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691"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Lato Black" panose="020F0502020204030203" pitchFamily="34" charset="0"/>
      <p:bold r:id="rId36"/>
      <p:boldItalic r:id="rId37"/>
    </p:embeddedFont>
    <p:embeddedFont>
      <p:font typeface="Montserrat" panose="00000500000000000000" pitchFamily="2" charset="0"/>
      <p:regular r:id="rId38"/>
      <p:bold r:id="rId39"/>
      <p:boldItalic r:id="rId40"/>
    </p:embeddedFont>
    <p:embeddedFont>
      <p:font typeface="Montserrat Medium" panose="00000600000000000000" pitchFamily="2" charset="0"/>
      <p:regular r:id="rId41"/>
      <p:bold r:id="rId42"/>
      <p:italic r:id="rId43"/>
      <p:boldItalic r:id="rId44"/>
    </p:embeddedFont>
    <p:embeddedFont>
      <p:font typeface="Montserrat SemiBold" panose="000007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0A49B4-FD6B-4FF5-B0A6-2FFBF707C830}">
  <a:tblStyle styleId="{EC0A49B4-FD6B-4FF5-B0A6-2FFBF707C83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7B3E28-BEF2-4655-A101-C849F68183D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63e1785b6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163e1785b6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c6b3937c9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5c6b3937c9_8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18" name="Google Shape;318;g15c6b3937c9_8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6099210a85_4_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16099210a85_4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6099210a85_4_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16099210a85_4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6099210a85_4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6099210a85_4_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16099210a85_4_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60e70b35b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160e70b35b8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160e70b35b8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60e70b35b8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160e70b35b8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63f80e860b_1_0: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63f80e860b_1_0: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163f80e860b_1_0: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60e70b35b8_0_154: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60e70b35b8_0_154: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160e70b35b8_0_154: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63a082a8f0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63a082a8f0_3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163a082a8f0_3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099210a85_18_84:notes"/>
          <p:cNvSpPr txBox="1">
            <a:spLocks noGrp="1"/>
          </p:cNvSpPr>
          <p:nvPr>
            <p:ph type="body" idx="1"/>
          </p:nvPr>
        </p:nvSpPr>
        <p:spPr>
          <a:xfrm>
            <a:off x="685800" y="4343400"/>
            <a:ext cx="54864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16099210a85_18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6099210a85_16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16099210a85_16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63a082a8f0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63a082a8f0_2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163a082a8f0_2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60f5bdeebe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160f5bdeebe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60e70b35b8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160e70b35b8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5c6b3937c9_13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5c6b3937c9_13_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295" name="Google Shape;295;g15c6b3937c9_13_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5c6b3937c9_1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15c6b3937c9_18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57070"/>
              </a:buClr>
              <a:buSzPts val="1200"/>
              <a:buFont typeface="Calibri"/>
              <a:buNone/>
            </a:pPr>
            <a:r>
              <a:rPr lang="en-US" sz="1200" b="0" i="0" u="none" strike="noStrike">
                <a:solidFill>
                  <a:srgbClr val="757070"/>
                </a:solidFill>
                <a:latin typeface="Calibri"/>
                <a:ea typeface="Calibri"/>
                <a:cs typeface="Calibri"/>
                <a:sym typeface="Calibri"/>
              </a:rPr>
              <a:t>Benefit of i3's smart video solution</a:t>
            </a:r>
            <a:r>
              <a:rPr lang="en-US" sz="1200">
                <a:solidFill>
                  <a:srgbClr val="757070"/>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307" name="Google Shape;307;g15c6b3937c9_18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6" name="Google Shape;16;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tire black">
  <p:cSld name="entire black">
    <p:bg>
      <p:bgPr>
        <a:solidFill>
          <a:schemeClr val="lt1"/>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ck top">
  <p:cSld name="black top">
    <p:bg>
      <p:bgPr>
        <a:solidFill>
          <a:schemeClr val="lt1"/>
        </a:solidFill>
        <a:effectLst/>
      </p:bgPr>
    </p:bg>
    <p:spTree>
      <p:nvGrpSpPr>
        <p:cNvPr id="1" name="Shape 56"/>
        <p:cNvGrpSpPr/>
        <p:nvPr/>
      </p:nvGrpSpPr>
      <p:grpSpPr>
        <a:xfrm>
          <a:off x="0" y="0"/>
          <a:ext cx="0" cy="0"/>
          <a:chOff x="0" y="0"/>
          <a:chExt cx="0" cy="0"/>
        </a:xfrm>
      </p:grpSpPr>
      <p:grpSp>
        <p:nvGrpSpPr>
          <p:cNvPr id="57" name="Google Shape;57;p14"/>
          <p:cNvGrpSpPr/>
          <p:nvPr/>
        </p:nvGrpSpPr>
        <p:grpSpPr>
          <a:xfrm>
            <a:off x="7055570" y="-2300917"/>
            <a:ext cx="6028909" cy="6028909"/>
            <a:chOff x="3114675" y="787680"/>
            <a:chExt cx="5848200" cy="5848200"/>
          </a:xfrm>
        </p:grpSpPr>
        <p:sp>
          <p:nvSpPr>
            <p:cNvPr id="58" name="Google Shape;58;p14"/>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59" name="Google Shape;59;p14"/>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0" name="Google Shape;60;p14"/>
          <p:cNvSpPr/>
          <p:nvPr/>
        </p:nvSpPr>
        <p:spPr>
          <a:xfrm>
            <a:off x="0" y="5841999"/>
            <a:ext cx="12192000" cy="94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1" name="Google Shape;61;p14"/>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ck bottom">
  <p:cSld name="black bottom">
    <p:bg>
      <p:bgPr>
        <a:solidFill>
          <a:schemeClr val="lt1"/>
        </a:solidFill>
        <a:effectLst/>
      </p:bgPr>
    </p:bg>
    <p:spTree>
      <p:nvGrpSpPr>
        <p:cNvPr id="1" name="Shape 62"/>
        <p:cNvGrpSpPr/>
        <p:nvPr/>
      </p:nvGrpSpPr>
      <p:grpSpPr>
        <a:xfrm>
          <a:off x="0" y="0"/>
          <a:ext cx="0" cy="0"/>
          <a:chOff x="0" y="0"/>
          <a:chExt cx="0" cy="0"/>
        </a:xfrm>
      </p:grpSpPr>
      <p:grpSp>
        <p:nvGrpSpPr>
          <p:cNvPr id="63" name="Google Shape;63;p15"/>
          <p:cNvGrpSpPr/>
          <p:nvPr/>
        </p:nvGrpSpPr>
        <p:grpSpPr>
          <a:xfrm>
            <a:off x="7461970" y="2079255"/>
            <a:ext cx="6028909" cy="6028909"/>
            <a:chOff x="3114675" y="787680"/>
            <a:chExt cx="5848200" cy="5848200"/>
          </a:xfrm>
        </p:grpSpPr>
        <p:sp>
          <p:nvSpPr>
            <p:cNvPr id="64" name="Google Shape;64;p15"/>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5" name="Google Shape;65;p15"/>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6" name="Google Shape;66;p15"/>
          <p:cNvSpPr/>
          <p:nvPr/>
        </p:nvSpPr>
        <p:spPr>
          <a:xfrm>
            <a:off x="0" y="2"/>
            <a:ext cx="12192000" cy="13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8" name="Google Shape;78;p1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9" name="Google Shape;79;p1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
        <p:cNvGrpSpPr/>
        <p:nvPr/>
      </p:nvGrpSpPr>
      <p:grpSpPr>
        <a:xfrm>
          <a:off x="0" y="0"/>
          <a:ext cx="0" cy="0"/>
          <a:chOff x="0" y="0"/>
          <a:chExt cx="0" cy="0"/>
        </a:xfrm>
      </p:grpSpPr>
      <p:sp>
        <p:nvSpPr>
          <p:cNvPr id="81" name="Google Shape;81;p19"/>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2" name="Google Shape;82;p19"/>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rtl="0">
              <a:spcBef>
                <a:spcPts val="400"/>
              </a:spcBef>
              <a:spcAft>
                <a:spcPts val="0"/>
              </a:spcAft>
              <a:buClr>
                <a:srgbClr val="888888"/>
              </a:buClr>
              <a:buSzPts val="2100"/>
              <a:buNone/>
              <a:defRPr>
                <a:solidFill>
                  <a:srgbClr val="888888"/>
                </a:solidFill>
              </a:defRPr>
            </a:lvl1pPr>
            <a:lvl2pPr lvl="1" algn="ctr" rtl="0">
              <a:spcBef>
                <a:spcPts val="400"/>
              </a:spcBef>
              <a:spcAft>
                <a:spcPts val="0"/>
              </a:spcAft>
              <a:buClr>
                <a:srgbClr val="888888"/>
              </a:buClr>
              <a:buSzPts val="1900"/>
              <a:buNone/>
              <a:defRPr>
                <a:solidFill>
                  <a:srgbClr val="888888"/>
                </a:solidFill>
              </a:defRPr>
            </a:lvl2pPr>
            <a:lvl3pPr lvl="2" algn="ctr" rtl="0">
              <a:spcBef>
                <a:spcPts val="300"/>
              </a:spcBef>
              <a:spcAft>
                <a:spcPts val="0"/>
              </a:spcAft>
              <a:buClr>
                <a:srgbClr val="888888"/>
              </a:buClr>
              <a:buSzPts val="1600"/>
              <a:buNone/>
              <a:defRPr>
                <a:solidFill>
                  <a:srgbClr val="888888"/>
                </a:solidFill>
              </a:defRPr>
            </a:lvl3pPr>
            <a:lvl4pPr lvl="3" algn="ctr" rtl="0">
              <a:spcBef>
                <a:spcPts val="300"/>
              </a:spcBef>
              <a:spcAft>
                <a:spcPts val="0"/>
              </a:spcAft>
              <a:buClr>
                <a:srgbClr val="888888"/>
              </a:buClr>
              <a:buSzPts val="1300"/>
              <a:buNone/>
              <a:defRPr>
                <a:solidFill>
                  <a:srgbClr val="888888"/>
                </a:solidFill>
              </a:defRPr>
            </a:lvl4pPr>
            <a:lvl5pPr lvl="4" algn="ctr" rtl="0">
              <a:spcBef>
                <a:spcPts val="300"/>
              </a:spcBef>
              <a:spcAft>
                <a:spcPts val="0"/>
              </a:spcAft>
              <a:buClr>
                <a:srgbClr val="888888"/>
              </a:buClr>
              <a:buSzPts val="1300"/>
              <a:buNone/>
              <a:defRPr>
                <a:solidFill>
                  <a:srgbClr val="888888"/>
                </a:solidFill>
              </a:defRPr>
            </a:lvl5pPr>
            <a:lvl6pPr lvl="5" algn="ctr" rtl="0">
              <a:spcBef>
                <a:spcPts val="300"/>
              </a:spcBef>
              <a:spcAft>
                <a:spcPts val="0"/>
              </a:spcAft>
              <a:buClr>
                <a:srgbClr val="888888"/>
              </a:buClr>
              <a:buSzPts val="1300"/>
              <a:buNone/>
              <a:defRPr>
                <a:solidFill>
                  <a:srgbClr val="888888"/>
                </a:solidFill>
              </a:defRPr>
            </a:lvl6pPr>
            <a:lvl7pPr lvl="6" algn="ctr" rtl="0">
              <a:spcBef>
                <a:spcPts val="300"/>
              </a:spcBef>
              <a:spcAft>
                <a:spcPts val="0"/>
              </a:spcAft>
              <a:buClr>
                <a:srgbClr val="888888"/>
              </a:buClr>
              <a:buSzPts val="1300"/>
              <a:buNone/>
              <a:defRPr>
                <a:solidFill>
                  <a:srgbClr val="888888"/>
                </a:solidFill>
              </a:defRPr>
            </a:lvl7pPr>
            <a:lvl8pPr lvl="7" algn="ctr" rtl="0">
              <a:spcBef>
                <a:spcPts val="300"/>
              </a:spcBef>
              <a:spcAft>
                <a:spcPts val="0"/>
              </a:spcAft>
              <a:buClr>
                <a:srgbClr val="888888"/>
              </a:buClr>
              <a:buSzPts val="1300"/>
              <a:buNone/>
              <a:defRPr>
                <a:solidFill>
                  <a:srgbClr val="888888"/>
                </a:solidFill>
              </a:defRPr>
            </a:lvl8pPr>
            <a:lvl9pPr lvl="8" algn="ctr" rtl="0">
              <a:spcBef>
                <a:spcPts val="300"/>
              </a:spcBef>
              <a:spcAft>
                <a:spcPts val="0"/>
              </a:spcAft>
              <a:buClr>
                <a:srgbClr val="888888"/>
              </a:buClr>
              <a:buSzPts val="1300"/>
              <a:buNone/>
              <a:defRPr>
                <a:solidFill>
                  <a:srgbClr val="888888"/>
                </a:solidFill>
              </a:defRPr>
            </a:lvl9pPr>
          </a:lstStyle>
          <a:p>
            <a:endParaRPr/>
          </a:p>
        </p:txBody>
      </p:sp>
      <p:sp>
        <p:nvSpPr>
          <p:cNvPr id="83" name="Google Shape;83;p1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4" name="Google Shape;84;p1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5" name="Google Shape;85;p1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8" name="Google Shape;88;p20"/>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89" name="Google Shape;89;p2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0" name="Google Shape;90;p2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1" name="Google Shape;91;p2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rtl="0">
              <a:spcBef>
                <a:spcPts val="0"/>
              </a:spcBef>
              <a:spcAft>
                <a:spcPts val="0"/>
              </a:spcAft>
              <a:buClr>
                <a:schemeClr val="dk1"/>
              </a:buClr>
              <a:buSzPts val="2700"/>
              <a:buFont typeface="Calibri"/>
              <a:buNone/>
              <a:defRPr sz="2700" b="1" cap="none"/>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4" name="Google Shape;94;p21"/>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rgbClr val="888888"/>
              </a:buClr>
              <a:buSzPts val="1300"/>
              <a:buNone/>
              <a:defRPr sz="1300">
                <a:solidFill>
                  <a:srgbClr val="888888"/>
                </a:solidFill>
              </a:defRPr>
            </a:lvl1pPr>
            <a:lvl2pPr marL="914400" lvl="1" indent="-228600" algn="l" rtl="0">
              <a:spcBef>
                <a:spcPts val="200"/>
              </a:spcBef>
              <a:spcAft>
                <a:spcPts val="0"/>
              </a:spcAft>
              <a:buClr>
                <a:srgbClr val="888888"/>
              </a:buClr>
              <a:buSzPts val="1200"/>
              <a:buNone/>
              <a:defRPr sz="1200">
                <a:solidFill>
                  <a:srgbClr val="888888"/>
                </a:solidFill>
              </a:defRPr>
            </a:lvl2pPr>
            <a:lvl3pPr marL="1371600" lvl="2" indent="-228600" algn="l" rtl="0">
              <a:spcBef>
                <a:spcPts val="200"/>
              </a:spcBef>
              <a:spcAft>
                <a:spcPts val="0"/>
              </a:spcAft>
              <a:buClr>
                <a:srgbClr val="888888"/>
              </a:buClr>
              <a:buSzPts val="1100"/>
              <a:buNone/>
              <a:defRPr sz="1100">
                <a:solidFill>
                  <a:srgbClr val="888888"/>
                </a:solidFill>
              </a:defRPr>
            </a:lvl3pPr>
            <a:lvl4pPr marL="1828800" lvl="3" indent="-228600" algn="l" rtl="0">
              <a:spcBef>
                <a:spcPts val="200"/>
              </a:spcBef>
              <a:spcAft>
                <a:spcPts val="0"/>
              </a:spcAft>
              <a:buClr>
                <a:srgbClr val="888888"/>
              </a:buClr>
              <a:buSzPts val="900"/>
              <a:buNone/>
              <a:defRPr sz="900">
                <a:solidFill>
                  <a:srgbClr val="888888"/>
                </a:solidFill>
              </a:defRPr>
            </a:lvl4pPr>
            <a:lvl5pPr marL="2286000" lvl="4" indent="-228600" algn="l" rtl="0">
              <a:spcBef>
                <a:spcPts val="200"/>
              </a:spcBef>
              <a:spcAft>
                <a:spcPts val="0"/>
              </a:spcAft>
              <a:buClr>
                <a:srgbClr val="888888"/>
              </a:buClr>
              <a:buSzPts val="900"/>
              <a:buNone/>
              <a:defRPr sz="900">
                <a:solidFill>
                  <a:srgbClr val="888888"/>
                </a:solidFill>
              </a:defRPr>
            </a:lvl5pPr>
            <a:lvl6pPr marL="2743200" lvl="5" indent="-228600" algn="l" rtl="0">
              <a:spcBef>
                <a:spcPts val="200"/>
              </a:spcBef>
              <a:spcAft>
                <a:spcPts val="0"/>
              </a:spcAft>
              <a:buClr>
                <a:srgbClr val="888888"/>
              </a:buClr>
              <a:buSzPts val="900"/>
              <a:buNone/>
              <a:defRPr sz="900">
                <a:solidFill>
                  <a:srgbClr val="888888"/>
                </a:solidFill>
              </a:defRPr>
            </a:lvl6pPr>
            <a:lvl7pPr marL="3200400" lvl="6" indent="-228600" algn="l" rtl="0">
              <a:spcBef>
                <a:spcPts val="200"/>
              </a:spcBef>
              <a:spcAft>
                <a:spcPts val="0"/>
              </a:spcAft>
              <a:buClr>
                <a:srgbClr val="888888"/>
              </a:buClr>
              <a:buSzPts val="900"/>
              <a:buNone/>
              <a:defRPr sz="900">
                <a:solidFill>
                  <a:srgbClr val="888888"/>
                </a:solidFill>
              </a:defRPr>
            </a:lvl7pPr>
            <a:lvl8pPr marL="3657600" lvl="7" indent="-228600" algn="l" rtl="0">
              <a:spcBef>
                <a:spcPts val="200"/>
              </a:spcBef>
              <a:spcAft>
                <a:spcPts val="0"/>
              </a:spcAft>
              <a:buClr>
                <a:srgbClr val="888888"/>
              </a:buClr>
              <a:buSzPts val="900"/>
              <a:buNone/>
              <a:defRPr sz="900">
                <a:solidFill>
                  <a:srgbClr val="888888"/>
                </a:solidFill>
              </a:defRPr>
            </a:lvl8pPr>
            <a:lvl9pPr marL="4114800" lvl="8" indent="-228600" algn="l" rtl="0">
              <a:spcBef>
                <a:spcPts val="200"/>
              </a:spcBef>
              <a:spcAft>
                <a:spcPts val="0"/>
              </a:spcAft>
              <a:buClr>
                <a:srgbClr val="888888"/>
              </a:buClr>
              <a:buSzPts val="900"/>
              <a:buNone/>
              <a:defRPr sz="900">
                <a:solidFill>
                  <a:srgbClr val="888888"/>
                </a:solidFill>
              </a:defRPr>
            </a:lvl9pPr>
          </a:lstStyle>
          <a:p>
            <a:endParaRPr/>
          </a:p>
        </p:txBody>
      </p:sp>
      <p:sp>
        <p:nvSpPr>
          <p:cNvPr id="95" name="Google Shape;95;p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6" name="Google Shape;96;p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7" name="Google Shape;97;p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0" name="Google Shape;100;p22"/>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01" name="Google Shape;101;p22"/>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102" name="Google Shape;102;p2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3" name="Google Shape;103;p2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4" name="Google Shape;104;p2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2900"/>
              <a:buFont typeface="Calibri"/>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7" name="Google Shape;107;p23"/>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08" name="Google Shape;108;p23"/>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09" name="Google Shape;109;p23"/>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10" name="Google Shape;110;p23"/>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11" name="Google Shape;111;p2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2" name="Google Shape;112;p2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3" name="Google Shape;113;p2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6" name="Google Shape;116;p2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7" name="Google Shape;117;p2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8" name="Google Shape;118;p2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304800" y="182033"/>
            <a:ext cx="2005500" cy="7746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1" name="Google Shape;121;p25"/>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rtl="0">
              <a:spcBef>
                <a:spcPts val="400"/>
              </a:spcBef>
              <a:spcAft>
                <a:spcPts val="0"/>
              </a:spcAft>
              <a:buClr>
                <a:schemeClr val="dk1"/>
              </a:buClr>
              <a:buSzPts val="2100"/>
              <a:buChar char="•"/>
              <a:defRPr sz="2100"/>
            </a:lvl1pPr>
            <a:lvl2pPr marL="914400" lvl="1" indent="-349250" algn="l" rtl="0">
              <a:spcBef>
                <a:spcPts val="400"/>
              </a:spcBef>
              <a:spcAft>
                <a:spcPts val="0"/>
              </a:spcAft>
              <a:buClr>
                <a:schemeClr val="dk1"/>
              </a:buClr>
              <a:buSzPts val="1900"/>
              <a:buChar char="–"/>
              <a:defRPr sz="1900"/>
            </a:lvl2pPr>
            <a:lvl3pPr marL="1371600" lvl="2" indent="-330200" algn="l" rtl="0">
              <a:spcBef>
                <a:spcPts val="300"/>
              </a:spcBef>
              <a:spcAft>
                <a:spcPts val="0"/>
              </a:spcAft>
              <a:buClr>
                <a:schemeClr val="dk1"/>
              </a:buClr>
              <a:buSzPts val="1600"/>
              <a:buChar char="•"/>
              <a:defRPr sz="1600"/>
            </a:lvl3pPr>
            <a:lvl4pPr marL="1828800" lvl="3" indent="-311150" algn="l" rtl="0">
              <a:spcBef>
                <a:spcPts val="300"/>
              </a:spcBef>
              <a:spcAft>
                <a:spcPts val="0"/>
              </a:spcAft>
              <a:buClr>
                <a:schemeClr val="dk1"/>
              </a:buClr>
              <a:buSzPts val="1300"/>
              <a:buChar char="–"/>
              <a:defRPr sz="1300"/>
            </a:lvl4pPr>
            <a:lvl5pPr marL="2286000" lvl="4" indent="-311150" algn="l" rtl="0">
              <a:spcBef>
                <a:spcPts val="300"/>
              </a:spcBef>
              <a:spcAft>
                <a:spcPts val="0"/>
              </a:spcAft>
              <a:buClr>
                <a:schemeClr val="dk1"/>
              </a:buClr>
              <a:buSzPts val="1300"/>
              <a:buChar char="»"/>
              <a:defRPr sz="1300"/>
            </a:lvl5pPr>
            <a:lvl6pPr marL="2743200" lvl="5" indent="-311150" algn="l" rtl="0">
              <a:spcBef>
                <a:spcPts val="300"/>
              </a:spcBef>
              <a:spcAft>
                <a:spcPts val="0"/>
              </a:spcAft>
              <a:buClr>
                <a:schemeClr val="dk1"/>
              </a:buClr>
              <a:buSzPts val="1300"/>
              <a:buChar char="•"/>
              <a:defRPr sz="1300"/>
            </a:lvl6pPr>
            <a:lvl7pPr marL="3200400" lvl="6" indent="-311150" algn="l" rtl="0">
              <a:spcBef>
                <a:spcPts val="300"/>
              </a:spcBef>
              <a:spcAft>
                <a:spcPts val="0"/>
              </a:spcAft>
              <a:buClr>
                <a:schemeClr val="dk1"/>
              </a:buClr>
              <a:buSzPts val="1300"/>
              <a:buChar char="•"/>
              <a:defRPr sz="1300"/>
            </a:lvl7pPr>
            <a:lvl8pPr marL="3657600" lvl="7" indent="-311150" algn="l" rtl="0">
              <a:spcBef>
                <a:spcPts val="300"/>
              </a:spcBef>
              <a:spcAft>
                <a:spcPts val="0"/>
              </a:spcAft>
              <a:buClr>
                <a:schemeClr val="dk1"/>
              </a:buClr>
              <a:buSzPts val="1300"/>
              <a:buChar char="•"/>
              <a:defRPr sz="1300"/>
            </a:lvl8pPr>
            <a:lvl9pPr marL="4114800" lvl="8" indent="-311150" algn="l" rtl="0">
              <a:spcBef>
                <a:spcPts val="300"/>
              </a:spcBef>
              <a:spcAft>
                <a:spcPts val="0"/>
              </a:spcAft>
              <a:buClr>
                <a:schemeClr val="dk1"/>
              </a:buClr>
              <a:buSzPts val="1300"/>
              <a:buChar char="•"/>
              <a:defRPr sz="1300"/>
            </a:lvl9pPr>
          </a:lstStyle>
          <a:p>
            <a:endParaRPr/>
          </a:p>
        </p:txBody>
      </p:sp>
      <p:sp>
        <p:nvSpPr>
          <p:cNvPr id="122" name="Google Shape;122;p25"/>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23" name="Google Shape;123;p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4" name="Google Shape;124;p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5" name="Google Shape;125;p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8" name="Google Shape;128;p26"/>
          <p:cNvSpPr>
            <a:spLocks noGrp="1"/>
          </p:cNvSpPr>
          <p:nvPr>
            <p:ph type="pic" idx="2"/>
          </p:nvPr>
        </p:nvSpPr>
        <p:spPr>
          <a:xfrm>
            <a:off x="1194859" y="408517"/>
            <a:ext cx="3657600" cy="2743200"/>
          </a:xfrm>
          <a:prstGeom prst="rect">
            <a:avLst/>
          </a:prstGeom>
          <a:noFill/>
          <a:ln>
            <a:noFill/>
          </a:ln>
        </p:spPr>
      </p:sp>
      <p:sp>
        <p:nvSpPr>
          <p:cNvPr id="129" name="Google Shape;129;p26"/>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30" name="Google Shape;130;p2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1" name="Google Shape;131;p2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2" name="Google Shape;132;p2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5" name="Google Shape;135;p27"/>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36" name="Google Shape;136;p2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7" name="Google Shape;137;p2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8" name="Google Shape;138;p2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41" name="Google Shape;141;p28"/>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42" name="Google Shape;142;p2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3" name="Google Shape;143;p2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4" name="Google Shape;144;p2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812800" y="2209801"/>
            <a:ext cx="6807300" cy="1143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3600"/>
              <a:buFont typeface="Arial"/>
              <a:buNone/>
              <a:defRPr sz="3600" b="0" cap="none">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p30"/>
          <p:cNvSpPr txBox="1">
            <a:spLocks noGrp="1"/>
          </p:cNvSpPr>
          <p:nvPr>
            <p:ph type="body" idx="1"/>
          </p:nvPr>
        </p:nvSpPr>
        <p:spPr>
          <a:xfrm>
            <a:off x="914400" y="3657601"/>
            <a:ext cx="68073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chemeClr val="dk1"/>
              </a:buClr>
              <a:buSzPts val="2000"/>
              <a:buNone/>
              <a:defRPr sz="2000">
                <a:solidFill>
                  <a:schemeClr val="dk1"/>
                </a:solidFill>
                <a:latin typeface="Lato"/>
                <a:ea typeface="Lato"/>
                <a:cs typeface="Lato"/>
                <a:sym typeface="Lato"/>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2" name="Google Shape;152;p30"/>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2000"/>
              <a:buNone/>
              <a:defRPr sz="2000">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p31"/>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SzPts val="1080"/>
              <a:buFont typeface="Courier New"/>
              <a:buChar char="o"/>
              <a:defRPr sz="1800">
                <a:latin typeface="Lato"/>
                <a:ea typeface="Lato"/>
                <a:cs typeface="Lato"/>
                <a:sym typeface="Lato"/>
              </a:defRPr>
            </a:lvl2pPr>
            <a:lvl3pPr marL="1371600" lvl="2" indent="-342900" algn="l" rtl="0">
              <a:lnSpc>
                <a:spcPct val="100000"/>
              </a:lnSpc>
              <a:spcBef>
                <a:spcPts val="360"/>
              </a:spcBef>
              <a:spcAft>
                <a:spcPts val="0"/>
              </a:spcAft>
              <a:buSzPts val="1800"/>
              <a:buChar char="•"/>
              <a:defRPr sz="2000">
                <a:latin typeface="Lato"/>
                <a:ea typeface="Lato"/>
                <a:cs typeface="Lato"/>
                <a:sym typeface="Lato"/>
              </a:defRPr>
            </a:lvl3pPr>
            <a:lvl4pPr marL="1828800" lvl="3" indent="-330200" algn="l" rtl="0">
              <a:lnSpc>
                <a:spcPct val="100000"/>
              </a:lnSpc>
              <a:spcBef>
                <a:spcPts val="320"/>
              </a:spcBef>
              <a:spcAft>
                <a:spcPts val="0"/>
              </a:spcAft>
              <a:buSzPts val="1600"/>
              <a:buChar char="–"/>
              <a:defRPr sz="2000">
                <a:latin typeface="Lato"/>
                <a:ea typeface="Lato"/>
                <a:cs typeface="Lato"/>
                <a:sym typeface="Lato"/>
              </a:defRPr>
            </a:lvl4pPr>
            <a:lvl5pPr marL="2286000" lvl="4" indent="-330200" algn="l" rtl="0">
              <a:lnSpc>
                <a:spcPct val="100000"/>
              </a:lnSpc>
              <a:spcBef>
                <a:spcPts val="320"/>
              </a:spcBef>
              <a:spcAft>
                <a:spcPts val="0"/>
              </a:spcAft>
              <a:buSzPts val="1600"/>
              <a:buChar char="»"/>
              <a:defRPr sz="2000">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203200" y="-50005"/>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32"/>
          <p:cNvSpPr txBox="1">
            <a:spLocks noGrp="1"/>
          </p:cNvSpPr>
          <p:nvPr>
            <p:ph type="body" idx="1"/>
          </p:nvPr>
        </p:nvSpPr>
        <p:spPr>
          <a:xfrm>
            <a:off x="609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59" name="Google Shape;159;p32"/>
          <p:cNvSpPr txBox="1">
            <a:spLocks noGrp="1"/>
          </p:cNvSpPr>
          <p:nvPr>
            <p:ph type="body" idx="2"/>
          </p:nvPr>
        </p:nvSpPr>
        <p:spPr>
          <a:xfrm>
            <a:off x="6197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4" name="Google Shape;24;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p33"/>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3"/>
        <p:cNvGrpSpPr/>
        <p:nvPr/>
      </p:nvGrpSpPr>
      <p:grpSpPr>
        <a:xfrm>
          <a:off x="0" y="0"/>
          <a:ext cx="0" cy="0"/>
          <a:chOff x="0" y="0"/>
          <a:chExt cx="0" cy="0"/>
        </a:xfrm>
      </p:grpSpPr>
      <p:sp>
        <p:nvSpPr>
          <p:cNvPr id="164" name="Google Shape;164;p34"/>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SzPts val="2400"/>
              <a:buChar char="•"/>
              <a:defRPr>
                <a:latin typeface="Lato"/>
                <a:ea typeface="Lato"/>
                <a:cs typeface="Lato"/>
                <a:sym typeface="Lato"/>
              </a:defRPr>
            </a:lvl1pPr>
            <a:lvl2pPr marL="914400" lvl="1" indent="-355600" algn="l" rtl="0">
              <a:lnSpc>
                <a:spcPct val="100000"/>
              </a:lnSpc>
              <a:spcBef>
                <a:spcPts val="400"/>
              </a:spcBef>
              <a:spcAft>
                <a:spcPts val="0"/>
              </a:spcAft>
              <a:buSzPts val="2000"/>
              <a:buChar char="–"/>
              <a:defRPr>
                <a:latin typeface="Lato"/>
                <a:ea typeface="Lato"/>
                <a:cs typeface="Lato"/>
                <a:sym typeface="Lato"/>
              </a:defRPr>
            </a:lvl2pPr>
            <a:lvl3pPr marL="1371600" lvl="2" indent="-342900" algn="l" rtl="0">
              <a:lnSpc>
                <a:spcPct val="100000"/>
              </a:lnSpc>
              <a:spcBef>
                <a:spcPts val="360"/>
              </a:spcBef>
              <a:spcAft>
                <a:spcPts val="0"/>
              </a:spcAft>
              <a:buSzPts val="1800"/>
              <a:buChar char="•"/>
              <a:defRPr>
                <a:latin typeface="Lato"/>
                <a:ea typeface="Lato"/>
                <a:cs typeface="Lato"/>
                <a:sym typeface="Lato"/>
              </a:defRPr>
            </a:lvl3pPr>
            <a:lvl4pPr marL="1828800" lvl="3" indent="-330200" algn="l" rtl="0">
              <a:lnSpc>
                <a:spcPct val="100000"/>
              </a:lnSpc>
              <a:spcBef>
                <a:spcPts val="320"/>
              </a:spcBef>
              <a:spcAft>
                <a:spcPts val="0"/>
              </a:spcAft>
              <a:buSzPts val="1600"/>
              <a:buChar char="–"/>
              <a:defRPr>
                <a:latin typeface="Lato"/>
                <a:ea typeface="Lato"/>
                <a:cs typeface="Lato"/>
                <a:sym typeface="Lato"/>
              </a:defRPr>
            </a:lvl4pPr>
            <a:lvl5pPr marL="2286000" lvl="4" indent="-330200" algn="l" rtl="0">
              <a:lnSpc>
                <a:spcPct val="100000"/>
              </a:lnSpc>
              <a:spcBef>
                <a:spcPts val="320"/>
              </a:spcBef>
              <a:spcAft>
                <a:spcPts val="0"/>
              </a:spcAft>
              <a:buSzPts val="1600"/>
              <a:buChar char="»"/>
              <a:defRPr>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65" name="Google Shape;165;p34"/>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0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6"/>
        <p:cNvGrpSpPr/>
        <p:nvPr/>
      </p:nvGrpSpPr>
      <p:grpSpPr>
        <a:xfrm>
          <a:off x="0" y="0"/>
          <a:ext cx="0" cy="0"/>
          <a:chOff x="0" y="0"/>
          <a:chExt cx="0" cy="0"/>
        </a:xfrm>
      </p:grpSpPr>
      <p:sp>
        <p:nvSpPr>
          <p:cNvPr id="167" name="Google Shape;167;p35"/>
          <p:cNvSpPr/>
          <p:nvPr/>
        </p:nvSpPr>
        <p:spPr>
          <a:xfrm>
            <a:off x="0" y="0"/>
            <a:ext cx="12327600" cy="6934200"/>
          </a:xfrm>
          <a:prstGeom prst="rect">
            <a:avLst/>
          </a:prstGeom>
          <a:solidFill>
            <a:srgbClr val="152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68" name="Google Shape;168;p35"/>
          <p:cNvSpPr txBox="1">
            <a:spLocks noGrp="1"/>
          </p:cNvSpPr>
          <p:nvPr>
            <p:ph type="ctrTitle"/>
          </p:nvPr>
        </p:nvSpPr>
        <p:spPr>
          <a:xfrm>
            <a:off x="508000" y="381002"/>
            <a:ext cx="10363200" cy="76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1"/>
              </a:buClr>
              <a:buSzPts val="2000"/>
              <a:buFont typeface="Arial"/>
              <a:buNone/>
              <a:defRPr>
                <a:solidFill>
                  <a:schemeClr val="lt1"/>
                </a:solidFill>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35"/>
          <p:cNvSpPr txBox="1">
            <a:spLocks noGrp="1"/>
          </p:cNvSpPr>
          <p:nvPr>
            <p:ph type="subTitle" idx="1"/>
          </p:nvPr>
        </p:nvSpPr>
        <p:spPr>
          <a:xfrm>
            <a:off x="586597" y="1219200"/>
            <a:ext cx="7033500" cy="1295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320"/>
              </a:spcBef>
              <a:spcAft>
                <a:spcPts val="0"/>
              </a:spcAft>
              <a:buClr>
                <a:srgbClr val="FFFFFF"/>
              </a:buClr>
              <a:buSzPts val="1600"/>
              <a:buNone/>
              <a:defRPr sz="1600">
                <a:solidFill>
                  <a:srgbClr val="FFFFFF"/>
                </a:solidFill>
                <a:latin typeface="Lato"/>
                <a:ea typeface="Lato"/>
                <a:cs typeface="Lato"/>
                <a:sym typeface="Lato"/>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0"/>
        <p:cNvGrpSpPr/>
        <p:nvPr/>
      </p:nvGrpSpPr>
      <p:grpSpPr>
        <a:xfrm>
          <a:off x="0" y="0"/>
          <a:ext cx="0" cy="0"/>
          <a:chOff x="0" y="0"/>
          <a:chExt cx="0" cy="0"/>
        </a:xfrm>
      </p:grpSpPr>
      <p:sp>
        <p:nvSpPr>
          <p:cNvPr id="171" name="Google Shape;171;p36"/>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2" name="Google Shape;172;p36"/>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3" name="Google Shape;173;p36"/>
          <p:cNvSpPr txBox="1">
            <a:spLocks noGrp="1"/>
          </p:cNvSpPr>
          <p:nvPr>
            <p:ph type="body" idx="3"/>
          </p:nvPr>
        </p:nvSpPr>
        <p:spPr>
          <a:xfrm>
            <a:off x="6193368" y="1535113"/>
            <a:ext cx="53889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4" name="Google Shape;174;p36"/>
          <p:cNvSpPr txBox="1">
            <a:spLocks noGrp="1"/>
          </p:cNvSpPr>
          <p:nvPr>
            <p:ph type="body" idx="4"/>
          </p:nvPr>
        </p:nvSpPr>
        <p:spPr>
          <a:xfrm>
            <a:off x="6193368" y="2174875"/>
            <a:ext cx="53889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5" name="Google Shape;175;p36"/>
          <p:cNvSpPr txBox="1">
            <a:spLocks noGrp="1"/>
          </p:cNvSpPr>
          <p:nvPr>
            <p:ph type="title"/>
          </p:nvPr>
        </p:nvSpPr>
        <p:spPr>
          <a:xfrm>
            <a:off x="203200" y="-66199"/>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6"/>
        <p:cNvGrpSpPr/>
        <p:nvPr/>
      </p:nvGrpSpPr>
      <p:grpSpPr>
        <a:xfrm>
          <a:off x="0" y="0"/>
          <a:ext cx="0" cy="0"/>
          <a:chOff x="0" y="0"/>
          <a:chExt cx="0" cy="0"/>
        </a:xfrm>
      </p:grpSpPr>
      <p:sp>
        <p:nvSpPr>
          <p:cNvPr id="177" name="Google Shape;177;p37"/>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8"/>
        <p:cNvGrpSpPr/>
        <p:nvPr/>
      </p:nvGrpSpPr>
      <p:grpSpPr>
        <a:xfrm>
          <a:off x="0" y="0"/>
          <a:ext cx="0" cy="0"/>
          <a:chOff x="0" y="0"/>
          <a:chExt cx="0" cy="0"/>
        </a:xfrm>
      </p:grpSpPr>
      <p:sp>
        <p:nvSpPr>
          <p:cNvPr id="179" name="Google Shape;179;p38"/>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0"/>
        <p:cNvGrpSpPr/>
        <p:nvPr/>
      </p:nvGrpSpPr>
      <p:grpSpPr>
        <a:xfrm>
          <a:off x="0" y="0"/>
          <a:ext cx="0" cy="0"/>
          <a:chOff x="0" y="0"/>
          <a:chExt cx="0" cy="0"/>
        </a:xfrm>
      </p:grpSpPr>
      <p:sp>
        <p:nvSpPr>
          <p:cNvPr id="181" name="Google Shape;181;p39"/>
          <p:cNvSpPr txBox="1">
            <a:spLocks noGrp="1"/>
          </p:cNvSpPr>
          <p:nvPr>
            <p:ph type="title"/>
          </p:nvPr>
        </p:nvSpPr>
        <p:spPr>
          <a:xfrm>
            <a:off x="609601" y="914400"/>
            <a:ext cx="4011000" cy="762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p39"/>
          <p:cNvSpPr txBox="1">
            <a:spLocks noGrp="1"/>
          </p:cNvSpPr>
          <p:nvPr>
            <p:ph type="body" idx="1"/>
          </p:nvPr>
        </p:nvSpPr>
        <p:spPr>
          <a:xfrm>
            <a:off x="4766733" y="914401"/>
            <a:ext cx="6815700" cy="52119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560"/>
              </a:spcBef>
              <a:spcAft>
                <a:spcPts val="0"/>
              </a:spcAft>
              <a:buClr>
                <a:schemeClr val="dk1"/>
              </a:buClr>
              <a:buSzPts val="2800"/>
              <a:buChar char="•"/>
              <a:defRPr sz="2800">
                <a:latin typeface="Lato"/>
                <a:ea typeface="Lato"/>
                <a:cs typeface="Lato"/>
                <a:sym typeface="Lato"/>
              </a:defRPr>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83" name="Google Shape;183;p39"/>
          <p:cNvSpPr txBox="1">
            <a:spLocks noGrp="1"/>
          </p:cNvSpPr>
          <p:nvPr>
            <p:ph type="body" idx="2"/>
          </p:nvPr>
        </p:nvSpPr>
        <p:spPr>
          <a:xfrm>
            <a:off x="609601" y="1752601"/>
            <a:ext cx="4011000" cy="4373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4" name="Google Shape;184;p39"/>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p4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ato"/>
                <a:ea typeface="Lato"/>
                <a:cs typeface="Lato"/>
                <a:sym typeface="Lato"/>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8" name="Google Shape;188;p40"/>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9" name="Google Shape;189;p40"/>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41"/>
          <p:cNvSpPr txBox="1">
            <a:spLocks noGrp="1"/>
          </p:cNvSpPr>
          <p:nvPr>
            <p:ph type="body" idx="1"/>
          </p:nvPr>
        </p:nvSpPr>
        <p:spPr>
          <a:xfrm rot="5400000">
            <a:off x="3947250" y="-2270849"/>
            <a:ext cx="4297500" cy="109728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3"/>
        <p:cNvGrpSpPr/>
        <p:nvPr/>
      </p:nvGrpSpPr>
      <p:grpSpPr>
        <a:xfrm>
          <a:off x="0" y="0"/>
          <a:ext cx="0" cy="0"/>
          <a:chOff x="0" y="0"/>
          <a:chExt cx="0" cy="0"/>
        </a:xfrm>
      </p:grpSpPr>
      <p:sp>
        <p:nvSpPr>
          <p:cNvPr id="194" name="Google Shape;194;p42"/>
          <p:cNvSpPr txBox="1">
            <a:spLocks noGrp="1"/>
          </p:cNvSpPr>
          <p:nvPr>
            <p:ph type="title"/>
          </p:nvPr>
        </p:nvSpPr>
        <p:spPr>
          <a:xfrm rot="5400000">
            <a:off x="7604850" y="2148751"/>
            <a:ext cx="5211900" cy="2743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42"/>
          <p:cNvSpPr txBox="1">
            <a:spLocks noGrp="1"/>
          </p:cNvSpPr>
          <p:nvPr>
            <p:ph type="body" idx="1"/>
          </p:nvPr>
        </p:nvSpPr>
        <p:spPr>
          <a:xfrm rot="5400000">
            <a:off x="2016800" y="-492899"/>
            <a:ext cx="5211900" cy="8026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96" name="Google Shape;196;p42"/>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9" name="Google Shape;29;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7"/>
        <p:cNvGrpSpPr/>
        <p:nvPr/>
      </p:nvGrpSpPr>
      <p:grpSpPr>
        <a:xfrm>
          <a:off x="0" y="0"/>
          <a:ext cx="0" cy="0"/>
          <a:chOff x="0" y="0"/>
          <a:chExt cx="0" cy="0"/>
        </a:xfrm>
      </p:grpSpPr>
      <p:sp>
        <p:nvSpPr>
          <p:cNvPr id="198" name="Google Shape;198;p43"/>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43"/>
          <p:cNvSpPr txBox="1">
            <a:spLocks noGrp="1"/>
          </p:cNvSpPr>
          <p:nvPr>
            <p:ph type="body" idx="1"/>
          </p:nvPr>
        </p:nvSpPr>
        <p:spPr>
          <a:xfrm>
            <a:off x="709089" y="1282704"/>
            <a:ext cx="8674200" cy="4547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00"/>
        <p:cNvGrpSpPr/>
        <p:nvPr/>
      </p:nvGrpSpPr>
      <p:grpSpPr>
        <a:xfrm>
          <a:off x="0" y="0"/>
          <a:ext cx="0" cy="0"/>
          <a:chOff x="0" y="0"/>
          <a:chExt cx="0" cy="0"/>
        </a:xfrm>
      </p:grpSpPr>
      <p:sp>
        <p:nvSpPr>
          <p:cNvPr id="201" name="Google Shape;201;p44"/>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02" name="Google Shape;202;p44"/>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5" name="Google Shape;35;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9" name="Google Shape;39;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3" name="Google Shape;43;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5" name="Google Shape;4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8" name="Google Shape;48;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dirty="0"/>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dirty="0"/>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72" name="Google Shape;72;p17"/>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3" name="Google Shape;73;p1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4" name="Google Shape;74;p1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9"/>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Google Shape;147;p29"/>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8" name="Google Shape;148;p29"/>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youtu.be/6lHAb5aKxrM" TargetMode="Externa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jp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2.jp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http://drive.google.com/file/d/1_wlywVP8HLaQnpLtOLPQ6rJKMsVLWoUK/view"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drive.google.com/file/d/1jyrd5XLWCnIUz-cnRwBNMX0VWj_A6iJf/view"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5"/>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09" name="Google Shape;209;p45"/>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Series</a:t>
            </a:r>
            <a:endParaRPr sz="700"/>
          </a:p>
        </p:txBody>
      </p:sp>
      <p:cxnSp>
        <p:nvCxnSpPr>
          <p:cNvPr id="210" name="Google Shape;210;p45"/>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pic>
        <p:nvPicPr>
          <p:cNvPr id="211" name="Google Shape;211;p45"/>
          <p:cNvPicPr preferRelativeResize="0"/>
          <p:nvPr/>
        </p:nvPicPr>
        <p:blipFill>
          <a:blip r:embed="rId3">
            <a:alphaModFix/>
          </a:blip>
          <a:stretch>
            <a:fillRect/>
          </a:stretch>
        </p:blipFill>
        <p:spPr>
          <a:xfrm>
            <a:off x="1370495" y="1683179"/>
            <a:ext cx="1386535" cy="602901"/>
          </a:xfrm>
          <a:prstGeom prst="rect">
            <a:avLst/>
          </a:prstGeom>
          <a:noFill/>
          <a:ln>
            <a:noFill/>
          </a:ln>
        </p:spPr>
      </p:pic>
      <p:sp>
        <p:nvSpPr>
          <p:cNvPr id="212" name="Google Shape;212;p45"/>
          <p:cNvSpPr txBox="1"/>
          <p:nvPr/>
        </p:nvSpPr>
        <p:spPr>
          <a:xfrm>
            <a:off x="1869275" y="1244988"/>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dirty="0">
                <a:solidFill>
                  <a:srgbClr val="FFFFFF"/>
                </a:solidFill>
                <a:latin typeface="Montserrat"/>
                <a:ea typeface="Montserrat"/>
                <a:cs typeface="Montserrat"/>
                <a:sym typeface="Montserrat"/>
              </a:rPr>
              <a:t>+</a:t>
            </a:r>
            <a:endParaRPr sz="2000" dirty="0"/>
          </a:p>
        </p:txBody>
      </p:sp>
      <p:sp>
        <p:nvSpPr>
          <p:cNvPr id="213" name="Google Shape;213;p45"/>
          <p:cNvSpPr txBox="1"/>
          <p:nvPr/>
        </p:nvSpPr>
        <p:spPr>
          <a:xfrm>
            <a:off x="4584750" y="569150"/>
            <a:ext cx="3515700" cy="26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1</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QSRs</a:t>
            </a:r>
            <a:endParaRPr sz="2200" b="1"/>
          </a:p>
          <a:p>
            <a:pPr marL="0" marR="91440" lvl="0" indent="0" algn="l" rtl="0">
              <a:lnSpc>
                <a:spcPct val="100000"/>
              </a:lnSpc>
              <a:spcBef>
                <a:spcPts val="0"/>
              </a:spcBef>
              <a:spcAft>
                <a:spcPts val="0"/>
              </a:spcAft>
              <a:buNone/>
            </a:pPr>
            <a:r>
              <a:rPr lang="en-US" sz="1700" b="1">
                <a:solidFill>
                  <a:schemeClr val="dk1"/>
                </a:solidFill>
                <a:latin typeface="Lato"/>
                <a:ea typeface="Lato"/>
                <a:cs typeface="Lato"/>
                <a:sym typeface="Lato"/>
              </a:rPr>
              <a:t>Smart POS Exception Reporting</a:t>
            </a: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VMS &amp; 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Drive-thru</a:t>
            </a:r>
            <a:endParaRPr sz="1300"/>
          </a:p>
          <a:p>
            <a:pPr marL="0" lvl="0" indent="0" algn="l" rtl="0">
              <a:spcBef>
                <a:spcPts val="0"/>
              </a:spcBef>
              <a:spcAft>
                <a:spcPts val="0"/>
              </a:spcAft>
              <a:buNone/>
            </a:pPr>
            <a:endParaRPr/>
          </a:p>
        </p:txBody>
      </p:sp>
      <p:cxnSp>
        <p:nvCxnSpPr>
          <p:cNvPr id="214" name="Google Shape;214;p45"/>
          <p:cNvCxnSpPr/>
          <p:nvPr/>
        </p:nvCxnSpPr>
        <p:spPr>
          <a:xfrm>
            <a:off x="4670195" y="1485709"/>
            <a:ext cx="3227700" cy="16500"/>
          </a:xfrm>
          <a:prstGeom prst="straightConnector1">
            <a:avLst/>
          </a:prstGeom>
          <a:noFill/>
          <a:ln w="38100" cap="flat" cmpd="sng">
            <a:solidFill>
              <a:srgbClr val="0B499C"/>
            </a:solidFill>
            <a:prstDash val="solid"/>
            <a:round/>
            <a:headEnd type="none" w="sm" len="sm"/>
            <a:tailEnd type="none" w="sm" len="sm"/>
          </a:ln>
        </p:spPr>
      </p:cxnSp>
      <p:sp>
        <p:nvSpPr>
          <p:cNvPr id="215" name="Google Shape;215;p45"/>
          <p:cNvSpPr txBox="1"/>
          <p:nvPr/>
        </p:nvSpPr>
        <p:spPr>
          <a:xfrm>
            <a:off x="8436100" y="569150"/>
            <a:ext cx="3515700" cy="239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2</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Retail</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Smart POS Exception Reporting</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VMS &amp; 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lvl="0" indent="0" algn="l" rtl="0">
              <a:spcBef>
                <a:spcPts val="0"/>
              </a:spcBef>
              <a:spcAft>
                <a:spcPts val="0"/>
              </a:spcAft>
              <a:buNone/>
            </a:pPr>
            <a:endParaRPr/>
          </a:p>
        </p:txBody>
      </p:sp>
      <p:sp>
        <p:nvSpPr>
          <p:cNvPr id="216" name="Google Shape;216;p45"/>
          <p:cNvSpPr txBox="1"/>
          <p:nvPr/>
        </p:nvSpPr>
        <p:spPr>
          <a:xfrm>
            <a:off x="4581150" y="3411550"/>
            <a:ext cx="3515700" cy="26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3</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Grocery &amp; C Store</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Smart POS Exception Reporting</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VMS &amp; 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EVT</a:t>
            </a:r>
            <a:endParaRPr sz="1300"/>
          </a:p>
          <a:p>
            <a:pPr marL="0" lvl="0" indent="0" algn="l" rtl="0">
              <a:spcBef>
                <a:spcPts val="0"/>
              </a:spcBef>
              <a:spcAft>
                <a:spcPts val="0"/>
              </a:spcAft>
              <a:buNone/>
            </a:pPr>
            <a:endParaRPr/>
          </a:p>
        </p:txBody>
      </p:sp>
      <p:cxnSp>
        <p:nvCxnSpPr>
          <p:cNvPr id="217" name="Google Shape;217;p45"/>
          <p:cNvCxnSpPr/>
          <p:nvPr/>
        </p:nvCxnSpPr>
        <p:spPr>
          <a:xfrm>
            <a:off x="8436095" y="1485709"/>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8" name="Google Shape;218;p45"/>
          <p:cNvCxnSpPr/>
          <p:nvPr/>
        </p:nvCxnSpPr>
        <p:spPr>
          <a:xfrm>
            <a:off x="4670195" y="4348234"/>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9" name="Google Shape;219;p45"/>
          <p:cNvCxnSpPr/>
          <p:nvPr/>
        </p:nvCxnSpPr>
        <p:spPr>
          <a:xfrm>
            <a:off x="8306720" y="4351275"/>
            <a:ext cx="3227700" cy="16500"/>
          </a:xfrm>
          <a:prstGeom prst="straightConnector1">
            <a:avLst/>
          </a:prstGeom>
          <a:noFill/>
          <a:ln w="38100" cap="flat" cmpd="sng">
            <a:solidFill>
              <a:srgbClr val="0B499C"/>
            </a:solidFill>
            <a:prstDash val="solid"/>
            <a:round/>
            <a:headEnd type="none" w="sm" len="sm"/>
            <a:tailEnd type="none" w="sm" len="sm"/>
          </a:ln>
        </p:spPr>
      </p:cxnSp>
      <p:sp>
        <p:nvSpPr>
          <p:cNvPr id="220" name="Google Shape;220;p45"/>
          <p:cNvSpPr txBox="1"/>
          <p:nvPr/>
        </p:nvSpPr>
        <p:spPr>
          <a:xfrm>
            <a:off x="8436100" y="3411550"/>
            <a:ext cx="3515700" cy="338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4</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Carwash</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Incident Reporting &amp; Cloud Storage</a:t>
            </a:r>
            <a:br>
              <a:rPr lang="en-US" sz="1700">
                <a:solidFill>
                  <a:schemeClr val="dk1"/>
                </a:solidFill>
                <a:latin typeface="Lato"/>
                <a:ea typeface="Lato"/>
                <a:cs typeface="Lato"/>
                <a:sym typeface="Lato"/>
              </a:rPr>
            </a:br>
            <a:br>
              <a:rPr lang="en-US" sz="1700" b="1">
                <a:solidFill>
                  <a:schemeClr val="dk1"/>
                </a:solidFill>
                <a:latin typeface="Lato"/>
                <a:ea typeface="Lato"/>
                <a:cs typeface="Lato"/>
                <a:sym typeface="Lato"/>
              </a:rPr>
            </a:br>
            <a:r>
              <a:rPr lang="en-US" sz="1700">
                <a:solidFill>
                  <a:schemeClr val="dk1"/>
                </a:solidFill>
                <a:latin typeface="Lato"/>
                <a:ea typeface="Lato"/>
                <a:cs typeface="Lato"/>
                <a:sym typeface="Lato"/>
              </a:rPr>
              <a:t>POS Reporting  &amp; VMS</a:t>
            </a:r>
            <a:br>
              <a:rPr lang="en-US" sz="1700">
                <a:solidFill>
                  <a:schemeClr val="dk1"/>
                </a:solidFill>
                <a:latin typeface="Lato"/>
                <a:ea typeface="Lato"/>
                <a:cs typeface="Lato"/>
                <a:sym typeface="Lato"/>
              </a:rPr>
            </a:br>
            <a:br>
              <a:rPr lang="en-US" sz="1700">
                <a:solidFill>
                  <a:schemeClr val="dk1"/>
                </a:solidFill>
                <a:latin typeface="Lato"/>
                <a:ea typeface="Lato"/>
                <a:cs typeface="Lato"/>
                <a:sym typeface="Lato"/>
              </a:rPr>
            </a:br>
            <a:r>
              <a:rPr lang="en-US" sz="1700">
                <a:solidFill>
                  <a:schemeClr val="dk1"/>
                </a:solidFill>
                <a:latin typeface="Lato"/>
                <a:ea typeface="Lato"/>
                <a:cs typeface="Lato"/>
                <a:sym typeface="Lato"/>
              </a:rPr>
              <a:t>Business Insights</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300"/>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4"/>
          <p:cNvSpPr/>
          <p:nvPr/>
        </p:nvSpPr>
        <p:spPr>
          <a:xfrm>
            <a:off x="16275" y="0"/>
            <a:ext cx="12192000" cy="22251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 name="Google Shape;321;p54"/>
          <p:cNvPicPr preferRelativeResize="0"/>
          <p:nvPr/>
        </p:nvPicPr>
        <p:blipFill rotWithShape="1">
          <a:blip r:embed="rId3">
            <a:alphaModFix/>
          </a:blip>
          <a:srcRect l="150" t="10044" r="-150" b="9023"/>
          <a:stretch/>
        </p:blipFill>
        <p:spPr>
          <a:xfrm>
            <a:off x="799740" y="1608092"/>
            <a:ext cx="5708258" cy="2598685"/>
          </a:xfrm>
          <a:prstGeom prst="rect">
            <a:avLst/>
          </a:prstGeom>
          <a:noFill/>
          <a:ln>
            <a:noFill/>
          </a:ln>
        </p:spPr>
      </p:pic>
      <p:pic>
        <p:nvPicPr>
          <p:cNvPr id="322" name="Google Shape;322;p54"/>
          <p:cNvPicPr preferRelativeResize="0"/>
          <p:nvPr/>
        </p:nvPicPr>
        <p:blipFill rotWithShape="1">
          <a:blip r:embed="rId4">
            <a:alphaModFix/>
          </a:blip>
          <a:srcRect b="4461"/>
          <a:stretch/>
        </p:blipFill>
        <p:spPr>
          <a:xfrm>
            <a:off x="0" y="1054950"/>
            <a:ext cx="12191998" cy="5475375"/>
          </a:xfrm>
          <a:prstGeom prst="rect">
            <a:avLst/>
          </a:prstGeom>
          <a:noFill/>
          <a:ln>
            <a:noFill/>
          </a:ln>
        </p:spPr>
      </p:pic>
      <p:sp>
        <p:nvSpPr>
          <p:cNvPr id="323" name="Google Shape;323;p54"/>
          <p:cNvSpPr txBox="1"/>
          <p:nvPr/>
        </p:nvSpPr>
        <p:spPr>
          <a:xfrm>
            <a:off x="92475" y="225050"/>
            <a:ext cx="12103200" cy="91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Helvetica Neue"/>
              <a:buNone/>
            </a:pPr>
            <a:r>
              <a:rPr lang="en-US" sz="2700" b="1">
                <a:solidFill>
                  <a:schemeClr val="lt1"/>
                </a:solidFill>
                <a:latin typeface="Lato"/>
                <a:ea typeface="Lato"/>
                <a:cs typeface="Lato"/>
                <a:sym typeface="Lato"/>
              </a:rPr>
              <a:t>Demo: How Ai-based POS Exception reporting can benefit the QSR operator</a:t>
            </a:r>
            <a:endParaRPr sz="1300">
              <a:solidFill>
                <a:schemeClr val="lt1"/>
              </a:solidFill>
              <a:latin typeface="Lato"/>
              <a:ea typeface="Lato"/>
              <a:cs typeface="Lato"/>
              <a:sym typeface="Lato"/>
            </a:endParaRPr>
          </a:p>
        </p:txBody>
      </p:sp>
      <p:grpSp>
        <p:nvGrpSpPr>
          <p:cNvPr id="324" name="Google Shape;324;p54"/>
          <p:cNvGrpSpPr/>
          <p:nvPr/>
        </p:nvGrpSpPr>
        <p:grpSpPr>
          <a:xfrm>
            <a:off x="6994500" y="2355774"/>
            <a:ext cx="4361500" cy="816300"/>
            <a:chOff x="6994500" y="2355774"/>
            <a:chExt cx="4361500" cy="816300"/>
          </a:xfrm>
        </p:grpSpPr>
        <p:sp>
          <p:nvSpPr>
            <p:cNvPr id="325" name="Google Shape;325;p54"/>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4"/>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4"/>
            <p:cNvSpPr txBox="1"/>
            <p:nvPr/>
          </p:nvSpPr>
          <p:spPr>
            <a:xfrm>
              <a:off x="7921000" y="2486875"/>
              <a:ext cx="3435000" cy="554100"/>
            </a:xfrm>
            <a:prstGeom prst="rect">
              <a:avLst/>
            </a:prstGeom>
            <a:noFill/>
            <a:ln>
              <a:noFill/>
            </a:ln>
            <a:effectLst>
              <a:outerShdw blurRad="85725" dist="28575" dir="5400000" algn="bl" rotWithShape="0">
                <a:schemeClr val="accent2"/>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solidFill>
                    <a:schemeClr val="lt1"/>
                  </a:solidFill>
                  <a:latin typeface="Lato"/>
                  <a:ea typeface="Lato"/>
                  <a:cs typeface="Lato"/>
                  <a:sym typeface="Lato"/>
                  <a:hlinkClick r:id="rId5">
                    <a:extLst>
                      <a:ext uri="{A12FA001-AC4F-418D-AE19-62706E023703}">
                        <ahyp:hlinkClr xmlns:ahyp="http://schemas.microsoft.com/office/drawing/2018/hyperlinkcolor" val="tx"/>
                      </a:ext>
                    </a:extLst>
                  </a:hlinkClick>
                </a:rPr>
                <a:t>Platform Demo Video</a:t>
              </a:r>
              <a:endParaRPr sz="2400" b="1">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5"/>
          <p:cNvSpPr/>
          <p:nvPr/>
        </p:nvSpPr>
        <p:spPr>
          <a:xfrm>
            <a:off x="16275"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5"/>
          <p:cNvSpPr txBox="1">
            <a:spLocks noGrp="1"/>
          </p:cNvSpPr>
          <p:nvPr>
            <p:ph type="body" idx="4294967295"/>
          </p:nvPr>
        </p:nvSpPr>
        <p:spPr>
          <a:xfrm>
            <a:off x="5281275" y="3725775"/>
            <a:ext cx="6478200" cy="99690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FFFFFF"/>
              </a:buClr>
              <a:buSzPts val="1800"/>
              <a:buFont typeface="Arial"/>
              <a:buNone/>
            </a:pPr>
            <a:r>
              <a:rPr lang="en-US" sz="1400" i="0" u="none" strike="noStrike" cap="none">
                <a:solidFill>
                  <a:schemeClr val="dk1"/>
                </a:solidFill>
                <a:latin typeface="Lato"/>
                <a:ea typeface="Lato"/>
                <a:cs typeface="Lato"/>
                <a:sym typeface="Lato"/>
              </a:rPr>
              <a:t>“</a:t>
            </a:r>
            <a:r>
              <a:rPr lang="en-US" sz="1400">
                <a:solidFill>
                  <a:schemeClr val="dk1"/>
                </a:solidFill>
                <a:latin typeface="Lato"/>
                <a:ea typeface="Lato"/>
                <a:cs typeface="Lato"/>
                <a:sym typeface="Lato"/>
              </a:rPr>
              <a:t>I</a:t>
            </a:r>
            <a:r>
              <a:rPr lang="en-US" sz="1400" i="0" u="none" strike="noStrike" cap="none">
                <a:solidFill>
                  <a:schemeClr val="dk1"/>
                </a:solidFill>
                <a:latin typeface="Lato"/>
                <a:ea typeface="Lato"/>
                <a:cs typeface="Lato"/>
                <a:sym typeface="Lato"/>
              </a:rPr>
              <a:t>ntegrating my security system and </a:t>
            </a:r>
            <a:r>
              <a:rPr lang="en-US" sz="1400">
                <a:solidFill>
                  <a:schemeClr val="dk1"/>
                </a:solidFill>
                <a:latin typeface="Lato"/>
                <a:ea typeface="Lato"/>
                <a:cs typeface="Lato"/>
                <a:sym typeface="Lato"/>
              </a:rPr>
              <a:t>Ai </a:t>
            </a:r>
            <a:r>
              <a:rPr lang="en-US" sz="1400" i="0" u="none" strike="noStrike" cap="none">
                <a:solidFill>
                  <a:schemeClr val="dk1"/>
                </a:solidFill>
                <a:latin typeface="Lato"/>
                <a:ea typeface="Lato"/>
                <a:cs typeface="Lato"/>
                <a:sym typeface="Lato"/>
              </a:rPr>
              <a:t>cameras with my POS system allows me to </a:t>
            </a:r>
            <a:endParaRPr sz="2200">
              <a:solidFill>
                <a:schemeClr val="dk1"/>
              </a:solidFill>
              <a:latin typeface="Lato"/>
              <a:ea typeface="Lato"/>
              <a:cs typeface="Lato"/>
              <a:sym typeface="Lato"/>
            </a:endParaRPr>
          </a:p>
        </p:txBody>
      </p:sp>
      <p:pic>
        <p:nvPicPr>
          <p:cNvPr id="334" name="Google Shape;334;p55"/>
          <p:cNvPicPr preferRelativeResize="0"/>
          <p:nvPr/>
        </p:nvPicPr>
        <p:blipFill rotWithShape="1">
          <a:blip r:embed="rId3">
            <a:alphaModFix/>
          </a:blip>
          <a:srcRect/>
          <a:stretch/>
        </p:blipFill>
        <p:spPr>
          <a:xfrm>
            <a:off x="10196854" y="-22890"/>
            <a:ext cx="1446212" cy="892795"/>
          </a:xfrm>
          <a:prstGeom prst="rect">
            <a:avLst/>
          </a:prstGeom>
          <a:noFill/>
          <a:ln>
            <a:noFill/>
          </a:ln>
        </p:spPr>
      </p:pic>
      <p:sp>
        <p:nvSpPr>
          <p:cNvPr id="335" name="Google Shape;335;p55"/>
          <p:cNvSpPr txBox="1"/>
          <p:nvPr/>
        </p:nvSpPr>
        <p:spPr>
          <a:xfrm>
            <a:off x="650078"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pic>
        <p:nvPicPr>
          <p:cNvPr id="336" name="Google Shape;336;p55"/>
          <p:cNvPicPr preferRelativeResize="0"/>
          <p:nvPr/>
        </p:nvPicPr>
        <p:blipFill rotWithShape="1">
          <a:blip r:embed="rId4">
            <a:alphaModFix/>
          </a:blip>
          <a:srcRect l="16197" r="16197"/>
          <a:stretch/>
        </p:blipFill>
        <p:spPr>
          <a:xfrm>
            <a:off x="8948696" y="4187676"/>
            <a:ext cx="2758200" cy="2295000"/>
          </a:xfrm>
          <a:prstGeom prst="hexagon">
            <a:avLst>
              <a:gd name="adj" fmla="val 25000"/>
              <a:gd name="vf" fmla="val 115470"/>
            </a:avLst>
          </a:prstGeom>
          <a:noFill/>
          <a:ln w="635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337" name="Google Shape;337;p55"/>
          <p:cNvSpPr txBox="1"/>
          <p:nvPr/>
        </p:nvSpPr>
        <p:spPr>
          <a:xfrm>
            <a:off x="448769" y="1951345"/>
            <a:ext cx="3991200" cy="1148100"/>
          </a:xfrm>
          <a:prstGeom prst="rect">
            <a:avLst/>
          </a:prstGeom>
          <a:noFill/>
          <a:ln>
            <a:noFill/>
          </a:ln>
        </p:spPr>
        <p:txBody>
          <a:bodyPr spcFirstLastPara="1" wrap="square" lIns="162525" tIns="81225" rIns="162525" bIns="81225" anchor="t" anchorCtr="0">
            <a:noAutofit/>
          </a:bodyPr>
          <a:lstStyle/>
          <a:p>
            <a:pPr marL="0" lvl="0" indent="0" algn="l" rtl="0">
              <a:spcBef>
                <a:spcPts val="0"/>
              </a:spcBef>
              <a:spcAft>
                <a:spcPts val="0"/>
              </a:spcAft>
              <a:buNone/>
            </a:pPr>
            <a:endParaRPr sz="6400">
              <a:solidFill>
                <a:srgbClr val="FFFFFF"/>
              </a:solidFill>
            </a:endParaRPr>
          </a:p>
        </p:txBody>
      </p:sp>
      <p:cxnSp>
        <p:nvCxnSpPr>
          <p:cNvPr id="338" name="Google Shape;338;p55"/>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sp>
        <p:nvSpPr>
          <p:cNvPr id="339" name="Google Shape;339;p55"/>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40" name="Google Shape;340;p55"/>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41" name="Google Shape;341;p55"/>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Small franchisee group with store count of 2-50 stores.  No LP specific members to manage shrink</a:t>
            </a:r>
            <a:endParaRPr sz="1200">
              <a:latin typeface="Montserrat Medium"/>
              <a:ea typeface="Montserrat Medium"/>
              <a:cs typeface="Montserrat Medium"/>
              <a:sym typeface="Montserrat Medium"/>
            </a:endParaRPr>
          </a:p>
        </p:txBody>
      </p:sp>
      <p:sp>
        <p:nvSpPr>
          <p:cNvPr id="342" name="Google Shape;342;p55"/>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43" name="Google Shape;343;p55"/>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POS data and have a solution that will comply with IT policies</a:t>
            </a:r>
            <a:endParaRPr sz="1200">
              <a:latin typeface="Montserrat Medium"/>
              <a:ea typeface="Montserrat Medium"/>
              <a:cs typeface="Montserrat Medium"/>
              <a:sym typeface="Montserrat Medium"/>
            </a:endParaRPr>
          </a:p>
        </p:txBody>
      </p:sp>
      <p:sp>
        <p:nvSpPr>
          <p:cNvPr id="344" name="Google Shape;344;p55"/>
          <p:cNvSpPr txBox="1"/>
          <p:nvPr/>
        </p:nvSpPr>
        <p:spPr>
          <a:xfrm>
            <a:off x="1418900" y="2748675"/>
            <a:ext cx="31929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Multiple POS system with various cameras types and  formats</a:t>
            </a:r>
            <a:endParaRPr sz="1200">
              <a:highlight>
                <a:srgbClr val="FFE599"/>
              </a:highlight>
              <a:latin typeface="Montserrat Medium"/>
              <a:ea typeface="Montserrat Medium"/>
              <a:cs typeface="Montserrat Medium"/>
              <a:sym typeface="Montserrat Medium"/>
            </a:endParaRPr>
          </a:p>
        </p:txBody>
      </p:sp>
      <p:sp>
        <p:nvSpPr>
          <p:cNvPr id="345" name="Google Shape;345;p55"/>
          <p:cNvSpPr txBox="1"/>
          <p:nvPr/>
        </p:nvSpPr>
        <p:spPr>
          <a:xfrm>
            <a:off x="370525" y="957250"/>
            <a:ext cx="43311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sz="1600">
                <a:latin typeface="Lato"/>
                <a:ea typeface="Lato"/>
                <a:cs typeface="Lato"/>
                <a:sym typeface="Lato"/>
              </a:rPr>
              <a:t>2900  locations currently serviced in North America with 600+ connected to the cloud.</a:t>
            </a:r>
            <a:endParaRPr sz="1600">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346" name="Google Shape;346;p55"/>
          <p:cNvSpPr txBox="1"/>
          <p:nvPr/>
        </p:nvSpPr>
        <p:spPr>
          <a:xfrm>
            <a:off x="5164875" y="1595600"/>
            <a:ext cx="6594600" cy="1281900"/>
          </a:xfrm>
          <a:prstGeom prst="rect">
            <a:avLst/>
          </a:prstGeom>
          <a:noFill/>
          <a:ln>
            <a:noFill/>
          </a:ln>
        </p:spPr>
        <p:txBody>
          <a:bodyPr spcFirstLastPara="1" wrap="square" lIns="121900" tIns="121900" rIns="121900" bIns="121900" anchor="t" anchorCtr="0">
            <a:noAutofit/>
          </a:bodyPr>
          <a:lstStyle/>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10-24 cameras per location</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Remote connection through the web and mobile</a:t>
            </a:r>
            <a:endParaRPr>
              <a:latin typeface="Lato"/>
              <a:ea typeface="Lato"/>
              <a:cs typeface="Lato"/>
              <a:sym typeface="Lato"/>
            </a:endParaRPr>
          </a:p>
          <a:p>
            <a:pPr marL="0" lvl="0" indent="0" algn="l" rtl="0">
              <a:lnSpc>
                <a:spcPct val="115000"/>
              </a:lnSpc>
              <a:spcBef>
                <a:spcPts val="800"/>
              </a:spcBef>
              <a:spcAft>
                <a:spcPts val="800"/>
              </a:spcAft>
              <a:buNone/>
            </a:pPr>
            <a:endParaRPr sz="1800" b="1">
              <a:latin typeface="Lato"/>
              <a:ea typeface="Lato"/>
              <a:cs typeface="Lato"/>
              <a:sym typeface="Lato"/>
            </a:endParaRPr>
          </a:p>
        </p:txBody>
      </p:sp>
      <p:sp>
        <p:nvSpPr>
          <p:cNvPr id="347" name="Google Shape;347;p55"/>
          <p:cNvSpPr/>
          <p:nvPr/>
        </p:nvSpPr>
        <p:spPr>
          <a:xfrm>
            <a:off x="5317076" y="1024875"/>
            <a:ext cx="63501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48" name="Google Shape;348;p55"/>
          <p:cNvSpPr txBox="1"/>
          <p:nvPr/>
        </p:nvSpPr>
        <p:spPr>
          <a:xfrm>
            <a:off x="5473375" y="955850"/>
            <a:ext cx="50901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 </a:t>
            </a:r>
            <a:endParaRPr sz="2300">
              <a:solidFill>
                <a:srgbClr val="FDFDFD"/>
              </a:solidFill>
            </a:endParaRPr>
          </a:p>
        </p:txBody>
      </p:sp>
      <p:sp>
        <p:nvSpPr>
          <p:cNvPr id="349" name="Google Shape;349;p55"/>
          <p:cNvSpPr/>
          <p:nvPr/>
        </p:nvSpPr>
        <p:spPr>
          <a:xfrm>
            <a:off x="5304367" y="24575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50" name="Google Shape;350;p55"/>
          <p:cNvSpPr txBox="1"/>
          <p:nvPr/>
        </p:nvSpPr>
        <p:spPr>
          <a:xfrm>
            <a:off x="5458750" y="2331450"/>
            <a:ext cx="4492800" cy="547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351" name="Google Shape;351;p55"/>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52" name="Google Shape;352;p55"/>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353" name="Google Shape;353;p55"/>
          <p:cNvPicPr preferRelativeResize="0"/>
          <p:nvPr/>
        </p:nvPicPr>
        <p:blipFill>
          <a:blip r:embed="rId5">
            <a:alphaModFix/>
          </a:blip>
          <a:stretch>
            <a:fillRect/>
          </a:stretch>
        </p:blipFill>
        <p:spPr>
          <a:xfrm>
            <a:off x="585525" y="2738004"/>
            <a:ext cx="552173" cy="547378"/>
          </a:xfrm>
          <a:prstGeom prst="rect">
            <a:avLst/>
          </a:prstGeom>
          <a:noFill/>
          <a:ln>
            <a:noFill/>
          </a:ln>
        </p:spPr>
      </p:pic>
      <p:pic>
        <p:nvPicPr>
          <p:cNvPr id="354" name="Google Shape;354;p55"/>
          <p:cNvPicPr preferRelativeResize="0"/>
          <p:nvPr/>
        </p:nvPicPr>
        <p:blipFill rotWithShape="1">
          <a:blip r:embed="rId6">
            <a:alphaModFix/>
          </a:blip>
          <a:srcRect/>
          <a:stretch/>
        </p:blipFill>
        <p:spPr>
          <a:xfrm>
            <a:off x="585759" y="3668369"/>
            <a:ext cx="552173" cy="552168"/>
          </a:xfrm>
          <a:prstGeom prst="rect">
            <a:avLst/>
          </a:prstGeom>
          <a:noFill/>
          <a:ln>
            <a:noFill/>
          </a:ln>
        </p:spPr>
      </p:pic>
      <p:grpSp>
        <p:nvGrpSpPr>
          <p:cNvPr id="355" name="Google Shape;355;p55"/>
          <p:cNvGrpSpPr/>
          <p:nvPr/>
        </p:nvGrpSpPr>
        <p:grpSpPr>
          <a:xfrm>
            <a:off x="585742" y="4582227"/>
            <a:ext cx="568495" cy="580304"/>
            <a:chOff x="-1241271" y="5638120"/>
            <a:chExt cx="707700" cy="722400"/>
          </a:xfrm>
        </p:grpSpPr>
        <p:sp>
          <p:nvSpPr>
            <p:cNvPr id="356" name="Google Shape;356;p55"/>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57" name="Google Shape;357;p55"/>
            <p:cNvPicPr preferRelativeResize="0"/>
            <p:nvPr/>
          </p:nvPicPr>
          <p:blipFill>
            <a:blip r:embed="rId7">
              <a:alphaModFix/>
            </a:blip>
            <a:stretch>
              <a:fillRect/>
            </a:stretch>
          </p:blipFill>
          <p:spPr>
            <a:xfrm>
              <a:off x="-1164835" y="5732448"/>
              <a:ext cx="560112" cy="521999"/>
            </a:xfrm>
            <a:prstGeom prst="rect">
              <a:avLst/>
            </a:prstGeom>
            <a:noFill/>
            <a:ln>
              <a:noFill/>
            </a:ln>
          </p:spPr>
        </p:pic>
      </p:grpSp>
      <p:sp>
        <p:nvSpPr>
          <p:cNvPr id="358" name="Google Shape;358;p55"/>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59" name="Google Shape;359;p55"/>
          <p:cNvSpPr txBox="1"/>
          <p:nvPr/>
        </p:nvSpPr>
        <p:spPr>
          <a:xfrm>
            <a:off x="1379325" y="5512530"/>
            <a:ext cx="28689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Needed simple but powerful integrated system to reduce theft and improve the operation.  </a:t>
            </a:r>
            <a:endParaRPr sz="1200">
              <a:latin typeface="Montserrat Medium"/>
              <a:ea typeface="Montserrat Medium"/>
              <a:cs typeface="Montserrat Medium"/>
              <a:sym typeface="Montserrat Medium"/>
            </a:endParaRPr>
          </a:p>
        </p:txBody>
      </p:sp>
      <p:grpSp>
        <p:nvGrpSpPr>
          <p:cNvPr id="360" name="Google Shape;360;p55"/>
          <p:cNvGrpSpPr/>
          <p:nvPr/>
        </p:nvGrpSpPr>
        <p:grpSpPr>
          <a:xfrm>
            <a:off x="577355" y="5550977"/>
            <a:ext cx="568500" cy="580200"/>
            <a:chOff x="577355" y="5779577"/>
            <a:chExt cx="568500" cy="580200"/>
          </a:xfrm>
        </p:grpSpPr>
        <p:sp>
          <p:nvSpPr>
            <p:cNvPr id="361" name="Google Shape;361;p55"/>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62" name="Google Shape;362;p55"/>
            <p:cNvPicPr preferRelativeResize="0"/>
            <p:nvPr/>
          </p:nvPicPr>
          <p:blipFill>
            <a:blip r:embed="rId8">
              <a:alphaModFix/>
            </a:blip>
            <a:stretch>
              <a:fillRect/>
            </a:stretch>
          </p:blipFill>
          <p:spPr>
            <a:xfrm>
              <a:off x="648917" y="5905812"/>
              <a:ext cx="431800" cy="343701"/>
            </a:xfrm>
            <a:prstGeom prst="rect">
              <a:avLst/>
            </a:prstGeom>
            <a:noFill/>
            <a:ln>
              <a:noFill/>
            </a:ln>
          </p:spPr>
        </p:pic>
      </p:grpSp>
      <p:sp>
        <p:nvSpPr>
          <p:cNvPr id="363" name="Google Shape;363;p55"/>
          <p:cNvSpPr txBox="1">
            <a:spLocks noGrp="1"/>
          </p:cNvSpPr>
          <p:nvPr>
            <p:ph type="body" idx="4294967295"/>
          </p:nvPr>
        </p:nvSpPr>
        <p:spPr>
          <a:xfrm>
            <a:off x="5317075" y="3947825"/>
            <a:ext cx="3537000" cy="2773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sz="1400">
                <a:solidFill>
                  <a:schemeClr val="dk1"/>
                </a:solidFill>
                <a:latin typeface="Lato"/>
                <a:ea typeface="Lato"/>
                <a:cs typeface="Lato"/>
                <a:sym typeface="Lato"/>
              </a:rPr>
              <a:t>be able to analyze traffic patterns, transaction times &amp; transactions counts. It has given me a better understanding of what my throughput at different points of the day. It allows me to analyze how my staff are doing, and how quickly we are turning over each transactions.  This real-time actionable data is a game changer for our business.”</a:t>
            </a:r>
            <a:endParaRPr sz="1400">
              <a:solidFill>
                <a:schemeClr val="dk1"/>
              </a:solidFill>
              <a:latin typeface="Lato"/>
              <a:ea typeface="Lato"/>
              <a:cs typeface="Lato"/>
              <a:sym typeface="Lato"/>
            </a:endParaRPr>
          </a:p>
          <a:p>
            <a:pPr marL="0" lvl="0" indent="0" algn="l" rtl="0">
              <a:spcBef>
                <a:spcPts val="1000"/>
              </a:spcBef>
              <a:spcAft>
                <a:spcPts val="1600"/>
              </a:spcAft>
              <a:buClr>
                <a:schemeClr val="dk1"/>
              </a:buClr>
              <a:buSzPts val="1100"/>
              <a:buFont typeface="Arial"/>
              <a:buNone/>
            </a:pPr>
            <a:r>
              <a:rPr lang="en-US" sz="1100">
                <a:solidFill>
                  <a:schemeClr val="dk1"/>
                </a:solidFill>
                <a:latin typeface="Lato"/>
                <a:ea typeface="Lato"/>
                <a:cs typeface="Lato"/>
                <a:sym typeface="Lato"/>
              </a:rPr>
              <a:t>- Jason St. Croix, Franchisee owner, Tim Hortons</a:t>
            </a:r>
            <a:endParaRPr sz="1400">
              <a:solidFill>
                <a:schemeClr val="dk1"/>
              </a:solidFill>
              <a:latin typeface="Lato"/>
              <a:ea typeface="Lato"/>
              <a:cs typeface="Lato"/>
              <a:sym typeface="Lato"/>
            </a:endParaRPr>
          </a:p>
        </p:txBody>
      </p:sp>
      <p:sp>
        <p:nvSpPr>
          <p:cNvPr id="364" name="Google Shape;364;p55"/>
          <p:cNvSpPr txBox="1">
            <a:spLocks noGrp="1"/>
          </p:cNvSpPr>
          <p:nvPr>
            <p:ph type="body" idx="4294967295"/>
          </p:nvPr>
        </p:nvSpPr>
        <p:spPr>
          <a:xfrm>
            <a:off x="5164875" y="2971800"/>
            <a:ext cx="6478200" cy="830400"/>
          </a:xfrm>
          <a:prstGeom prst="rect">
            <a:avLst/>
          </a:prstGeom>
          <a:noFill/>
          <a:ln>
            <a:noFill/>
          </a:ln>
        </p:spPr>
        <p:txBody>
          <a:bodyPr spcFirstLastPara="1" wrap="square" lIns="91425" tIns="45700" rIns="91425" bIns="45700" anchor="t" anchorCtr="0">
            <a:normAutofit/>
          </a:bodyPr>
          <a:lstStyle/>
          <a:p>
            <a:pPr marL="457200" lvl="0" indent="-317500" algn="l" rtl="0">
              <a:spcBef>
                <a:spcPts val="0"/>
              </a:spcBef>
              <a:spcAft>
                <a:spcPts val="0"/>
              </a:spcAft>
              <a:buClr>
                <a:schemeClr val="dk1"/>
              </a:buClr>
              <a:buSzPts val="1400"/>
              <a:buFont typeface="Lato"/>
              <a:buChar char="●"/>
            </a:pPr>
            <a:r>
              <a:rPr lang="en-US" sz="1400">
                <a:solidFill>
                  <a:schemeClr val="dk1"/>
                </a:solidFill>
                <a:latin typeface="Lato"/>
                <a:ea typeface="Lato"/>
                <a:cs typeface="Lato"/>
                <a:sym typeface="Lato"/>
              </a:rPr>
              <a:t>Reduced viewing video from multiple hours to 7-10 minutes per day with Smart-ER.</a:t>
            </a: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6"/>
          <p:cNvPicPr preferRelativeResize="0"/>
          <p:nvPr/>
        </p:nvPicPr>
        <p:blipFill rotWithShape="1">
          <a:blip r:embed="rId3">
            <a:alphaModFix/>
          </a:blip>
          <a:srcRect l="23519" r="8873"/>
          <a:stretch/>
        </p:blipFill>
        <p:spPr>
          <a:xfrm>
            <a:off x="9501523" y="4582225"/>
            <a:ext cx="2316600" cy="1927200"/>
          </a:xfrm>
          <a:prstGeom prst="hexagon">
            <a:avLst>
              <a:gd name="adj" fmla="val 25000"/>
              <a:gd name="vf" fmla="val 115470"/>
            </a:avLst>
          </a:prstGeom>
          <a:noFill/>
          <a:ln w="635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370" name="Google Shape;370;p56"/>
          <p:cNvSpPr txBox="1">
            <a:spLocks noGrp="1"/>
          </p:cNvSpPr>
          <p:nvPr>
            <p:ph type="body" idx="4294967295"/>
          </p:nvPr>
        </p:nvSpPr>
        <p:spPr>
          <a:xfrm>
            <a:off x="5459325" y="4392525"/>
            <a:ext cx="3673500" cy="139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000"/>
              <a:buFont typeface="Arial"/>
              <a:buNone/>
            </a:pPr>
            <a:r>
              <a:rPr lang="en-US" sz="1700" i="0" u="none" strike="noStrike" cap="none">
                <a:solidFill>
                  <a:schemeClr val="dk1"/>
                </a:solidFill>
                <a:latin typeface="Lato"/>
                <a:ea typeface="Lato"/>
                <a:cs typeface="Lato"/>
                <a:sym typeface="Lato"/>
              </a:rPr>
              <a:t>“The i3 system has allowed us to run a more secure and safe restaurant.  This organization is amazing to work with and I would highly recommend the i3 solution to any restaurant leader.” </a:t>
            </a:r>
            <a:endParaRPr sz="1700">
              <a:solidFill>
                <a:schemeClr val="dk1"/>
              </a:solidFill>
              <a:latin typeface="Lato"/>
              <a:ea typeface="Lato"/>
              <a:cs typeface="Lato"/>
              <a:sym typeface="Lato"/>
            </a:endParaRPr>
          </a:p>
          <a:p>
            <a:pPr marL="0" marR="0" lvl="0" indent="0" algn="l" rtl="0">
              <a:lnSpc>
                <a:spcPct val="90000"/>
              </a:lnSpc>
              <a:spcBef>
                <a:spcPts val="1000"/>
              </a:spcBef>
              <a:spcAft>
                <a:spcPts val="1600"/>
              </a:spcAft>
              <a:buClr>
                <a:srgbClr val="FFFFFF"/>
              </a:buClr>
              <a:buSzPts val="1400"/>
              <a:buFont typeface="Arial"/>
              <a:buNone/>
            </a:pPr>
            <a:r>
              <a:rPr lang="en-US" sz="1700" i="0" u="none" strike="noStrike" cap="none">
                <a:solidFill>
                  <a:schemeClr val="dk1"/>
                </a:solidFill>
                <a:latin typeface="Lato"/>
                <a:ea typeface="Lato"/>
                <a:cs typeface="Lato"/>
                <a:sym typeface="Lato"/>
              </a:rPr>
              <a:t>− John Ribson, </a:t>
            </a:r>
            <a:br>
              <a:rPr lang="en-US" sz="1700" i="0" u="none" strike="noStrike" cap="none">
                <a:solidFill>
                  <a:schemeClr val="dk1"/>
                </a:solidFill>
                <a:latin typeface="Lato"/>
                <a:ea typeface="Lato"/>
                <a:cs typeface="Lato"/>
                <a:sym typeface="Lato"/>
              </a:rPr>
            </a:br>
            <a:r>
              <a:rPr lang="en-US" sz="1700" i="0" u="none" strike="noStrike" cap="none">
                <a:solidFill>
                  <a:schemeClr val="dk1"/>
                </a:solidFill>
                <a:latin typeface="Lato"/>
                <a:ea typeface="Lato"/>
                <a:cs typeface="Lato"/>
                <a:sym typeface="Lato"/>
              </a:rPr>
              <a:t>Owner/Operator at Wendy’s</a:t>
            </a:r>
            <a:endParaRPr sz="1700">
              <a:solidFill>
                <a:schemeClr val="dk1"/>
              </a:solidFill>
              <a:latin typeface="Lato"/>
              <a:ea typeface="Lato"/>
              <a:cs typeface="Lato"/>
              <a:sym typeface="Lato"/>
            </a:endParaRPr>
          </a:p>
        </p:txBody>
      </p:sp>
      <p:sp>
        <p:nvSpPr>
          <p:cNvPr id="371" name="Google Shape;371;p56"/>
          <p:cNvSpPr/>
          <p:nvPr/>
        </p:nvSpPr>
        <p:spPr>
          <a:xfrm>
            <a:off x="5995851" y="3250474"/>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372" name="Google Shape;372;p56"/>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56"/>
          <p:cNvSpPr txBox="1"/>
          <p:nvPr/>
        </p:nvSpPr>
        <p:spPr>
          <a:xfrm>
            <a:off x="641684"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sp>
        <p:nvSpPr>
          <p:cNvPr id="374" name="Google Shape;374;p56"/>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75" name="Google Shape;375;p56"/>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76" name="Google Shape;376;p56"/>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3rd party IT support was very restrictive with port opening and forwarding</a:t>
            </a:r>
            <a:endParaRPr sz="1200">
              <a:highlight>
                <a:srgbClr val="FFE599"/>
              </a:highlight>
              <a:latin typeface="Montserrat Medium"/>
              <a:ea typeface="Montserrat Medium"/>
              <a:cs typeface="Montserrat Medium"/>
              <a:sym typeface="Montserrat Medium"/>
            </a:endParaRPr>
          </a:p>
        </p:txBody>
      </p:sp>
      <p:sp>
        <p:nvSpPr>
          <p:cNvPr id="377" name="Google Shape;377;p56"/>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78" name="Google Shape;378;p56"/>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POS data</a:t>
            </a:r>
            <a:endParaRPr sz="1200">
              <a:latin typeface="Montserrat Medium"/>
              <a:ea typeface="Montserrat Medium"/>
              <a:cs typeface="Montserrat Medium"/>
              <a:sym typeface="Montserrat Medium"/>
            </a:endParaRPr>
          </a:p>
        </p:txBody>
      </p:sp>
      <p:sp>
        <p:nvSpPr>
          <p:cNvPr id="379" name="Google Shape;379;p56"/>
          <p:cNvSpPr txBox="1"/>
          <p:nvPr/>
        </p:nvSpPr>
        <p:spPr>
          <a:xfrm>
            <a:off x="1410475" y="2666850"/>
            <a:ext cx="32013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IT and POS feeds were controlled by 2 different vendors thus making POS integration very difficult</a:t>
            </a:r>
            <a:endParaRPr sz="1200">
              <a:latin typeface="Montserrat Medium"/>
              <a:ea typeface="Montserrat Medium"/>
              <a:cs typeface="Montserrat Medium"/>
              <a:sym typeface="Montserrat Medium"/>
            </a:endParaRPr>
          </a:p>
        </p:txBody>
      </p:sp>
      <p:sp>
        <p:nvSpPr>
          <p:cNvPr id="380" name="Google Shape;380;p56"/>
          <p:cNvSpPr txBox="1"/>
          <p:nvPr/>
        </p:nvSpPr>
        <p:spPr>
          <a:xfrm>
            <a:off x="103622" y="971643"/>
            <a:ext cx="49518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sz="1600">
                <a:latin typeface="Lato"/>
                <a:ea typeface="Lato"/>
                <a:cs typeface="Lato"/>
                <a:sym typeface="Lato"/>
              </a:rPr>
              <a:t>6000  locations in North America - </a:t>
            </a:r>
            <a:br>
              <a:rPr lang="en-US" sz="1600">
                <a:latin typeface="Lato"/>
                <a:ea typeface="Lato"/>
                <a:cs typeface="Lato"/>
                <a:sym typeface="Lato"/>
              </a:rPr>
            </a:br>
            <a:r>
              <a:rPr lang="en-US" sz="1300">
                <a:latin typeface="Lato"/>
                <a:ea typeface="Lato"/>
                <a:cs typeface="Lato"/>
                <a:sym typeface="Lato"/>
              </a:rPr>
              <a:t>Currently servicing 350 sites through multiple franchisee groups.</a:t>
            </a:r>
            <a:endParaRPr sz="1300">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381" name="Google Shape;381;p56"/>
          <p:cNvSpPr/>
          <p:nvPr/>
        </p:nvSpPr>
        <p:spPr>
          <a:xfrm>
            <a:off x="5304367" y="37529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82" name="Google Shape;382;p56"/>
          <p:cNvSpPr txBox="1"/>
          <p:nvPr/>
        </p:nvSpPr>
        <p:spPr>
          <a:xfrm>
            <a:off x="5460667" y="3633157"/>
            <a:ext cx="4492800" cy="628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383" name="Google Shape;383;p56"/>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84" name="Google Shape;384;p56"/>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385" name="Google Shape;385;p56"/>
          <p:cNvPicPr preferRelativeResize="0"/>
          <p:nvPr/>
        </p:nvPicPr>
        <p:blipFill>
          <a:blip r:embed="rId4">
            <a:alphaModFix/>
          </a:blip>
          <a:stretch>
            <a:fillRect/>
          </a:stretch>
        </p:blipFill>
        <p:spPr>
          <a:xfrm>
            <a:off x="585525" y="2738004"/>
            <a:ext cx="552173" cy="547378"/>
          </a:xfrm>
          <a:prstGeom prst="rect">
            <a:avLst/>
          </a:prstGeom>
          <a:noFill/>
          <a:ln>
            <a:noFill/>
          </a:ln>
        </p:spPr>
      </p:pic>
      <p:pic>
        <p:nvPicPr>
          <p:cNvPr id="386" name="Google Shape;386;p56"/>
          <p:cNvPicPr preferRelativeResize="0"/>
          <p:nvPr/>
        </p:nvPicPr>
        <p:blipFill rotWithShape="1">
          <a:blip r:embed="rId5">
            <a:alphaModFix/>
          </a:blip>
          <a:srcRect/>
          <a:stretch/>
        </p:blipFill>
        <p:spPr>
          <a:xfrm>
            <a:off x="585759" y="3668369"/>
            <a:ext cx="552173" cy="552168"/>
          </a:xfrm>
          <a:prstGeom prst="rect">
            <a:avLst/>
          </a:prstGeom>
          <a:noFill/>
          <a:ln>
            <a:noFill/>
          </a:ln>
        </p:spPr>
      </p:pic>
      <p:grpSp>
        <p:nvGrpSpPr>
          <p:cNvPr id="387" name="Google Shape;387;p56"/>
          <p:cNvGrpSpPr/>
          <p:nvPr/>
        </p:nvGrpSpPr>
        <p:grpSpPr>
          <a:xfrm>
            <a:off x="585742" y="4582227"/>
            <a:ext cx="568495" cy="580304"/>
            <a:chOff x="-1241271" y="5638120"/>
            <a:chExt cx="707700" cy="722400"/>
          </a:xfrm>
        </p:grpSpPr>
        <p:sp>
          <p:nvSpPr>
            <p:cNvPr id="388" name="Google Shape;388;p56"/>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89" name="Google Shape;389;p56"/>
            <p:cNvPicPr preferRelativeResize="0"/>
            <p:nvPr/>
          </p:nvPicPr>
          <p:blipFill>
            <a:blip r:embed="rId6">
              <a:alphaModFix/>
            </a:blip>
            <a:stretch>
              <a:fillRect/>
            </a:stretch>
          </p:blipFill>
          <p:spPr>
            <a:xfrm>
              <a:off x="-1164835" y="5732448"/>
              <a:ext cx="560112" cy="521999"/>
            </a:xfrm>
            <a:prstGeom prst="rect">
              <a:avLst/>
            </a:prstGeom>
            <a:noFill/>
            <a:ln>
              <a:noFill/>
            </a:ln>
          </p:spPr>
        </p:pic>
      </p:grpSp>
      <p:sp>
        <p:nvSpPr>
          <p:cNvPr id="390" name="Google Shape;390;p56"/>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391" name="Google Shape;391;p56"/>
          <p:cNvSpPr txBox="1"/>
          <p:nvPr/>
        </p:nvSpPr>
        <p:spPr>
          <a:xfrm>
            <a:off x="1410475" y="5448230"/>
            <a:ext cx="2868900" cy="917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4000"/>
              <a:buFont typeface="Arial"/>
              <a:buNone/>
            </a:pPr>
            <a:r>
              <a:rPr lang="en-US" sz="1200">
                <a:solidFill>
                  <a:schemeClr val="dk1"/>
                </a:solidFill>
                <a:latin typeface="Montserrat Medium"/>
                <a:ea typeface="Montserrat Medium"/>
                <a:cs typeface="Montserrat Medium"/>
                <a:sym typeface="Montserrat Medium"/>
              </a:rPr>
              <a:t>Needed simple but powerful integrated system to reduce theft and improve the operation.  </a:t>
            </a:r>
            <a:endParaRPr sz="1200">
              <a:latin typeface="Montserrat Medium"/>
              <a:ea typeface="Montserrat Medium"/>
              <a:cs typeface="Montserrat Medium"/>
              <a:sym typeface="Montserrat Medium"/>
            </a:endParaRPr>
          </a:p>
        </p:txBody>
      </p:sp>
      <p:pic>
        <p:nvPicPr>
          <p:cNvPr id="392" name="Google Shape;392;p56"/>
          <p:cNvPicPr preferRelativeResize="0"/>
          <p:nvPr/>
        </p:nvPicPr>
        <p:blipFill rotWithShape="1">
          <a:blip r:embed="rId7">
            <a:alphaModFix/>
          </a:blip>
          <a:srcRect/>
          <a:stretch/>
        </p:blipFill>
        <p:spPr>
          <a:xfrm>
            <a:off x="7880966" y="-271638"/>
            <a:ext cx="1915616" cy="1397882"/>
          </a:xfrm>
          <a:prstGeom prst="rect">
            <a:avLst/>
          </a:prstGeom>
          <a:noFill/>
          <a:ln>
            <a:noFill/>
          </a:ln>
        </p:spPr>
      </p:pic>
      <p:sp>
        <p:nvSpPr>
          <p:cNvPr id="393" name="Google Shape;393;p56"/>
          <p:cNvSpPr txBox="1"/>
          <p:nvPr/>
        </p:nvSpPr>
        <p:spPr>
          <a:xfrm>
            <a:off x="5164875" y="1595600"/>
            <a:ext cx="6594600" cy="1572600"/>
          </a:xfrm>
          <a:prstGeom prst="rect">
            <a:avLst/>
          </a:prstGeom>
          <a:noFill/>
          <a:ln>
            <a:noFill/>
          </a:ln>
        </p:spPr>
        <p:txBody>
          <a:bodyPr spcFirstLastPara="1" wrap="square" lIns="121900" tIns="121900" rIns="121900" bIns="121900" anchor="t" anchorCtr="0">
            <a:noAutofit/>
          </a:bodyPr>
          <a:lstStyle/>
          <a:p>
            <a:pPr marL="457200" marR="0" lvl="0" indent="-336550" algn="l" rtl="0">
              <a:lnSpc>
                <a:spcPct val="115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10-24 cameras per location</a:t>
            </a:r>
            <a:endParaRPr sz="1700">
              <a:solidFill>
                <a:schemeClr val="dk1"/>
              </a:solidFill>
              <a:latin typeface="Lato"/>
              <a:ea typeface="Lato"/>
              <a:cs typeface="Lato"/>
              <a:sym typeface="Lato"/>
            </a:endParaRPr>
          </a:p>
          <a:p>
            <a:pPr marL="457200" marR="0" lvl="0" indent="-336550" algn="l" rtl="0">
              <a:lnSpc>
                <a:spcPct val="115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Remote connection through the web and mobile</a:t>
            </a:r>
            <a:endParaRPr sz="1700">
              <a:solidFill>
                <a:schemeClr val="dk1"/>
              </a:solidFill>
              <a:latin typeface="Lato"/>
              <a:ea typeface="Lato"/>
              <a:cs typeface="Lato"/>
              <a:sym typeface="Lato"/>
            </a:endParaRPr>
          </a:p>
          <a:p>
            <a:pPr marL="457200" marR="0" lvl="0" indent="-336550" algn="l" rtl="0">
              <a:lnSpc>
                <a:spcPct val="115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Concierge level 1 support  </a:t>
            </a:r>
            <a:endParaRPr sz="1700">
              <a:solidFill>
                <a:schemeClr val="dk1"/>
              </a:solidFill>
              <a:highlight>
                <a:srgbClr val="FFE599"/>
              </a:highlight>
              <a:latin typeface="Lato"/>
              <a:ea typeface="Lato"/>
              <a:cs typeface="Lato"/>
              <a:sym typeface="Lato"/>
            </a:endParaRPr>
          </a:p>
        </p:txBody>
      </p:sp>
      <p:sp>
        <p:nvSpPr>
          <p:cNvPr id="394" name="Google Shape;394;p56"/>
          <p:cNvSpPr/>
          <p:nvPr/>
        </p:nvSpPr>
        <p:spPr>
          <a:xfrm>
            <a:off x="5317076" y="1024875"/>
            <a:ext cx="63501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395" name="Google Shape;395;p56"/>
          <p:cNvSpPr txBox="1"/>
          <p:nvPr/>
        </p:nvSpPr>
        <p:spPr>
          <a:xfrm>
            <a:off x="5473375" y="955850"/>
            <a:ext cx="51108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Solutions </a:t>
            </a:r>
            <a:endParaRPr sz="2300">
              <a:solidFill>
                <a:srgbClr val="FDFDFD"/>
              </a:solidFill>
            </a:endParaRPr>
          </a:p>
        </p:txBody>
      </p:sp>
      <p:cxnSp>
        <p:nvCxnSpPr>
          <p:cNvPr id="396" name="Google Shape;396;p56"/>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grpSp>
        <p:nvGrpSpPr>
          <p:cNvPr id="397" name="Google Shape;397;p56"/>
          <p:cNvGrpSpPr/>
          <p:nvPr/>
        </p:nvGrpSpPr>
        <p:grpSpPr>
          <a:xfrm>
            <a:off x="577355" y="5550977"/>
            <a:ext cx="568500" cy="580200"/>
            <a:chOff x="577355" y="5779577"/>
            <a:chExt cx="568500" cy="580200"/>
          </a:xfrm>
        </p:grpSpPr>
        <p:sp>
          <p:nvSpPr>
            <p:cNvPr id="398" name="Google Shape;398;p56"/>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399" name="Google Shape;399;p56"/>
            <p:cNvPicPr preferRelativeResize="0"/>
            <p:nvPr/>
          </p:nvPicPr>
          <p:blipFill>
            <a:blip r:embed="rId8">
              <a:alphaModFix/>
            </a:blip>
            <a:stretch>
              <a:fillRect/>
            </a:stretch>
          </p:blipFill>
          <p:spPr>
            <a:xfrm>
              <a:off x="648917" y="5905812"/>
              <a:ext cx="431800" cy="3437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7"/>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7"/>
          <p:cNvSpPr txBox="1"/>
          <p:nvPr/>
        </p:nvSpPr>
        <p:spPr>
          <a:xfrm>
            <a:off x="641684"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pic>
        <p:nvPicPr>
          <p:cNvPr id="407" name="Google Shape;407;p57" descr="Dairy Queen opening new Huntsville store this summer - al.com"/>
          <p:cNvPicPr preferRelativeResize="0"/>
          <p:nvPr/>
        </p:nvPicPr>
        <p:blipFill rotWithShape="1">
          <a:blip r:embed="rId3">
            <a:alphaModFix/>
          </a:blip>
          <a:srcRect l="10551" r="6673"/>
          <a:stretch/>
        </p:blipFill>
        <p:spPr>
          <a:xfrm>
            <a:off x="9564834" y="4470550"/>
            <a:ext cx="2082900" cy="1732800"/>
          </a:xfrm>
          <a:prstGeom prst="hexagon">
            <a:avLst>
              <a:gd name="adj" fmla="val 25000"/>
              <a:gd name="vf" fmla="val 115470"/>
            </a:avLst>
          </a:prstGeom>
          <a:noFill/>
          <a:ln w="635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08" name="Google Shape;408;p57"/>
          <p:cNvSpPr txBox="1">
            <a:spLocks noGrp="1"/>
          </p:cNvSpPr>
          <p:nvPr>
            <p:ph type="body" idx="4294967295"/>
          </p:nvPr>
        </p:nvSpPr>
        <p:spPr>
          <a:xfrm>
            <a:off x="5419525" y="4071400"/>
            <a:ext cx="3992700" cy="181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600" i="0" u="none" strike="noStrike" cap="none">
                <a:solidFill>
                  <a:schemeClr val="dk1"/>
                </a:solidFill>
                <a:latin typeface="Lato"/>
                <a:ea typeface="Lato"/>
                <a:cs typeface="Lato"/>
                <a:sym typeface="Lato"/>
              </a:rPr>
              <a:t>“</a:t>
            </a:r>
            <a:r>
              <a:rPr lang="en-US" sz="1600">
                <a:solidFill>
                  <a:schemeClr val="dk1"/>
                </a:solidFill>
                <a:latin typeface="Lato"/>
                <a:ea typeface="Lato"/>
                <a:cs typeface="Lato"/>
                <a:sym typeface="Lato"/>
              </a:rPr>
              <a:t>The </a:t>
            </a:r>
            <a:r>
              <a:rPr lang="en-US" sz="1600" i="0" u="none" strike="noStrike" cap="none">
                <a:solidFill>
                  <a:schemeClr val="dk1"/>
                </a:solidFill>
                <a:latin typeface="Lato"/>
                <a:ea typeface="Lato"/>
                <a:cs typeface="Lato"/>
                <a:sym typeface="Lato"/>
              </a:rPr>
              <a:t> integration</a:t>
            </a:r>
            <a:r>
              <a:rPr lang="en-US" sz="1600">
                <a:solidFill>
                  <a:schemeClr val="dk1"/>
                </a:solidFill>
                <a:latin typeface="Lato"/>
                <a:ea typeface="Lato"/>
                <a:cs typeface="Lato"/>
                <a:sym typeface="Lato"/>
              </a:rPr>
              <a:t> of POS and video </a:t>
            </a:r>
            <a:r>
              <a:rPr lang="en-US" sz="1600" i="0" u="none" strike="noStrike" cap="none">
                <a:solidFill>
                  <a:schemeClr val="dk1"/>
                </a:solidFill>
                <a:latin typeface="Lato"/>
                <a:ea typeface="Lato"/>
                <a:cs typeface="Lato"/>
                <a:sym typeface="Lato"/>
              </a:rPr>
              <a:t>allows for relevant information, presented effortlessly in one location. Powerful video analytics, allow m</a:t>
            </a:r>
            <a:r>
              <a:rPr lang="en-US" sz="1600">
                <a:solidFill>
                  <a:schemeClr val="dk1"/>
                </a:solidFill>
                <a:latin typeface="Lato"/>
                <a:ea typeface="Lato"/>
                <a:cs typeface="Lato"/>
                <a:sym typeface="Lato"/>
              </a:rPr>
              <a:t>e</a:t>
            </a:r>
            <a:r>
              <a:rPr lang="en-US" sz="1600" i="0" u="none" strike="noStrike" cap="none">
                <a:solidFill>
                  <a:schemeClr val="dk1"/>
                </a:solidFill>
                <a:latin typeface="Lato"/>
                <a:ea typeface="Lato"/>
                <a:cs typeface="Lato"/>
                <a:sym typeface="Lato"/>
              </a:rPr>
              <a:t> to focus on other tasks versus investigating suspicious activities</a:t>
            </a:r>
            <a:r>
              <a:rPr lang="en-US" sz="1600">
                <a:solidFill>
                  <a:schemeClr val="dk1"/>
                </a:solidFill>
                <a:latin typeface="Lato"/>
                <a:ea typeface="Lato"/>
                <a:cs typeface="Lato"/>
                <a:sym typeface="Lato"/>
              </a:rPr>
              <a:t>. I am able to quickly find what </a:t>
            </a:r>
            <a:r>
              <a:rPr lang="en-US" sz="1600" i="0" u="none" strike="noStrike" cap="none">
                <a:solidFill>
                  <a:schemeClr val="dk1"/>
                </a:solidFill>
                <a:latin typeface="Lato"/>
                <a:ea typeface="Lato"/>
                <a:cs typeface="Lato"/>
                <a:sym typeface="Lato"/>
              </a:rPr>
              <a:t>may have been missed via human limitations.”</a:t>
            </a:r>
            <a:endParaRPr sz="1600">
              <a:solidFill>
                <a:schemeClr val="dk1"/>
              </a:solidFill>
              <a:latin typeface="Lato"/>
              <a:ea typeface="Lato"/>
              <a:cs typeface="Lato"/>
              <a:sym typeface="Lato"/>
            </a:endParaRPr>
          </a:p>
          <a:p>
            <a:pPr marL="0" marR="0" lvl="0" indent="0" algn="l" rtl="0">
              <a:lnSpc>
                <a:spcPct val="90000"/>
              </a:lnSpc>
              <a:spcBef>
                <a:spcPts val="1000"/>
              </a:spcBef>
              <a:spcAft>
                <a:spcPts val="1600"/>
              </a:spcAft>
              <a:buClr>
                <a:srgbClr val="FFFFFF"/>
              </a:buClr>
              <a:buSzPts val="1400"/>
              <a:buFont typeface="Arial"/>
              <a:buNone/>
            </a:pPr>
            <a:r>
              <a:rPr lang="en-US" sz="1600" i="0" u="none" strike="noStrike" cap="none">
                <a:solidFill>
                  <a:schemeClr val="dk1"/>
                </a:solidFill>
                <a:latin typeface="Lato"/>
                <a:ea typeface="Lato"/>
                <a:cs typeface="Lato"/>
                <a:sym typeface="Lato"/>
              </a:rPr>
              <a:t>− Andrew Colbourne,</a:t>
            </a:r>
            <a:br>
              <a:rPr lang="en-US" sz="1600" i="0" u="none" strike="noStrike" cap="none">
                <a:solidFill>
                  <a:schemeClr val="dk1"/>
                </a:solidFill>
                <a:latin typeface="Lato"/>
                <a:ea typeface="Lato"/>
                <a:cs typeface="Lato"/>
                <a:sym typeface="Lato"/>
              </a:rPr>
            </a:br>
            <a:r>
              <a:rPr lang="en-US" sz="1600" i="0" u="none" strike="noStrike" cap="none">
                <a:solidFill>
                  <a:schemeClr val="dk1"/>
                </a:solidFill>
                <a:latin typeface="Lato"/>
                <a:ea typeface="Lato"/>
                <a:cs typeface="Lato"/>
                <a:sym typeface="Lato"/>
              </a:rPr>
              <a:t> Franchisee owner, DQ</a:t>
            </a:r>
            <a:endParaRPr sz="1600">
              <a:solidFill>
                <a:schemeClr val="dk1"/>
              </a:solidFill>
              <a:latin typeface="Lato"/>
              <a:ea typeface="Lato"/>
              <a:cs typeface="Lato"/>
              <a:sym typeface="Lato"/>
            </a:endParaRPr>
          </a:p>
        </p:txBody>
      </p:sp>
      <p:pic>
        <p:nvPicPr>
          <p:cNvPr id="409" name="Google Shape;409;p57"/>
          <p:cNvPicPr preferRelativeResize="0"/>
          <p:nvPr/>
        </p:nvPicPr>
        <p:blipFill rotWithShape="1">
          <a:blip r:embed="rId4">
            <a:alphaModFix/>
          </a:blip>
          <a:srcRect/>
          <a:stretch/>
        </p:blipFill>
        <p:spPr>
          <a:xfrm>
            <a:off x="10025917" y="44999"/>
            <a:ext cx="1057724" cy="740408"/>
          </a:xfrm>
          <a:prstGeom prst="rect">
            <a:avLst/>
          </a:prstGeom>
          <a:noFill/>
          <a:ln>
            <a:noFill/>
          </a:ln>
        </p:spPr>
      </p:pic>
      <p:sp>
        <p:nvSpPr>
          <p:cNvPr id="410" name="Google Shape;410;p57"/>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11" name="Google Shape;411;p57"/>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12" name="Google Shape;412;p57"/>
          <p:cNvSpPr txBox="1"/>
          <p:nvPr/>
        </p:nvSpPr>
        <p:spPr>
          <a:xfrm>
            <a:off x="1410473" y="3597718"/>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Seasonal operation that has a difficult time of tracking key inventory.  No LP specific members.</a:t>
            </a:r>
            <a:endParaRPr sz="1200">
              <a:latin typeface="Montserrat Medium"/>
              <a:ea typeface="Montserrat Medium"/>
              <a:cs typeface="Montserrat Medium"/>
              <a:sym typeface="Montserrat Medium"/>
            </a:endParaRPr>
          </a:p>
        </p:txBody>
      </p:sp>
      <p:sp>
        <p:nvSpPr>
          <p:cNvPr id="413" name="Google Shape;413;p57"/>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14" name="Google Shape;414;p57"/>
          <p:cNvSpPr txBox="1"/>
          <p:nvPr/>
        </p:nvSpPr>
        <p:spPr>
          <a:xfrm>
            <a:off x="1384523" y="4560101"/>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camera system with Cloud POS data and in-store analytics.</a:t>
            </a:r>
            <a:endParaRPr sz="1200">
              <a:highlight>
                <a:srgbClr val="FFE599"/>
              </a:highlight>
              <a:latin typeface="Montserrat Medium"/>
              <a:ea typeface="Montserrat Medium"/>
              <a:cs typeface="Montserrat Medium"/>
              <a:sym typeface="Montserrat Medium"/>
            </a:endParaRPr>
          </a:p>
        </p:txBody>
      </p:sp>
      <p:sp>
        <p:nvSpPr>
          <p:cNvPr id="415" name="Google Shape;415;p57"/>
          <p:cNvSpPr txBox="1"/>
          <p:nvPr/>
        </p:nvSpPr>
        <p:spPr>
          <a:xfrm>
            <a:off x="1418901" y="2748675"/>
            <a:ext cx="36735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NO Integration of POS with </a:t>
            </a:r>
            <a:br>
              <a:rPr lang="en-US" sz="1200">
                <a:latin typeface="Montserrat Medium"/>
                <a:ea typeface="Montserrat Medium"/>
                <a:cs typeface="Montserrat Medium"/>
                <a:sym typeface="Montserrat Medium"/>
              </a:rPr>
            </a:br>
            <a:r>
              <a:rPr lang="en-US" sz="1200">
                <a:latin typeface="Montserrat Medium"/>
                <a:ea typeface="Montserrat Medium"/>
                <a:cs typeface="Montserrat Medium"/>
                <a:sym typeface="Montserrat Medium"/>
              </a:rPr>
              <a:t>video systems</a:t>
            </a:r>
            <a:endParaRPr sz="1200">
              <a:latin typeface="Montserrat Medium"/>
              <a:ea typeface="Montserrat Medium"/>
              <a:cs typeface="Montserrat Medium"/>
              <a:sym typeface="Montserrat Medium"/>
            </a:endParaRPr>
          </a:p>
        </p:txBody>
      </p:sp>
      <p:sp>
        <p:nvSpPr>
          <p:cNvPr id="416" name="Google Shape;416;p57"/>
          <p:cNvSpPr txBox="1"/>
          <p:nvPr/>
        </p:nvSpPr>
        <p:spPr>
          <a:xfrm>
            <a:off x="103622" y="971643"/>
            <a:ext cx="49518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a:latin typeface="Lato"/>
                <a:ea typeface="Lato"/>
                <a:cs typeface="Lato"/>
                <a:sym typeface="Lato"/>
              </a:rPr>
              <a:t>DQ is very price sensitive because they are often seasonal, thus generating less revenue than most QSRs. </a:t>
            </a:r>
            <a:endParaRPr>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417" name="Google Shape;417;p57"/>
          <p:cNvSpPr/>
          <p:nvPr/>
        </p:nvSpPr>
        <p:spPr>
          <a:xfrm>
            <a:off x="5304367" y="34481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18" name="Google Shape;418;p57"/>
          <p:cNvSpPr txBox="1"/>
          <p:nvPr/>
        </p:nvSpPr>
        <p:spPr>
          <a:xfrm>
            <a:off x="5460667" y="3328357"/>
            <a:ext cx="4492800" cy="628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419" name="Google Shape;419;p57"/>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20" name="Google Shape;420;p57"/>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421" name="Google Shape;421;p57"/>
          <p:cNvPicPr preferRelativeResize="0"/>
          <p:nvPr/>
        </p:nvPicPr>
        <p:blipFill>
          <a:blip r:embed="rId5">
            <a:alphaModFix/>
          </a:blip>
          <a:stretch>
            <a:fillRect/>
          </a:stretch>
        </p:blipFill>
        <p:spPr>
          <a:xfrm>
            <a:off x="585525" y="2738004"/>
            <a:ext cx="552173" cy="547378"/>
          </a:xfrm>
          <a:prstGeom prst="rect">
            <a:avLst/>
          </a:prstGeom>
          <a:noFill/>
          <a:ln>
            <a:noFill/>
          </a:ln>
        </p:spPr>
      </p:pic>
      <p:pic>
        <p:nvPicPr>
          <p:cNvPr id="422" name="Google Shape;422;p57"/>
          <p:cNvPicPr preferRelativeResize="0"/>
          <p:nvPr/>
        </p:nvPicPr>
        <p:blipFill rotWithShape="1">
          <a:blip r:embed="rId6">
            <a:alphaModFix/>
          </a:blip>
          <a:srcRect/>
          <a:stretch/>
        </p:blipFill>
        <p:spPr>
          <a:xfrm>
            <a:off x="585759" y="3668369"/>
            <a:ext cx="552173" cy="552168"/>
          </a:xfrm>
          <a:prstGeom prst="rect">
            <a:avLst/>
          </a:prstGeom>
          <a:noFill/>
          <a:ln>
            <a:noFill/>
          </a:ln>
        </p:spPr>
      </p:pic>
      <p:grpSp>
        <p:nvGrpSpPr>
          <p:cNvPr id="423" name="Google Shape;423;p57"/>
          <p:cNvGrpSpPr/>
          <p:nvPr/>
        </p:nvGrpSpPr>
        <p:grpSpPr>
          <a:xfrm>
            <a:off x="585742" y="4582227"/>
            <a:ext cx="568495" cy="580304"/>
            <a:chOff x="-1241271" y="5638120"/>
            <a:chExt cx="707700" cy="722400"/>
          </a:xfrm>
        </p:grpSpPr>
        <p:sp>
          <p:nvSpPr>
            <p:cNvPr id="424" name="Google Shape;424;p57"/>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425" name="Google Shape;425;p57"/>
            <p:cNvPicPr preferRelativeResize="0"/>
            <p:nvPr/>
          </p:nvPicPr>
          <p:blipFill>
            <a:blip r:embed="rId7">
              <a:alphaModFix/>
            </a:blip>
            <a:stretch>
              <a:fillRect/>
            </a:stretch>
          </p:blipFill>
          <p:spPr>
            <a:xfrm>
              <a:off x="-1164835" y="5732448"/>
              <a:ext cx="560112" cy="521999"/>
            </a:xfrm>
            <a:prstGeom prst="rect">
              <a:avLst/>
            </a:prstGeom>
            <a:noFill/>
            <a:ln>
              <a:noFill/>
            </a:ln>
          </p:spPr>
        </p:pic>
      </p:grpSp>
      <p:sp>
        <p:nvSpPr>
          <p:cNvPr id="426" name="Google Shape;426;p57"/>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27" name="Google Shape;427;p57"/>
          <p:cNvSpPr txBox="1"/>
          <p:nvPr/>
        </p:nvSpPr>
        <p:spPr>
          <a:xfrm>
            <a:off x="1379325" y="5512530"/>
            <a:ext cx="2868900" cy="917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4000"/>
              <a:buFont typeface="Arial"/>
              <a:buNone/>
            </a:pPr>
            <a:r>
              <a:rPr lang="en-US" sz="1200">
                <a:solidFill>
                  <a:schemeClr val="dk1"/>
                </a:solidFill>
                <a:latin typeface="Montserrat Medium"/>
                <a:ea typeface="Montserrat Medium"/>
                <a:cs typeface="Montserrat Medium"/>
                <a:sym typeface="Montserrat Medium"/>
              </a:rPr>
              <a:t>Needed simple but powerful integrated system to reduce theft and improve the operation.  </a:t>
            </a:r>
            <a:endParaRPr sz="1200">
              <a:latin typeface="Montserrat Medium"/>
              <a:ea typeface="Montserrat Medium"/>
              <a:cs typeface="Montserrat Medium"/>
              <a:sym typeface="Montserrat Medium"/>
            </a:endParaRPr>
          </a:p>
        </p:txBody>
      </p:sp>
      <p:sp>
        <p:nvSpPr>
          <p:cNvPr id="428" name="Google Shape;428;p57"/>
          <p:cNvSpPr txBox="1"/>
          <p:nvPr/>
        </p:nvSpPr>
        <p:spPr>
          <a:xfrm>
            <a:off x="5164875" y="1595600"/>
            <a:ext cx="6594600" cy="1556400"/>
          </a:xfrm>
          <a:prstGeom prst="rect">
            <a:avLst/>
          </a:prstGeom>
          <a:noFill/>
          <a:ln>
            <a:noFill/>
          </a:ln>
        </p:spPr>
        <p:txBody>
          <a:bodyPr spcFirstLastPara="1" wrap="square" lIns="121900" tIns="121900" rIns="121900" bIns="121900" anchor="t" anchorCtr="0">
            <a:noAutofit/>
          </a:bodyPr>
          <a:lstStyle/>
          <a:p>
            <a:pPr marL="45720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6-12 cameras per location</a:t>
            </a:r>
            <a:endParaRPr sz="160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Remote connection through the web and mobile</a:t>
            </a:r>
            <a:endParaRPr sz="160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Concierge level 1 support</a:t>
            </a:r>
            <a:endParaRPr sz="1600">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Extended Cloud storage </a:t>
            </a:r>
            <a:r>
              <a:rPr lang="en-US" sz="1600">
                <a:solidFill>
                  <a:schemeClr val="dk1"/>
                </a:solidFill>
                <a:highlight>
                  <a:srgbClr val="FFE599"/>
                </a:highlight>
                <a:latin typeface="Lato"/>
                <a:ea typeface="Lato"/>
                <a:cs typeface="Lato"/>
                <a:sym typeface="Lato"/>
              </a:rPr>
              <a:t> </a:t>
            </a:r>
            <a:endParaRPr sz="1600">
              <a:solidFill>
                <a:schemeClr val="dk1"/>
              </a:solidFill>
              <a:highlight>
                <a:srgbClr val="FFE599"/>
              </a:highlight>
              <a:latin typeface="Lato"/>
              <a:ea typeface="Lato"/>
              <a:cs typeface="Lato"/>
              <a:sym typeface="Lato"/>
            </a:endParaRPr>
          </a:p>
          <a:p>
            <a:pPr marL="457200" lvl="0" indent="0" algn="l" rtl="0">
              <a:lnSpc>
                <a:spcPct val="115000"/>
              </a:lnSpc>
              <a:spcBef>
                <a:spcPts val="800"/>
              </a:spcBef>
              <a:spcAft>
                <a:spcPts val="800"/>
              </a:spcAft>
              <a:buNone/>
            </a:pPr>
            <a:endParaRPr>
              <a:latin typeface="Lato"/>
              <a:ea typeface="Lato"/>
              <a:cs typeface="Lato"/>
              <a:sym typeface="Lato"/>
            </a:endParaRPr>
          </a:p>
        </p:txBody>
      </p:sp>
      <p:sp>
        <p:nvSpPr>
          <p:cNvPr id="429" name="Google Shape;429;p57"/>
          <p:cNvSpPr/>
          <p:nvPr/>
        </p:nvSpPr>
        <p:spPr>
          <a:xfrm>
            <a:off x="5317076" y="1024875"/>
            <a:ext cx="63501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30" name="Google Shape;430;p57"/>
          <p:cNvSpPr txBox="1"/>
          <p:nvPr/>
        </p:nvSpPr>
        <p:spPr>
          <a:xfrm>
            <a:off x="5473375" y="955850"/>
            <a:ext cx="50379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POS Exception Reporting  Solutions </a:t>
            </a:r>
            <a:endParaRPr sz="2300">
              <a:solidFill>
                <a:srgbClr val="FDFDFD"/>
              </a:solidFill>
            </a:endParaRPr>
          </a:p>
        </p:txBody>
      </p:sp>
      <p:cxnSp>
        <p:nvCxnSpPr>
          <p:cNvPr id="431" name="Google Shape;431;p57"/>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grpSp>
        <p:nvGrpSpPr>
          <p:cNvPr id="432" name="Google Shape;432;p57"/>
          <p:cNvGrpSpPr/>
          <p:nvPr/>
        </p:nvGrpSpPr>
        <p:grpSpPr>
          <a:xfrm>
            <a:off x="577355" y="5550977"/>
            <a:ext cx="568500" cy="580200"/>
            <a:chOff x="577355" y="5779577"/>
            <a:chExt cx="568500" cy="580200"/>
          </a:xfrm>
        </p:grpSpPr>
        <p:sp>
          <p:nvSpPr>
            <p:cNvPr id="433" name="Google Shape;433;p57"/>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434" name="Google Shape;434;p57"/>
            <p:cNvPicPr preferRelativeResize="0"/>
            <p:nvPr/>
          </p:nvPicPr>
          <p:blipFill>
            <a:blip r:embed="rId8">
              <a:alphaModFix/>
            </a:blip>
            <a:stretch>
              <a:fillRect/>
            </a:stretch>
          </p:blipFill>
          <p:spPr>
            <a:xfrm>
              <a:off x="648917" y="5905812"/>
              <a:ext cx="431800" cy="34370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8"/>
          <p:cNvSpPr/>
          <p:nvPr/>
        </p:nvSpPr>
        <p:spPr>
          <a:xfrm>
            <a:off x="16275" y="0"/>
            <a:ext cx="12192000" cy="12510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58"/>
          <p:cNvSpPr txBox="1"/>
          <p:nvPr/>
        </p:nvSpPr>
        <p:spPr>
          <a:xfrm>
            <a:off x="650083" y="473953"/>
            <a:ext cx="111132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Competitive Landscape for POS Exception Reporting </a:t>
            </a:r>
            <a:endParaRPr>
              <a:solidFill>
                <a:schemeClr val="lt1"/>
              </a:solidFill>
              <a:latin typeface="Lato"/>
              <a:ea typeface="Lato"/>
              <a:cs typeface="Lato"/>
              <a:sym typeface="Lato"/>
            </a:endParaRPr>
          </a:p>
        </p:txBody>
      </p:sp>
      <p:graphicFrame>
        <p:nvGraphicFramePr>
          <p:cNvPr id="442" name="Google Shape;442;p58"/>
          <p:cNvGraphicFramePr/>
          <p:nvPr/>
        </p:nvGraphicFramePr>
        <p:xfrm>
          <a:off x="1965960" y="1271016"/>
          <a:ext cx="3000000" cy="3000000"/>
        </p:xfrm>
        <a:graphic>
          <a:graphicData uri="http://schemas.openxmlformats.org/drawingml/2006/table">
            <a:tbl>
              <a:tblPr>
                <a:noFill/>
                <a:tableStyleId>{EC0A49B4-FD6B-4FF5-B0A6-2FFBF707C830}</a:tableStyleId>
              </a:tblPr>
              <a:tblGrid>
                <a:gridCol w="387885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3519925">
                  <a:extLst>
                    <a:ext uri="{9D8B030D-6E8A-4147-A177-3AD203B41FA5}">
                      <a16:colId xmlns:a16="http://schemas.microsoft.com/office/drawing/2014/main" val="20002"/>
                    </a:ext>
                  </a:extLst>
                </a:gridCol>
              </a:tblGrid>
              <a:tr h="418900">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Strengths</a:t>
                      </a:r>
                      <a:endParaRPr b="1">
                        <a:solidFill>
                          <a:srgbClr val="FFFFFF"/>
                        </a:solidFill>
                        <a:latin typeface="Lato"/>
                        <a:ea typeface="Lato"/>
                        <a:cs typeface="Lato"/>
                        <a:sym typeface="Lato"/>
                      </a:endParaRPr>
                    </a:p>
                  </a:txBody>
                  <a:tcPr marL="95250" marR="95250" marT="91425"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Weaknesses</a:t>
                      </a:r>
                      <a:endParaRPr b="1">
                        <a:solidFill>
                          <a:srgbClr val="FFFFFF"/>
                        </a:solidFill>
                        <a:latin typeface="Lato"/>
                        <a:ea typeface="Lato"/>
                        <a:cs typeface="Lato"/>
                        <a:sym typeface="Lato"/>
                      </a:endParaRPr>
                    </a:p>
                  </a:txBody>
                  <a:tcPr marL="95250" marR="95250" marT="95250"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tc>
                  <a:txBody>
                    <a:bodyPr/>
                    <a:lstStyle/>
                    <a:p>
                      <a:pPr marL="0" lvl="0" indent="0" algn="ctr" rtl="0">
                        <a:lnSpc>
                          <a:spcPct val="120000"/>
                        </a:lnSpc>
                        <a:spcBef>
                          <a:spcPts val="0"/>
                        </a:spcBef>
                        <a:spcAft>
                          <a:spcPts val="0"/>
                        </a:spcAft>
                        <a:buNone/>
                      </a:pPr>
                      <a:r>
                        <a:rPr lang="en-US" b="1">
                          <a:solidFill>
                            <a:srgbClr val="FFFFFF"/>
                          </a:solidFill>
                          <a:latin typeface="Lato"/>
                          <a:ea typeface="Lato"/>
                          <a:cs typeface="Lato"/>
                          <a:sym typeface="Lato"/>
                        </a:rPr>
                        <a:t> Opportunities </a:t>
                      </a:r>
                      <a:endParaRPr b="1">
                        <a:solidFill>
                          <a:srgbClr val="FFFFFF"/>
                        </a:solidFill>
                        <a:latin typeface="Lato"/>
                        <a:ea typeface="Lato"/>
                        <a:cs typeface="Lato"/>
                        <a:sym typeface="Lato"/>
                      </a:endParaRPr>
                    </a:p>
                  </a:txBody>
                  <a:tcPr marL="95250" marR="95250" marT="95250" marB="95250" anchor="ctr">
                    <a:lnL w="10575" cap="flat" cmpd="sng">
                      <a:solidFill>
                        <a:srgbClr val="4A86E8">
                          <a:alpha val="0"/>
                        </a:srgbClr>
                      </a:solidFill>
                      <a:prstDash val="solid"/>
                      <a:round/>
                      <a:headEnd type="none" w="sm" len="sm"/>
                      <a:tailEnd type="none" w="sm" len="sm"/>
                    </a:lnL>
                    <a:lnR w="10575" cap="flat" cmpd="sng">
                      <a:solidFill>
                        <a:srgbClr val="4A86E8">
                          <a:alpha val="0"/>
                        </a:srgbClr>
                      </a:solidFill>
                      <a:prstDash val="solid"/>
                      <a:round/>
                      <a:headEnd type="none" w="sm" len="sm"/>
                      <a:tailEnd type="none" w="sm" len="sm"/>
                    </a:lnR>
                    <a:lnT w="10575" cap="flat" cmpd="sng">
                      <a:solidFill>
                        <a:srgbClr val="4A86E8">
                          <a:alpha val="0"/>
                        </a:srgb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rgbClr val="0B499C"/>
                    </a:solidFill>
                  </a:tcPr>
                </a:tc>
                <a:extLst>
                  <a:ext uri="{0D108BD9-81ED-4DB2-BD59-A6C34878D82A}">
                    <a16:rowId xmlns:a16="http://schemas.microsoft.com/office/drawing/2014/main" val="10000"/>
                  </a:ext>
                </a:extLst>
              </a:tr>
              <a:tr h="2019675">
                <a:tc>
                  <a:txBody>
                    <a:bodyPr/>
                    <a:lstStyle/>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Easy to use</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Good mobile interface</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Multiple POS  integrations</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Constantly being updated with new add on services</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Email notifications- Daily, weekly, monthly</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24/7 support</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Maintain SOC-2 Compliance</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tc>
                  <a:txBody>
                    <a:bodyPr/>
                    <a:lstStyle/>
                    <a:p>
                      <a:pPr marL="182880" lvl="0" indent="-16764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Can not view video and exception directly from the box at the site</a:t>
                      </a:r>
                      <a:endParaRPr sz="1200">
                        <a:solidFill>
                          <a:schemeClr val="dk1"/>
                        </a:solidFill>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No ability currently to detect customer without transaction or vehicle without transaction</a:t>
                      </a:r>
                      <a:endParaRPr sz="1200">
                        <a:solidFill>
                          <a:schemeClr val="dk1"/>
                        </a:solidFill>
                        <a:latin typeface="Lato"/>
                        <a:ea typeface="Lato"/>
                        <a:cs typeface="Lato"/>
                        <a:sym typeface="Lato"/>
                      </a:endParaRPr>
                    </a:p>
                    <a:p>
                      <a:pPr marL="457200" lvl="0" indent="0" algn="l" rtl="0">
                        <a:lnSpc>
                          <a:spcPct val="120000"/>
                        </a:lnSpc>
                        <a:spcBef>
                          <a:spcPts val="0"/>
                        </a:spcBef>
                        <a:spcAft>
                          <a:spcPts val="0"/>
                        </a:spcAft>
                        <a:buNone/>
                      </a:pP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tc>
                  <a:txBody>
                    <a:bodyPr/>
                    <a:lstStyle/>
                    <a:p>
                      <a:pPr marL="182880" lvl="0" indent="-167640" algn="l" rtl="0">
                        <a:spcBef>
                          <a:spcPts val="0"/>
                        </a:spcBef>
                        <a:spcAft>
                          <a:spcPts val="0"/>
                        </a:spcAft>
                        <a:buSzPts val="1200"/>
                        <a:buFont typeface="Lato"/>
                        <a:buChar char="●"/>
                      </a:pPr>
                      <a:r>
                        <a:rPr lang="en-US" sz="1200">
                          <a:solidFill>
                            <a:schemeClr val="dk1"/>
                          </a:solidFill>
                          <a:latin typeface="Lato"/>
                          <a:ea typeface="Lato"/>
                          <a:cs typeface="Lato"/>
                          <a:sym typeface="Lato"/>
                        </a:rPr>
                        <a:t>Contracts are very light so switching to another platform will be easier.</a:t>
                      </a:r>
                      <a:endParaRPr sz="1200">
                        <a:solidFill>
                          <a:schemeClr val="dk1"/>
                        </a:solidFill>
                        <a:latin typeface="Lato"/>
                        <a:ea typeface="Lato"/>
                        <a:cs typeface="Lato"/>
                        <a:sym typeface="Lato"/>
                      </a:endParaRPr>
                    </a:p>
                    <a:p>
                      <a:pPr marL="182880" lvl="0" indent="-167640" algn="l" rtl="0">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rPr>
                        <a:t>Push for Ai and an operational tool not just POS integration</a:t>
                      </a:r>
                      <a:endParaRPr sz="1200">
                        <a:solidFill>
                          <a:schemeClr val="dk1"/>
                        </a:solidFill>
                        <a:latin typeface="Lato"/>
                        <a:ea typeface="Lato"/>
                        <a:cs typeface="Lato"/>
                        <a:sym typeface="Lato"/>
                      </a:endParaRPr>
                    </a:p>
                    <a:p>
                      <a:pPr marL="457200" lvl="0" indent="0" algn="l" rtl="0">
                        <a:spcBef>
                          <a:spcPts val="0"/>
                        </a:spcBef>
                        <a:spcAft>
                          <a:spcPts val="0"/>
                        </a:spcAft>
                        <a:buNone/>
                      </a:pP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190775">
                <a:tc>
                  <a:txBody>
                    <a:bodyPr/>
                    <a:lstStyle/>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Recognizable brand</a:t>
                      </a:r>
                      <a:endParaRPr sz="1200">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Easy remote viewing</a:t>
                      </a:r>
                      <a:endParaRPr sz="1200">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Customized daily reports</a:t>
                      </a:r>
                      <a:endParaRPr sz="1200">
                        <a:latin typeface="Lato"/>
                        <a:ea typeface="Lato"/>
                        <a:cs typeface="Lato"/>
                        <a:sym typeface="Lato"/>
                      </a:endParaRPr>
                    </a:p>
                    <a:p>
                      <a:pPr marL="182880" lvl="0" indent="-167640" algn="l" rtl="0">
                        <a:lnSpc>
                          <a:spcPct val="120000"/>
                        </a:lnSpc>
                        <a:spcBef>
                          <a:spcPts val="0"/>
                        </a:spcBef>
                        <a:spcAft>
                          <a:spcPts val="0"/>
                        </a:spcAft>
                        <a:buClr>
                          <a:schemeClr val="dk1"/>
                        </a:buClr>
                        <a:buSzPts val="1200"/>
                        <a:buFont typeface="Lato"/>
                        <a:buChar char="●"/>
                      </a:pPr>
                      <a:r>
                        <a:rPr lang="en-US" sz="1200">
                          <a:latin typeface="Lato"/>
                          <a:ea typeface="Lato"/>
                          <a:cs typeface="Lato"/>
                          <a:sym typeface="Lato"/>
                        </a:rPr>
                        <a:t>Push notification</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Recently purchased by Motorola and development will diminish</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POS integrations lacks any unique technology</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Limited integration to POS vendors</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Many Envysion customer will be open to discussing other opportunities that can achieve better results. Envysion will have some challenges with their contract renewals because Motorola will push for these to be renewed at full value or greater..</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1404675">
                <a:tc>
                  <a:txBody>
                    <a:bodyPr/>
                    <a:lstStyle/>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Manual audit reports (onsite and or Video Based)</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Push Notifications</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Strong contractual commitment</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Lifetime warranty &amp; support (Life of contract)</a:t>
                      </a:r>
                      <a:endParaRPr sz="1200">
                        <a:latin typeface="Lato"/>
                        <a:ea typeface="Lato"/>
                        <a:cs typeface="Lato"/>
                        <a:sym typeface="Lato"/>
                      </a:endParaRPr>
                    </a:p>
                    <a:p>
                      <a:pPr marL="182880" lvl="0" indent="-167640" algn="l" rtl="0">
                        <a:lnSpc>
                          <a:spcPct val="120000"/>
                        </a:lnSpc>
                        <a:spcBef>
                          <a:spcPts val="0"/>
                        </a:spcBef>
                        <a:spcAft>
                          <a:spcPts val="0"/>
                        </a:spcAft>
                        <a:buSzPts val="1200"/>
                        <a:buFont typeface="Lato"/>
                        <a:buChar char="●"/>
                      </a:pPr>
                      <a:r>
                        <a:rPr lang="en-US" sz="1200">
                          <a:latin typeface="Lato"/>
                          <a:ea typeface="Lato"/>
                          <a:cs typeface="Lato"/>
                          <a:sym typeface="Lato"/>
                        </a:rPr>
                        <a:t>Cloud Based Analytics (?)</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Higher monthly cost due to manual audits</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Video application is weak and playback is slow so POS audits may take longer</a:t>
                      </a:r>
                      <a:endParaRPr sz="1200">
                        <a:latin typeface="Lato"/>
                        <a:ea typeface="Lato"/>
                        <a:cs typeface="Lato"/>
                        <a:sym typeface="Lato"/>
                      </a:endParaRPr>
                    </a:p>
                    <a:p>
                      <a:pPr marL="182880" lvl="0" indent="-167640" algn="l" rtl="0">
                        <a:spcBef>
                          <a:spcPts val="0"/>
                        </a:spcBef>
                        <a:spcAft>
                          <a:spcPts val="0"/>
                        </a:spcAft>
                        <a:buSzPts val="1200"/>
                        <a:buFont typeface="Lato"/>
                        <a:buChar char="●"/>
                      </a:pPr>
                      <a:r>
                        <a:rPr lang="en-US" sz="1200">
                          <a:latin typeface="Lato"/>
                          <a:ea typeface="Lato"/>
                          <a:cs typeface="Lato"/>
                          <a:sym typeface="Lato"/>
                        </a:rPr>
                        <a:t>No Ai or trying to establish an Ai engine to integrate to POS</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tc>
                  <a:txBody>
                    <a:bodyPr/>
                    <a:lstStyle/>
                    <a:p>
                      <a:pPr marL="182880" lvl="0" indent="-167640" algn="l" rtl="0">
                        <a:spcBef>
                          <a:spcPts val="0"/>
                        </a:spcBef>
                        <a:spcAft>
                          <a:spcPts val="0"/>
                        </a:spcAft>
                        <a:buSzPts val="1200"/>
                        <a:buFont typeface="Lato"/>
                        <a:buChar char="●"/>
                      </a:pPr>
                      <a:r>
                        <a:rPr lang="en-US" sz="1200">
                          <a:latin typeface="Lato"/>
                          <a:ea typeface="Lato"/>
                          <a:cs typeface="Lato"/>
                          <a:sym typeface="Lato"/>
                        </a:rPr>
                        <a:t>DTiQ sells direct to the QSR segment .  The do large POC test which makes it risky for other solution provider to follow.  There test is strongly gear toward LP and shrink since they have can do the manuel audit.  Talk about  Ai and a full operational tool and be ready to prove a better ROI to win. </a:t>
                      </a:r>
                      <a:endParaRPr sz="1200">
                        <a:latin typeface="Lato"/>
                        <a:ea typeface="Lato"/>
                        <a:cs typeface="Lato"/>
                        <a:sym typeface="Lato"/>
                      </a:endParaRPr>
                    </a:p>
                  </a:txBody>
                  <a:tcPr marL="91425" marR="95250" marT="91425" marB="95250">
                    <a:lnL w="10575" cap="flat" cmpd="sng">
                      <a:solidFill>
                        <a:schemeClr val="lt2">
                          <a:alpha val="0"/>
                        </a:schemeClr>
                      </a:solidFill>
                      <a:prstDash val="solid"/>
                      <a:round/>
                      <a:headEnd type="none" w="sm" len="sm"/>
                      <a:tailEnd type="none" w="sm" len="sm"/>
                    </a:lnL>
                    <a:lnR w="10575" cap="flat" cmpd="sng">
                      <a:solidFill>
                        <a:schemeClr val="lt2">
                          <a:alpha val="0"/>
                        </a:schemeClr>
                      </a:solidFill>
                      <a:prstDash val="solid"/>
                      <a:round/>
                      <a:headEnd type="none" w="sm" len="sm"/>
                      <a:tailEnd type="none" w="sm" len="sm"/>
                    </a:lnR>
                    <a:lnT w="10575" cap="flat" cmpd="sng">
                      <a:solidFill>
                        <a:schemeClr val="lt2">
                          <a:alpha val="0"/>
                        </a:schemeClr>
                      </a:solidFill>
                      <a:prstDash val="solid"/>
                      <a:round/>
                      <a:headEnd type="none" w="sm" len="sm"/>
                      <a:tailEnd type="none" w="sm" len="sm"/>
                    </a:lnT>
                    <a:lnB w="10575" cap="flat" cmpd="sng">
                      <a:solidFill>
                        <a:schemeClr val="lt2">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43" name="Google Shape;443;p58"/>
          <p:cNvPicPr preferRelativeResize="0"/>
          <p:nvPr/>
        </p:nvPicPr>
        <p:blipFill rotWithShape="1">
          <a:blip r:embed="rId3">
            <a:alphaModFix/>
          </a:blip>
          <a:srcRect t="37411" b="38292"/>
          <a:stretch/>
        </p:blipFill>
        <p:spPr>
          <a:xfrm>
            <a:off x="241288" y="2207975"/>
            <a:ext cx="1508050" cy="366400"/>
          </a:xfrm>
          <a:prstGeom prst="rect">
            <a:avLst/>
          </a:prstGeom>
          <a:noFill/>
          <a:ln>
            <a:noFill/>
          </a:ln>
        </p:spPr>
      </p:pic>
      <p:pic>
        <p:nvPicPr>
          <p:cNvPr id="444" name="Google Shape;444;p58"/>
          <p:cNvPicPr preferRelativeResize="0"/>
          <p:nvPr/>
        </p:nvPicPr>
        <p:blipFill>
          <a:blip r:embed="rId4">
            <a:alphaModFix/>
          </a:blip>
          <a:stretch>
            <a:fillRect/>
          </a:stretch>
        </p:blipFill>
        <p:spPr>
          <a:xfrm>
            <a:off x="172774" y="4051651"/>
            <a:ext cx="1645073" cy="501925"/>
          </a:xfrm>
          <a:prstGeom prst="rect">
            <a:avLst/>
          </a:prstGeom>
          <a:noFill/>
          <a:ln>
            <a:noFill/>
          </a:ln>
        </p:spPr>
      </p:pic>
      <p:pic>
        <p:nvPicPr>
          <p:cNvPr id="445" name="Google Shape;445;p58"/>
          <p:cNvPicPr preferRelativeResize="0"/>
          <p:nvPr/>
        </p:nvPicPr>
        <p:blipFill>
          <a:blip r:embed="rId5">
            <a:alphaModFix/>
          </a:blip>
          <a:stretch>
            <a:fillRect/>
          </a:stretch>
        </p:blipFill>
        <p:spPr>
          <a:xfrm>
            <a:off x="207038" y="5413406"/>
            <a:ext cx="1576549" cy="8312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59"/>
          <p:cNvPicPr preferRelativeResize="0"/>
          <p:nvPr/>
        </p:nvPicPr>
        <p:blipFill rotWithShape="1">
          <a:blip r:embed="rId3">
            <a:alphaModFix/>
          </a:blip>
          <a:srcRect l="9041" r="28687"/>
          <a:stretch/>
        </p:blipFill>
        <p:spPr>
          <a:xfrm>
            <a:off x="120326" y="478475"/>
            <a:ext cx="2619761" cy="2367070"/>
          </a:xfrm>
          <a:custGeom>
            <a:avLst/>
            <a:gdLst/>
            <a:ahLst/>
            <a:cxnLst/>
            <a:rect l="l" t="t" r="r" b="b"/>
            <a:pathLst>
              <a:path w="3347937" h="3025010" extrusionOk="0">
                <a:moveTo>
                  <a:pt x="1071374" y="0"/>
                </a:moveTo>
                <a:lnTo>
                  <a:pt x="2276564" y="0"/>
                </a:lnTo>
                <a:cubicBezTo>
                  <a:pt x="2444042" y="0"/>
                  <a:pt x="2598800" y="89348"/>
                  <a:pt x="2682539" y="234391"/>
                </a:cubicBezTo>
                <a:lnTo>
                  <a:pt x="3285134" y="1278114"/>
                </a:lnTo>
                <a:cubicBezTo>
                  <a:pt x="3368872" y="1423157"/>
                  <a:pt x="3368872" y="1601853"/>
                  <a:pt x="3285134" y="1746896"/>
                </a:cubicBezTo>
                <a:lnTo>
                  <a:pt x="2682539" y="2790619"/>
                </a:lnTo>
                <a:cubicBezTo>
                  <a:pt x="2598800" y="2935662"/>
                  <a:pt x="2444042" y="3025010"/>
                  <a:pt x="2276564" y="3025010"/>
                </a:cubicBezTo>
                <a:lnTo>
                  <a:pt x="1071374" y="3025010"/>
                </a:lnTo>
                <a:cubicBezTo>
                  <a:pt x="903897" y="3025010"/>
                  <a:pt x="749138" y="2935662"/>
                  <a:pt x="665399" y="2790619"/>
                </a:cubicBezTo>
                <a:lnTo>
                  <a:pt x="62804" y="1746896"/>
                </a:lnTo>
                <a:cubicBezTo>
                  <a:pt x="-20934" y="1601853"/>
                  <a:pt x="-20934" y="1423157"/>
                  <a:pt x="62804" y="1278114"/>
                </a:cubicBezTo>
                <a:lnTo>
                  <a:pt x="665399" y="234391"/>
                </a:lnTo>
                <a:cubicBezTo>
                  <a:pt x="749138" y="89348"/>
                  <a:pt x="903897" y="0"/>
                  <a:pt x="1071374" y="0"/>
                </a:cubicBezTo>
                <a:close/>
              </a:path>
            </a:pathLst>
          </a:custGeom>
          <a:noFill/>
          <a:ln>
            <a:noFill/>
          </a:ln>
        </p:spPr>
      </p:pic>
      <p:sp>
        <p:nvSpPr>
          <p:cNvPr id="451" name="Google Shape;451;p59"/>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9"/>
          <p:cNvSpPr/>
          <p:nvPr/>
        </p:nvSpPr>
        <p:spPr>
          <a:xfrm>
            <a:off x="1457175" y="1954575"/>
            <a:ext cx="3714000" cy="198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spcBef>
                <a:spcPts val="0"/>
              </a:spcBef>
              <a:spcAft>
                <a:spcPts val="0"/>
              </a:spcAft>
              <a:buNone/>
            </a:pPr>
            <a:r>
              <a:rPr lang="en-US" sz="1600" b="1">
                <a:latin typeface="Lato"/>
                <a:ea typeface="Lato"/>
                <a:cs typeface="Lato"/>
                <a:sym typeface="Lato"/>
              </a:rPr>
              <a:t>Typical Decision Makers</a:t>
            </a:r>
            <a:endParaRPr sz="1600" b="1">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Operation, IT, Finance Heads of AP/LP, or Risk Management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Franchise Owner, DM, Operation manager</a:t>
            </a:r>
            <a:endParaRPr>
              <a:latin typeface="Lato"/>
              <a:ea typeface="Lato"/>
              <a:cs typeface="Lato"/>
              <a:sym typeface="Lato"/>
            </a:endParaRPr>
          </a:p>
          <a:p>
            <a:pPr marL="457200" lvl="0" indent="0" algn="l" rtl="0">
              <a:spcBef>
                <a:spcPts val="0"/>
              </a:spcBef>
              <a:spcAft>
                <a:spcPts val="0"/>
              </a:spcAft>
              <a:buNone/>
            </a:pPr>
            <a:endParaRPr/>
          </a:p>
        </p:txBody>
      </p:sp>
      <p:sp>
        <p:nvSpPr>
          <p:cNvPr id="453" name="Google Shape;453;p59"/>
          <p:cNvSpPr/>
          <p:nvPr/>
        </p:nvSpPr>
        <p:spPr>
          <a:xfrm>
            <a:off x="120325" y="4109950"/>
            <a:ext cx="5050800" cy="167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lnSpc>
                <a:spcPct val="115000"/>
              </a:lnSpc>
              <a:spcBef>
                <a:spcPts val="0"/>
              </a:spcBef>
              <a:spcAft>
                <a:spcPts val="0"/>
              </a:spcAft>
              <a:buNone/>
            </a:pPr>
            <a:r>
              <a:rPr lang="en-US" sz="1600" b="1">
                <a:solidFill>
                  <a:schemeClr val="dk1"/>
                </a:solidFill>
                <a:latin typeface="Lato"/>
                <a:ea typeface="Lato"/>
                <a:cs typeface="Lato"/>
                <a:sym typeface="Lato"/>
              </a:rPr>
              <a:t>Typical Influencers </a:t>
            </a:r>
            <a:endParaRPr sz="1600" b="1">
              <a:solidFill>
                <a:schemeClr val="dk1"/>
              </a:solidFill>
              <a:latin typeface="Lato"/>
              <a:ea typeface="Lato"/>
              <a:cs typeface="Lato"/>
              <a:sym typeface="Lato"/>
            </a:endParaRPr>
          </a:p>
          <a:p>
            <a:pPr marL="457200" lvl="0" indent="-317500" algn="l" rtl="0">
              <a:spcBef>
                <a:spcPts val="1200"/>
              </a:spcBef>
              <a:spcAft>
                <a:spcPts val="0"/>
              </a:spcAft>
              <a:buClr>
                <a:schemeClr val="dk1"/>
              </a:buClr>
              <a:buSzPts val="1400"/>
              <a:buFont typeface="Lato"/>
              <a:buChar char="●"/>
            </a:pPr>
            <a:r>
              <a:rPr lang="en-US">
                <a:solidFill>
                  <a:schemeClr val="dk1"/>
                </a:solidFill>
                <a:latin typeface="Lato"/>
                <a:ea typeface="Lato"/>
                <a:cs typeface="Lato"/>
                <a:sym typeface="Lato"/>
              </a:rPr>
              <a:t>District Manager or General manager</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Ops/facility manager</a:t>
            </a:r>
            <a:endParaRPr>
              <a:solidFill>
                <a:schemeClr val="dk1"/>
              </a:solidFill>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Franchise Board, Investor Groups or Advisory Groups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Consultants and Secondary Vendors (POS companies)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Industry groups/sites: RLPSA, LPM, QSR magazine</a:t>
            </a:r>
            <a:endParaRPr>
              <a:latin typeface="Lato"/>
              <a:ea typeface="Lato"/>
              <a:cs typeface="Lato"/>
              <a:sym typeface="Lato"/>
            </a:endParaRPr>
          </a:p>
        </p:txBody>
      </p:sp>
      <p:sp>
        <p:nvSpPr>
          <p:cNvPr id="454" name="Google Shape;454;p59"/>
          <p:cNvSpPr txBox="1"/>
          <p:nvPr/>
        </p:nvSpPr>
        <p:spPr>
          <a:xfrm>
            <a:off x="5058800" y="655450"/>
            <a:ext cx="6614100" cy="260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Lato"/>
                <a:ea typeface="Lato"/>
                <a:cs typeface="Lato"/>
                <a:sym typeface="Lato"/>
              </a:rPr>
              <a:t>Initial Pitch</a:t>
            </a:r>
            <a:endParaRPr sz="1800" b="1">
              <a:solidFill>
                <a:schemeClr val="dk1"/>
              </a:solidFill>
              <a:latin typeface="Lato"/>
              <a:ea typeface="Lato"/>
              <a:cs typeface="Lato"/>
              <a:sym typeface="Lato"/>
            </a:endParaRPr>
          </a:p>
          <a:p>
            <a:pPr marL="457200" lvl="0" indent="0" algn="l" rtl="0">
              <a:lnSpc>
                <a:spcPct val="115000"/>
              </a:lnSpc>
              <a:spcBef>
                <a:spcPts val="1200"/>
              </a:spcBef>
              <a:spcAft>
                <a:spcPts val="1200"/>
              </a:spcAft>
              <a:buClr>
                <a:schemeClr val="dk1"/>
              </a:buClr>
              <a:buSzPts val="1100"/>
              <a:buFont typeface="Arial"/>
              <a:buNone/>
            </a:pPr>
            <a:r>
              <a:rPr lang="en-US" sz="1600">
                <a:solidFill>
                  <a:schemeClr val="dk1"/>
                </a:solidFill>
                <a:latin typeface="Lato"/>
                <a:ea typeface="Lato"/>
                <a:cs typeface="Lato"/>
                <a:sym typeface="Lato"/>
              </a:rPr>
              <a:t>“Hi (first name of potential customer) ….My name is XYZ and our company has been working with many “QSR-name drop” like Wendy’s, Tim Hortons, Bojangles, BK, Popeye to help them reduce their loss at the POS to the tune of about 10-15 percent with the existing security infrastructure.  Would you have some time to set up a meeting with a subject matter expert to share some of that info with you?”</a:t>
            </a:r>
            <a:endParaRPr sz="1600">
              <a:latin typeface="Lato"/>
              <a:ea typeface="Lato"/>
              <a:cs typeface="Lato"/>
              <a:sym typeface="Lato"/>
            </a:endParaRPr>
          </a:p>
        </p:txBody>
      </p:sp>
      <p:sp>
        <p:nvSpPr>
          <p:cNvPr id="455" name="Google Shape;455;p59"/>
          <p:cNvSpPr/>
          <p:nvPr/>
        </p:nvSpPr>
        <p:spPr>
          <a:xfrm>
            <a:off x="5444900" y="3685400"/>
            <a:ext cx="6228000" cy="2100900"/>
          </a:xfrm>
          <a:prstGeom prst="roundRect">
            <a:avLst>
              <a:gd name="adj" fmla="val 16667"/>
            </a:avLst>
          </a:prstGeom>
          <a:solidFill>
            <a:srgbClr val="0B499C"/>
          </a:solidFill>
          <a:ln>
            <a:noFill/>
          </a:ln>
        </p:spPr>
        <p:txBody>
          <a:bodyPr spcFirstLastPara="1" wrap="square" lIns="91425" tIns="91425" rIns="91425" bIns="91425" anchor="ctr" anchorCtr="0">
            <a:noAutofit/>
          </a:bodyPr>
          <a:lstStyle/>
          <a:p>
            <a:pPr marL="594360" marR="91440" lvl="0" indent="-320040" algn="l" rtl="0">
              <a:lnSpc>
                <a:spcPct val="115000"/>
              </a:lnSpc>
              <a:spcBef>
                <a:spcPts val="1200"/>
              </a:spcBef>
              <a:spcAft>
                <a:spcPts val="0"/>
              </a:spcAft>
              <a:buNone/>
            </a:pPr>
            <a:r>
              <a:rPr lang="en-US" sz="1600" b="1">
                <a:solidFill>
                  <a:schemeClr val="lt1"/>
                </a:solidFill>
                <a:latin typeface="Lato"/>
                <a:ea typeface="Lato"/>
                <a:cs typeface="Lato"/>
                <a:sym typeface="Lato"/>
              </a:rPr>
              <a:t>Sales Tips</a:t>
            </a:r>
            <a:endParaRPr sz="1600" b="1">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Get the decision maker involved early</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Ask pointed Discovery questions besides BANT:</a:t>
            </a:r>
            <a:endParaRPr>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Does your video currently integrate with your POS?</a:t>
            </a:r>
            <a:endParaRPr>
              <a:solidFill>
                <a:schemeClr val="lt1"/>
              </a:solidFill>
              <a:latin typeface="Lato"/>
              <a:ea typeface="Lato"/>
              <a:cs typeface="Lato"/>
              <a:sym typeface="Lato"/>
            </a:endParaRPr>
          </a:p>
          <a:p>
            <a:pPr marL="914400" marR="91440" lvl="1"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How do you easily determine internal theft or loss at the POS? </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Tailor proposal with their needs with minimal options</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Understand their costs and provide ROI</a:t>
            </a:r>
            <a:endParaRPr>
              <a:solidFill>
                <a:schemeClr val="lt1"/>
              </a:solidFill>
              <a:latin typeface="Lato"/>
              <a:ea typeface="Lato"/>
              <a:cs typeface="Lato"/>
              <a:sym typeface="Lato"/>
            </a:endParaRPr>
          </a:p>
          <a:p>
            <a:pPr marL="457200" marR="9144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Ask for referals</a:t>
            </a:r>
            <a:endParaRPr>
              <a:solidFill>
                <a:schemeClr val="lt1"/>
              </a:solidFill>
              <a:latin typeface="Lato"/>
              <a:ea typeface="Lato"/>
              <a:cs typeface="Lato"/>
              <a:sym typeface="Lato"/>
            </a:endParaRPr>
          </a:p>
        </p:txBody>
      </p:sp>
      <p:pic>
        <p:nvPicPr>
          <p:cNvPr id="456" name="Google Shape;456;p59"/>
          <p:cNvPicPr preferRelativeResize="0"/>
          <p:nvPr/>
        </p:nvPicPr>
        <p:blipFill rotWithShape="1">
          <a:blip r:embed="rId4">
            <a:alphaModFix/>
          </a:blip>
          <a:srcRect/>
          <a:stretch/>
        </p:blipFill>
        <p:spPr>
          <a:xfrm>
            <a:off x="351412" y="3490946"/>
            <a:ext cx="323109" cy="3231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Google Shape;462;p60"/>
          <p:cNvGraphicFramePr/>
          <p:nvPr>
            <p:extLst>
              <p:ext uri="{D42A27DB-BD31-4B8C-83A1-F6EECF244321}">
                <p14:modId xmlns:p14="http://schemas.microsoft.com/office/powerpoint/2010/main" val="1534429306"/>
              </p:ext>
            </p:extLst>
          </p:nvPr>
        </p:nvGraphicFramePr>
        <p:xfrm>
          <a:off x="762000" y="884200"/>
          <a:ext cx="10662575" cy="5001100"/>
        </p:xfrm>
        <a:graphic>
          <a:graphicData uri="http://schemas.openxmlformats.org/drawingml/2006/table">
            <a:tbl>
              <a:tblPr>
                <a:noFill/>
                <a:tableStyleId>{737B3E28-BEF2-4655-A101-C849F68183DA}</a:tableStyleId>
              </a:tblPr>
              <a:tblGrid>
                <a:gridCol w="2392575">
                  <a:extLst>
                    <a:ext uri="{9D8B030D-6E8A-4147-A177-3AD203B41FA5}">
                      <a16:colId xmlns:a16="http://schemas.microsoft.com/office/drawing/2014/main" val="20000"/>
                    </a:ext>
                  </a:extLst>
                </a:gridCol>
                <a:gridCol w="6408525">
                  <a:extLst>
                    <a:ext uri="{9D8B030D-6E8A-4147-A177-3AD203B41FA5}">
                      <a16:colId xmlns:a16="http://schemas.microsoft.com/office/drawing/2014/main" val="20001"/>
                    </a:ext>
                  </a:extLst>
                </a:gridCol>
                <a:gridCol w="1861475">
                  <a:extLst>
                    <a:ext uri="{9D8B030D-6E8A-4147-A177-3AD203B41FA5}">
                      <a16:colId xmlns:a16="http://schemas.microsoft.com/office/drawing/2014/main" val="20002"/>
                    </a:ext>
                  </a:extLst>
                </a:gridCol>
              </a:tblGrid>
              <a:tr h="942675">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Customer</a:t>
                      </a:r>
                      <a:endParaRPr sz="1800" b="1">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Solution Highlights</a:t>
                      </a:r>
                      <a:endParaRPr sz="2200" b="1">
                        <a:solidFill>
                          <a:schemeClr val="lt1"/>
                        </a:solidFill>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tc>
                  <a:txBody>
                    <a:bodyPr/>
                    <a:lstStyle/>
                    <a:p>
                      <a:pPr marL="0" marR="0" lvl="0" indent="0" algn="ctr" rtl="0">
                        <a:lnSpc>
                          <a:spcPct val="100000"/>
                        </a:lnSpc>
                        <a:spcBef>
                          <a:spcPts val="0"/>
                        </a:spcBef>
                        <a:spcAft>
                          <a:spcPts val="0"/>
                        </a:spcAft>
                        <a:buNone/>
                      </a:pPr>
                      <a:r>
                        <a:rPr lang="en-US" sz="2200" b="1">
                          <a:solidFill>
                            <a:schemeClr val="lt1"/>
                          </a:solidFill>
                          <a:latin typeface="Lato"/>
                          <a:ea typeface="Lato"/>
                          <a:cs typeface="Lato"/>
                          <a:sym typeface="Lato"/>
                        </a:rPr>
                        <a:t>Locations on CMS</a:t>
                      </a:r>
                      <a:endParaRPr sz="2200" b="1">
                        <a:solidFill>
                          <a:schemeClr val="lt1"/>
                        </a:solidFill>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1C4587"/>
                    </a:solidFill>
                  </a:tcPr>
                </a:tc>
                <a:extLst>
                  <a:ext uri="{0D108BD9-81ED-4DB2-BD59-A6C34878D82A}">
                    <a16:rowId xmlns:a16="http://schemas.microsoft.com/office/drawing/2014/main" val="10000"/>
                  </a:ext>
                </a:extLst>
              </a:tr>
              <a:tr h="579775">
                <a:tc>
                  <a:txBody>
                    <a:bodyPr/>
                    <a:lstStyle/>
                    <a:p>
                      <a:pPr marL="0" lvl="0" indent="0" algn="l" rtl="0">
                        <a:spcBef>
                          <a:spcPts val="0"/>
                        </a:spcBef>
                        <a:spcAft>
                          <a:spcPts val="0"/>
                        </a:spcAft>
                        <a:buNone/>
                      </a:pPr>
                      <a:r>
                        <a:rPr lang="en-US"/>
                        <a:t>Tim Hortons - RBI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Integrated platform with POS, Ai and Business Intelligence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600+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79775">
                <a:tc>
                  <a:txBody>
                    <a:bodyPr/>
                    <a:lstStyle/>
                    <a:p>
                      <a:pPr marL="0" lvl="0" indent="0" algn="l" rtl="0">
                        <a:spcBef>
                          <a:spcPts val="0"/>
                        </a:spcBef>
                        <a:spcAft>
                          <a:spcPts val="0"/>
                        </a:spcAft>
                        <a:buNone/>
                      </a:pPr>
                      <a:r>
                        <a:rPr lang="en-US"/>
                        <a:t>Popeyes - RBI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dk1"/>
                          </a:solidFill>
                        </a:rPr>
                        <a:t>Integrated platform with POS, Ai and Business Intelligence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150+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79775">
                <a:tc>
                  <a:txBody>
                    <a:bodyPr/>
                    <a:lstStyle/>
                    <a:p>
                      <a:pPr marL="0" lvl="0" indent="0" algn="l" rtl="0">
                        <a:spcBef>
                          <a:spcPts val="0"/>
                        </a:spcBef>
                        <a:spcAft>
                          <a:spcPts val="0"/>
                        </a:spcAft>
                        <a:buNone/>
                      </a:pPr>
                      <a:r>
                        <a:rPr lang="en-US"/>
                        <a:t>Burger King - RBI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t>Integrated platform with POS and Ai</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250+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79775">
                <a:tc>
                  <a:txBody>
                    <a:bodyPr/>
                    <a:lstStyle/>
                    <a:p>
                      <a:pPr marL="0" lvl="0" indent="0" algn="l" rtl="0">
                        <a:spcBef>
                          <a:spcPts val="0"/>
                        </a:spcBef>
                        <a:spcAft>
                          <a:spcPts val="0"/>
                        </a:spcAft>
                        <a:buNone/>
                      </a:pPr>
                      <a:r>
                        <a:rPr lang="en-US"/>
                        <a:t>Little Caesar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a:solidFill>
                            <a:schemeClr val="dk1"/>
                          </a:solidFill>
                        </a:rPr>
                        <a:t>Integrated platform with POS and Ai and Business Intelligence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105+</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79775">
                <a:tc>
                  <a:txBody>
                    <a:bodyPr/>
                    <a:lstStyle/>
                    <a:p>
                      <a:pPr marL="0" lvl="0" indent="0" algn="l" rtl="0">
                        <a:spcBef>
                          <a:spcPts val="0"/>
                        </a:spcBef>
                        <a:spcAft>
                          <a:spcPts val="0"/>
                        </a:spcAft>
                        <a:buNone/>
                      </a:pPr>
                      <a:r>
                        <a:rPr lang="en-US"/>
                        <a:t>Kahala Brands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a:solidFill>
                            <a:schemeClr val="dk1"/>
                          </a:solidFill>
                        </a:rPr>
                        <a:t>Integrated platform with POS and Ai, Business Intelligence and Velocity timer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2000">
                          <a:latin typeface="Lato"/>
                          <a:ea typeface="Lato"/>
                          <a:cs typeface="Lato"/>
                          <a:sym typeface="Lato"/>
                        </a:rPr>
                        <a:t>200+</a:t>
                      </a:r>
                      <a:endParaRPr sz="2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579775">
                <a:tc>
                  <a:txBody>
                    <a:bodyPr/>
                    <a:lstStyle/>
                    <a:p>
                      <a:pPr marL="0" lvl="0" indent="0" algn="l" rtl="0">
                        <a:spcBef>
                          <a:spcPts val="0"/>
                        </a:spcBef>
                        <a:spcAft>
                          <a:spcPts val="0"/>
                        </a:spcAft>
                        <a:buNone/>
                      </a:pPr>
                      <a:r>
                        <a:rPr lang="en-US"/>
                        <a:t>KFC</a:t>
                      </a:r>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dirty="0">
                          <a:solidFill>
                            <a:schemeClr val="dk1"/>
                          </a:solidFill>
                        </a:rPr>
                        <a:t>Integrated platform with POS and Ai</a:t>
                      </a:r>
                      <a:endParaRPr dirty="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US" sz="2000">
                          <a:latin typeface="Lato"/>
                          <a:ea typeface="Lato"/>
                          <a:cs typeface="Lato"/>
                          <a:sym typeface="Lato"/>
                        </a:rPr>
                        <a:t>146+</a:t>
                      </a:r>
                      <a:endParaRPr sz="2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r h="579775">
                <a:tc>
                  <a:txBody>
                    <a:bodyPr/>
                    <a:lstStyle/>
                    <a:p>
                      <a:pPr marL="0" lvl="0" indent="0" algn="l" rtl="0">
                        <a:spcBef>
                          <a:spcPts val="0"/>
                        </a:spcBef>
                        <a:spcAft>
                          <a:spcPts val="0"/>
                        </a:spcAft>
                        <a:buNone/>
                      </a:pPr>
                      <a:r>
                        <a:rPr lang="en-US"/>
                        <a:t>Wendy’s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Integrated platform with POS and Ai</a:t>
                      </a:r>
                      <a:endParaRPr/>
                    </a:p>
                  </a:txBody>
                  <a:tcPr marL="91425" marR="91425" marT="91425" marB="91425"/>
                </a:tc>
                <a:tc>
                  <a:txBody>
                    <a:bodyPr/>
                    <a:lstStyle/>
                    <a:p>
                      <a:pPr marL="0" lvl="0" indent="0" algn="ctr" rtl="0">
                        <a:spcBef>
                          <a:spcPts val="0"/>
                        </a:spcBef>
                        <a:spcAft>
                          <a:spcPts val="0"/>
                        </a:spcAft>
                        <a:buNone/>
                      </a:pPr>
                      <a:r>
                        <a:rPr lang="en-US" sz="2000" dirty="0">
                          <a:latin typeface="Lato"/>
                          <a:ea typeface="Lato"/>
                          <a:cs typeface="Lato"/>
                          <a:sym typeface="Lato"/>
                        </a:rPr>
                        <a:t>250+</a:t>
                      </a:r>
                      <a:endParaRPr sz="2000" dirty="0">
                        <a:latin typeface="Lato"/>
                        <a:ea typeface="Lato"/>
                        <a:cs typeface="Lato"/>
                        <a:sym typeface="Lato"/>
                      </a:endParaRPr>
                    </a:p>
                  </a:txBody>
                  <a:tcPr marL="91425" marR="91425" marT="91425" marB="91425"/>
                </a:tc>
                <a:extLst>
                  <a:ext uri="{0D108BD9-81ED-4DB2-BD59-A6C34878D82A}">
                    <a16:rowId xmlns:a16="http://schemas.microsoft.com/office/drawing/2014/main" val="10007"/>
                  </a:ext>
                </a:extLst>
              </a:tr>
            </a:tbl>
          </a:graphicData>
        </a:graphic>
      </p:graphicFrame>
      <p:sp>
        <p:nvSpPr>
          <p:cNvPr id="463" name="Google Shape;463;p60"/>
          <p:cNvSpPr/>
          <p:nvPr/>
        </p:nvSpPr>
        <p:spPr>
          <a:xfrm>
            <a:off x="-19167" y="0"/>
            <a:ext cx="122400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rgbClr val="FFFFFF"/>
                </a:solidFill>
                <a:latin typeface="Lato"/>
                <a:ea typeface="Lato"/>
                <a:cs typeface="Lato"/>
                <a:sym typeface="Lato"/>
              </a:rPr>
              <a:t>Top Referenceable QSR Customers To Name Drop With Prospects</a:t>
            </a:r>
            <a:endParaRPr sz="2600" b="1">
              <a:solidFill>
                <a:srgbClr val="FFFFFF"/>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1"/>
          <p:cNvSpPr txBox="1">
            <a:spLocks noGrp="1"/>
          </p:cNvSpPr>
          <p:nvPr>
            <p:ph type="body" idx="1"/>
          </p:nvPr>
        </p:nvSpPr>
        <p:spPr>
          <a:xfrm>
            <a:off x="609600" y="1371600"/>
            <a:ext cx="10972800" cy="47739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600"/>
              </a:spcBef>
              <a:spcAft>
                <a:spcPts val="0"/>
              </a:spcAft>
              <a:buSzPts val="2400"/>
              <a:buChar char="•"/>
            </a:pPr>
            <a:r>
              <a:rPr lang="en-US" sz="2400" b="1"/>
              <a:t>What types of cameras are supported ?</a:t>
            </a:r>
            <a:endParaRPr sz="2400" b="1"/>
          </a:p>
          <a:p>
            <a:pPr marL="457200" lvl="0" indent="-381000" algn="l" rtl="0">
              <a:lnSpc>
                <a:spcPct val="115000"/>
              </a:lnSpc>
              <a:spcBef>
                <a:spcPts val="1600"/>
              </a:spcBef>
              <a:spcAft>
                <a:spcPts val="0"/>
              </a:spcAft>
              <a:buSzPts val="2400"/>
              <a:buChar char="•"/>
            </a:pPr>
            <a:r>
              <a:rPr lang="en-US" sz="2400" b="1"/>
              <a:t>What are the key stages in a POS implementation project?</a:t>
            </a:r>
            <a:endParaRPr sz="2400" b="1"/>
          </a:p>
          <a:p>
            <a:pPr marL="457200" lvl="0" indent="-381000" algn="l" rtl="0">
              <a:lnSpc>
                <a:spcPct val="115000"/>
              </a:lnSpc>
              <a:spcBef>
                <a:spcPts val="1600"/>
              </a:spcBef>
              <a:spcAft>
                <a:spcPts val="0"/>
              </a:spcAft>
              <a:buSzPts val="2400"/>
              <a:buChar char="•"/>
            </a:pPr>
            <a:r>
              <a:rPr lang="en-US" sz="2400" b="1"/>
              <a:t>What is the duration of a typical project ?</a:t>
            </a:r>
            <a:endParaRPr sz="2400" b="1"/>
          </a:p>
          <a:p>
            <a:pPr marL="457200" lvl="0" indent="-381000" algn="l" rtl="0">
              <a:lnSpc>
                <a:spcPct val="115000"/>
              </a:lnSpc>
              <a:spcBef>
                <a:spcPts val="1600"/>
              </a:spcBef>
              <a:spcAft>
                <a:spcPts val="0"/>
              </a:spcAft>
              <a:buSzPts val="2400"/>
              <a:buChar char="•"/>
            </a:pPr>
            <a:r>
              <a:rPr lang="en-US" sz="2400" b="1"/>
              <a:t>Will we support a POC? Maximum length?</a:t>
            </a:r>
            <a:endParaRPr sz="2400" b="1"/>
          </a:p>
          <a:p>
            <a:pPr marL="457200" lvl="0" indent="-381000" algn="l" rtl="0">
              <a:lnSpc>
                <a:spcPct val="115000"/>
              </a:lnSpc>
              <a:spcBef>
                <a:spcPts val="1600"/>
              </a:spcBef>
              <a:spcAft>
                <a:spcPts val="0"/>
              </a:spcAft>
              <a:buSzPts val="2400"/>
              <a:buChar char="•"/>
            </a:pPr>
            <a:r>
              <a:rPr lang="en-US" sz="2400" b="1"/>
              <a:t>What POS systems have we integrated successfully with?</a:t>
            </a:r>
            <a:endParaRPr sz="2400" b="1"/>
          </a:p>
          <a:p>
            <a:pPr marL="457200" lvl="0" indent="-381000" algn="l" rtl="0">
              <a:lnSpc>
                <a:spcPct val="115000"/>
              </a:lnSpc>
              <a:spcBef>
                <a:spcPts val="1600"/>
              </a:spcBef>
              <a:spcAft>
                <a:spcPts val="0"/>
              </a:spcAft>
              <a:buSzPts val="2400"/>
              <a:buChar char="•"/>
            </a:pPr>
            <a:r>
              <a:rPr lang="en-US" sz="2400" b="1"/>
              <a:t>How is the pricing structured? How do I get pricing for a prospect?</a:t>
            </a:r>
            <a:endParaRPr sz="2400" b="1"/>
          </a:p>
          <a:p>
            <a:pPr marL="457200" lvl="0" indent="-381000" algn="l" rtl="0">
              <a:lnSpc>
                <a:spcPct val="115000"/>
              </a:lnSpc>
              <a:spcBef>
                <a:spcPts val="1600"/>
              </a:spcBef>
              <a:spcAft>
                <a:spcPts val="0"/>
              </a:spcAft>
              <a:buSzPts val="2400"/>
              <a:buChar char="•"/>
            </a:pPr>
            <a:r>
              <a:rPr lang="en-US" sz="2400" b="1"/>
              <a:t>What is the handoff between Interface and i3 for training, install, support?</a:t>
            </a:r>
            <a:endParaRPr sz="2400" b="1"/>
          </a:p>
        </p:txBody>
      </p:sp>
      <p:sp>
        <p:nvSpPr>
          <p:cNvPr id="470" name="Google Shape;470;p61"/>
          <p:cNvSpPr/>
          <p:nvPr/>
        </p:nvSpPr>
        <p:spPr>
          <a:xfrm>
            <a:off x="-13395" y="13415"/>
            <a:ext cx="122025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chemeClr val="lt1"/>
                </a:solidFill>
                <a:latin typeface="Lato"/>
                <a:ea typeface="Lato"/>
                <a:cs typeface="Lato"/>
                <a:sym typeface="Lato"/>
              </a:rPr>
              <a:t>POS Exception Reporting - FAQs</a:t>
            </a:r>
            <a:endParaRPr sz="2600" b="1">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2"/>
          <p:cNvSpPr txBox="1"/>
          <p:nvPr/>
        </p:nvSpPr>
        <p:spPr>
          <a:xfrm>
            <a:off x="7707253" y="1327225"/>
            <a:ext cx="3867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ato"/>
                <a:ea typeface="Lato"/>
                <a:cs typeface="Lato"/>
                <a:sym typeface="Lato"/>
              </a:rPr>
              <a:t>Full turn-key solution including cameras switches, POS, Ai, &amp; cloud solutions, to reduce the total cost of ownership.</a:t>
            </a:r>
            <a:endParaRPr>
              <a:solidFill>
                <a:schemeClr val="dk1"/>
              </a:solidFill>
              <a:latin typeface="Lato"/>
              <a:ea typeface="Lato"/>
              <a:cs typeface="Lato"/>
              <a:sym typeface="Lato"/>
            </a:endParaRPr>
          </a:p>
        </p:txBody>
      </p:sp>
      <p:sp>
        <p:nvSpPr>
          <p:cNvPr id="476" name="Google Shape;476;p62"/>
          <p:cNvSpPr txBox="1"/>
          <p:nvPr/>
        </p:nvSpPr>
        <p:spPr>
          <a:xfrm>
            <a:off x="7707253" y="2506743"/>
            <a:ext cx="38679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ato"/>
                <a:ea typeface="Lato"/>
                <a:cs typeface="Lato"/>
                <a:sym typeface="Lato"/>
              </a:rPr>
              <a:t>Interconnected platform that  integrates to third-party devices such as the POS, drive-through system, and other restaurant equipment - this gives the operator  new insights into customer behavior and store operations.</a:t>
            </a:r>
            <a:endParaRPr>
              <a:solidFill>
                <a:schemeClr val="dk1"/>
              </a:solidFill>
              <a:latin typeface="Lato"/>
              <a:ea typeface="Lato"/>
              <a:cs typeface="Lato"/>
              <a:sym typeface="Lato"/>
            </a:endParaRPr>
          </a:p>
        </p:txBody>
      </p:sp>
      <p:sp>
        <p:nvSpPr>
          <p:cNvPr id="477" name="Google Shape;477;p62"/>
          <p:cNvSpPr txBox="1"/>
          <p:nvPr/>
        </p:nvSpPr>
        <p:spPr>
          <a:xfrm>
            <a:off x="5996176" y="1327225"/>
            <a:ext cx="1967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B499C"/>
                </a:solidFill>
                <a:latin typeface="Lato"/>
                <a:ea typeface="Lato"/>
                <a:cs typeface="Lato"/>
                <a:sym typeface="Lato"/>
              </a:rPr>
              <a:t>Full turn-key solution</a:t>
            </a:r>
            <a:endParaRPr>
              <a:solidFill>
                <a:srgbClr val="0B499C"/>
              </a:solidFill>
              <a:latin typeface="Lato"/>
              <a:ea typeface="Lato"/>
              <a:cs typeface="Lato"/>
              <a:sym typeface="Lato"/>
            </a:endParaRPr>
          </a:p>
        </p:txBody>
      </p:sp>
      <p:grpSp>
        <p:nvGrpSpPr>
          <p:cNvPr id="478" name="Google Shape;478;p62"/>
          <p:cNvGrpSpPr/>
          <p:nvPr/>
        </p:nvGrpSpPr>
        <p:grpSpPr>
          <a:xfrm>
            <a:off x="616846" y="1947099"/>
            <a:ext cx="4030544" cy="2507596"/>
            <a:chOff x="7149451" y="283955"/>
            <a:chExt cx="4469443" cy="2692865"/>
          </a:xfrm>
        </p:grpSpPr>
        <p:pic>
          <p:nvPicPr>
            <p:cNvPr id="479" name="Google Shape;479;p62"/>
            <p:cNvPicPr preferRelativeResize="0"/>
            <p:nvPr/>
          </p:nvPicPr>
          <p:blipFill rotWithShape="1">
            <a:blip r:embed="rId3">
              <a:alphaModFix/>
            </a:blip>
            <a:srcRect/>
            <a:stretch/>
          </p:blipFill>
          <p:spPr>
            <a:xfrm>
              <a:off x="7149451" y="283955"/>
              <a:ext cx="4469443" cy="2692865"/>
            </a:xfrm>
            <a:prstGeom prst="rect">
              <a:avLst/>
            </a:prstGeom>
            <a:noFill/>
            <a:ln>
              <a:noFill/>
            </a:ln>
          </p:spPr>
        </p:pic>
        <p:pic>
          <p:nvPicPr>
            <p:cNvPr id="480" name="Google Shape;480;p62"/>
            <p:cNvPicPr preferRelativeResize="0"/>
            <p:nvPr/>
          </p:nvPicPr>
          <p:blipFill rotWithShape="1">
            <a:blip r:embed="rId4">
              <a:alphaModFix/>
            </a:blip>
            <a:srcRect/>
            <a:stretch/>
          </p:blipFill>
          <p:spPr>
            <a:xfrm>
              <a:off x="7454899" y="434442"/>
              <a:ext cx="2378075" cy="1419758"/>
            </a:xfrm>
            <a:prstGeom prst="rect">
              <a:avLst/>
            </a:prstGeom>
            <a:noFill/>
            <a:ln>
              <a:noFill/>
            </a:ln>
          </p:spPr>
        </p:pic>
      </p:grpSp>
      <p:grpSp>
        <p:nvGrpSpPr>
          <p:cNvPr id="481" name="Google Shape;481;p62"/>
          <p:cNvGrpSpPr/>
          <p:nvPr/>
        </p:nvGrpSpPr>
        <p:grpSpPr>
          <a:xfrm>
            <a:off x="4973129" y="1208074"/>
            <a:ext cx="1067697" cy="1028318"/>
            <a:chOff x="3799129" y="1577638"/>
            <a:chExt cx="1067697" cy="1028318"/>
          </a:xfrm>
        </p:grpSpPr>
        <p:grpSp>
          <p:nvGrpSpPr>
            <p:cNvPr id="482" name="Google Shape;482;p62"/>
            <p:cNvGrpSpPr/>
            <p:nvPr/>
          </p:nvGrpSpPr>
          <p:grpSpPr>
            <a:xfrm rot="1846091">
              <a:off x="3922403" y="1737854"/>
              <a:ext cx="821148" cy="707886"/>
              <a:chOff x="573106" y="3197699"/>
              <a:chExt cx="821148" cy="707886"/>
            </a:xfrm>
          </p:grpSpPr>
          <p:pic>
            <p:nvPicPr>
              <p:cNvPr id="483" name="Google Shape;483;p62"/>
              <p:cNvPicPr preferRelativeResize="0"/>
              <p:nvPr/>
            </p:nvPicPr>
            <p:blipFill rotWithShape="1">
              <a:blip r:embed="rId5">
                <a:alphaModFix/>
              </a:blip>
              <a:srcRect/>
              <a:stretch/>
            </p:blipFill>
            <p:spPr>
              <a:xfrm>
                <a:off x="743571" y="3271470"/>
                <a:ext cx="473005" cy="530339"/>
              </a:xfrm>
              <a:prstGeom prst="rect">
                <a:avLst/>
              </a:prstGeom>
              <a:noFill/>
              <a:ln>
                <a:noFill/>
              </a:ln>
            </p:spPr>
          </p:pic>
          <p:sp>
            <p:nvSpPr>
              <p:cNvPr id="484" name="Google Shape;484;p62"/>
              <p:cNvSpPr/>
              <p:nvPr/>
            </p:nvSpPr>
            <p:spPr>
              <a:xfrm>
                <a:off x="573106" y="3197699"/>
                <a:ext cx="821148" cy="707886"/>
              </a:xfrm>
              <a:prstGeom prst="hexagon">
                <a:avLst>
                  <a:gd name="adj" fmla="val 25000"/>
                  <a:gd name="vf" fmla="val 115470"/>
                </a:avLst>
              </a:prstGeom>
              <a:gradFill>
                <a:gsLst>
                  <a:gs pos="0">
                    <a:schemeClr val="dk1"/>
                  </a:gs>
                  <a:gs pos="98000">
                    <a:schemeClr val="dk2"/>
                  </a:gs>
                  <a:gs pos="100000">
                    <a:schemeClr val="dk2"/>
                  </a:gs>
                </a:gsLst>
                <a:lin ang="16200000" scaled="0"/>
              </a:gradFill>
              <a:ln w="12700" cap="flat" cmpd="sng">
                <a:solidFill>
                  <a:srgbClr val="F3FA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pic>
          <p:nvPicPr>
            <p:cNvPr id="485" name="Google Shape;485;p62"/>
            <p:cNvPicPr preferRelativeResize="0"/>
            <p:nvPr/>
          </p:nvPicPr>
          <p:blipFill rotWithShape="1">
            <a:blip r:embed="rId5">
              <a:alphaModFix/>
            </a:blip>
            <a:srcRect/>
            <a:stretch/>
          </p:blipFill>
          <p:spPr>
            <a:xfrm>
              <a:off x="4129542" y="1856641"/>
              <a:ext cx="416923" cy="467459"/>
            </a:xfrm>
            <a:prstGeom prst="rect">
              <a:avLst/>
            </a:prstGeom>
            <a:noFill/>
            <a:ln>
              <a:noFill/>
            </a:ln>
          </p:spPr>
        </p:pic>
      </p:grpSp>
      <p:grpSp>
        <p:nvGrpSpPr>
          <p:cNvPr id="486" name="Google Shape;486;p62"/>
          <p:cNvGrpSpPr/>
          <p:nvPr/>
        </p:nvGrpSpPr>
        <p:grpSpPr>
          <a:xfrm rot="1900864">
            <a:off x="5134648" y="2966320"/>
            <a:ext cx="821163" cy="707899"/>
            <a:chOff x="573106" y="3197699"/>
            <a:chExt cx="821148" cy="707886"/>
          </a:xfrm>
        </p:grpSpPr>
        <p:pic>
          <p:nvPicPr>
            <p:cNvPr id="487" name="Google Shape;487;p62"/>
            <p:cNvPicPr preferRelativeResize="0"/>
            <p:nvPr/>
          </p:nvPicPr>
          <p:blipFill rotWithShape="1">
            <a:blip r:embed="rId5">
              <a:alphaModFix/>
            </a:blip>
            <a:srcRect/>
            <a:stretch/>
          </p:blipFill>
          <p:spPr>
            <a:xfrm>
              <a:off x="743571" y="3271470"/>
              <a:ext cx="473005" cy="530339"/>
            </a:xfrm>
            <a:prstGeom prst="rect">
              <a:avLst/>
            </a:prstGeom>
            <a:noFill/>
            <a:ln>
              <a:noFill/>
            </a:ln>
          </p:spPr>
        </p:pic>
        <p:sp>
          <p:nvSpPr>
            <p:cNvPr id="488" name="Google Shape;488;p62"/>
            <p:cNvSpPr/>
            <p:nvPr/>
          </p:nvSpPr>
          <p:spPr>
            <a:xfrm>
              <a:off x="573106" y="3197699"/>
              <a:ext cx="821148" cy="707886"/>
            </a:xfrm>
            <a:prstGeom prst="hexagon">
              <a:avLst>
                <a:gd name="adj" fmla="val 25000"/>
                <a:gd name="vf" fmla="val 115470"/>
              </a:avLst>
            </a:prstGeom>
            <a:gradFill>
              <a:gsLst>
                <a:gs pos="0">
                  <a:schemeClr val="dk1"/>
                </a:gs>
                <a:gs pos="98000">
                  <a:schemeClr val="dk2"/>
                </a:gs>
                <a:gs pos="100000">
                  <a:schemeClr val="dk2"/>
                </a:gs>
              </a:gsLst>
              <a:lin ang="16200000" scaled="0"/>
            </a:gradFill>
            <a:ln w="12700" cap="flat" cmpd="sng">
              <a:solidFill>
                <a:srgbClr val="F3FA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grpSp>
        <p:nvGrpSpPr>
          <p:cNvPr id="489" name="Google Shape;489;p62"/>
          <p:cNvGrpSpPr/>
          <p:nvPr/>
        </p:nvGrpSpPr>
        <p:grpSpPr>
          <a:xfrm rot="1846270">
            <a:off x="5127805" y="4621648"/>
            <a:ext cx="821131" cy="707872"/>
            <a:chOff x="573106" y="3197699"/>
            <a:chExt cx="821148" cy="707886"/>
          </a:xfrm>
        </p:grpSpPr>
        <p:pic>
          <p:nvPicPr>
            <p:cNvPr id="490" name="Google Shape;490;p62"/>
            <p:cNvPicPr preferRelativeResize="0"/>
            <p:nvPr/>
          </p:nvPicPr>
          <p:blipFill rotWithShape="1">
            <a:blip r:embed="rId5">
              <a:alphaModFix/>
            </a:blip>
            <a:srcRect/>
            <a:stretch/>
          </p:blipFill>
          <p:spPr>
            <a:xfrm>
              <a:off x="743571" y="3271470"/>
              <a:ext cx="473005" cy="530339"/>
            </a:xfrm>
            <a:prstGeom prst="rect">
              <a:avLst/>
            </a:prstGeom>
            <a:noFill/>
            <a:ln>
              <a:noFill/>
            </a:ln>
          </p:spPr>
        </p:pic>
        <p:sp>
          <p:nvSpPr>
            <p:cNvPr id="491" name="Google Shape;491;p62"/>
            <p:cNvSpPr/>
            <p:nvPr/>
          </p:nvSpPr>
          <p:spPr>
            <a:xfrm>
              <a:off x="573106" y="3197699"/>
              <a:ext cx="821148" cy="707886"/>
            </a:xfrm>
            <a:prstGeom prst="hexagon">
              <a:avLst>
                <a:gd name="adj" fmla="val 25000"/>
                <a:gd name="vf" fmla="val 115470"/>
              </a:avLst>
            </a:prstGeom>
            <a:gradFill>
              <a:gsLst>
                <a:gs pos="0">
                  <a:schemeClr val="dk1"/>
                </a:gs>
                <a:gs pos="98000">
                  <a:schemeClr val="dk2"/>
                </a:gs>
                <a:gs pos="100000">
                  <a:schemeClr val="dk2"/>
                </a:gs>
              </a:gsLst>
              <a:lin ang="16200000" scaled="0"/>
            </a:gradFill>
            <a:ln w="12700" cap="flat" cmpd="sng">
              <a:solidFill>
                <a:srgbClr val="F3FAF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sp>
        <p:nvSpPr>
          <p:cNvPr id="492" name="Google Shape;492;p62"/>
          <p:cNvSpPr txBox="1"/>
          <p:nvPr/>
        </p:nvSpPr>
        <p:spPr>
          <a:xfrm>
            <a:off x="6029015" y="2825831"/>
            <a:ext cx="1967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B499C"/>
                </a:solidFill>
                <a:latin typeface="Lato"/>
                <a:ea typeface="Lato"/>
                <a:cs typeface="Lato"/>
                <a:sym typeface="Lato"/>
              </a:rPr>
              <a:t>Integrated platform </a:t>
            </a:r>
            <a:endParaRPr>
              <a:solidFill>
                <a:srgbClr val="0B499C"/>
              </a:solidFill>
              <a:latin typeface="Lato"/>
              <a:ea typeface="Lato"/>
              <a:cs typeface="Lato"/>
              <a:sym typeface="Lato"/>
            </a:endParaRPr>
          </a:p>
        </p:txBody>
      </p:sp>
      <p:sp>
        <p:nvSpPr>
          <p:cNvPr id="493" name="Google Shape;493;p62"/>
          <p:cNvSpPr txBox="1"/>
          <p:nvPr/>
        </p:nvSpPr>
        <p:spPr>
          <a:xfrm>
            <a:off x="6050427" y="4584463"/>
            <a:ext cx="1967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B499C"/>
                </a:solidFill>
                <a:latin typeface="Lato"/>
                <a:ea typeface="Lato"/>
                <a:cs typeface="Lato"/>
                <a:sym typeface="Lato"/>
              </a:rPr>
              <a:t>Secure cloud connection</a:t>
            </a:r>
            <a:endParaRPr>
              <a:solidFill>
                <a:srgbClr val="0B499C"/>
              </a:solidFill>
              <a:latin typeface="Lato"/>
              <a:ea typeface="Lato"/>
              <a:cs typeface="Lato"/>
              <a:sym typeface="Lato"/>
            </a:endParaRPr>
          </a:p>
        </p:txBody>
      </p:sp>
      <p:pic>
        <p:nvPicPr>
          <p:cNvPr id="494" name="Google Shape;494;p62" descr="Data security  premium icon"/>
          <p:cNvPicPr preferRelativeResize="0"/>
          <p:nvPr/>
        </p:nvPicPr>
        <p:blipFill rotWithShape="1">
          <a:blip r:embed="rId6">
            <a:alphaModFix/>
          </a:blip>
          <a:srcRect/>
          <a:stretch/>
        </p:blipFill>
        <p:spPr>
          <a:xfrm>
            <a:off x="5232662" y="4664332"/>
            <a:ext cx="548295" cy="548295"/>
          </a:xfrm>
          <a:prstGeom prst="rect">
            <a:avLst/>
          </a:prstGeom>
          <a:noFill/>
          <a:ln>
            <a:noFill/>
          </a:ln>
        </p:spPr>
      </p:pic>
      <p:pic>
        <p:nvPicPr>
          <p:cNvPr id="495" name="Google Shape;495;p62" descr="Skill development  free icon"/>
          <p:cNvPicPr preferRelativeResize="0"/>
          <p:nvPr/>
        </p:nvPicPr>
        <p:blipFill rotWithShape="1">
          <a:blip r:embed="rId7">
            <a:alphaModFix/>
          </a:blip>
          <a:srcRect/>
          <a:stretch/>
        </p:blipFill>
        <p:spPr>
          <a:xfrm rot="54688" flipH="1">
            <a:off x="5305488" y="3109091"/>
            <a:ext cx="479502" cy="479502"/>
          </a:xfrm>
          <a:prstGeom prst="rect">
            <a:avLst/>
          </a:prstGeom>
          <a:noFill/>
          <a:ln>
            <a:noFill/>
          </a:ln>
        </p:spPr>
      </p:pic>
      <p:sp>
        <p:nvSpPr>
          <p:cNvPr id="496" name="Google Shape;496;p62"/>
          <p:cNvSpPr txBox="1"/>
          <p:nvPr/>
        </p:nvSpPr>
        <p:spPr>
          <a:xfrm>
            <a:off x="7729185" y="4572749"/>
            <a:ext cx="36234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ato"/>
                <a:ea typeface="Lato"/>
                <a:cs typeface="Lato"/>
                <a:sym typeface="Lato"/>
              </a:rPr>
              <a:t>Integrated data in real time, across a secure cloud network, encouraging positive behavior from staff members to improve sales and maximize output.</a:t>
            </a:r>
            <a:endParaRPr>
              <a:solidFill>
                <a:schemeClr val="dk1"/>
              </a:solidFill>
              <a:latin typeface="Lato"/>
              <a:ea typeface="Lato"/>
              <a:cs typeface="Lato"/>
              <a:sym typeface="Lato"/>
            </a:endParaRPr>
          </a:p>
        </p:txBody>
      </p:sp>
      <p:sp>
        <p:nvSpPr>
          <p:cNvPr id="497" name="Google Shape;497;p62"/>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62"/>
          <p:cNvPicPr preferRelativeResize="0"/>
          <p:nvPr/>
        </p:nvPicPr>
        <p:blipFill rotWithShape="1">
          <a:blip r:embed="rId8">
            <a:alphaModFix/>
          </a:blip>
          <a:srcRect/>
          <a:stretch/>
        </p:blipFill>
        <p:spPr>
          <a:xfrm>
            <a:off x="3062709" y="1700700"/>
            <a:ext cx="1453132" cy="1273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63"/>
          <p:cNvPicPr preferRelativeResize="0"/>
          <p:nvPr/>
        </p:nvPicPr>
        <p:blipFill>
          <a:blip r:embed="rId3">
            <a:alphaModFix/>
          </a:blip>
          <a:stretch>
            <a:fillRect/>
          </a:stretch>
        </p:blipFill>
        <p:spPr>
          <a:xfrm>
            <a:off x="5053825" y="152400"/>
            <a:ext cx="7077457" cy="6553201"/>
          </a:xfrm>
          <a:prstGeom prst="rect">
            <a:avLst/>
          </a:prstGeom>
          <a:noFill/>
          <a:ln>
            <a:noFill/>
          </a:ln>
        </p:spPr>
      </p:pic>
      <p:sp>
        <p:nvSpPr>
          <p:cNvPr id="505" name="Google Shape;505;p63"/>
          <p:cNvSpPr txBox="1"/>
          <p:nvPr/>
        </p:nvSpPr>
        <p:spPr>
          <a:xfrm>
            <a:off x="479175" y="2615425"/>
            <a:ext cx="39831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100">
                <a:latin typeface="Lato Black"/>
                <a:ea typeface="Lato Black"/>
                <a:cs typeface="Lato Black"/>
                <a:sym typeface="Lato Black"/>
              </a:rPr>
              <a:t>Next Steps</a:t>
            </a:r>
            <a:endParaRPr sz="5100">
              <a:latin typeface="Lato Black"/>
              <a:ea typeface="Lato Black"/>
              <a:cs typeface="Lato Black"/>
              <a:sym typeface="La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6"/>
          <p:cNvPicPr preferRelativeResize="0"/>
          <p:nvPr/>
        </p:nvPicPr>
        <p:blipFill rotWithShape="1">
          <a:blip r:embed="rId3">
            <a:alphaModFix/>
          </a:blip>
          <a:srcRect t="7813" b="7813"/>
          <a:stretch/>
        </p:blipFill>
        <p:spPr>
          <a:xfrm>
            <a:off x="0" y="0"/>
            <a:ext cx="12192002" cy="6858002"/>
          </a:xfrm>
          <a:prstGeom prst="rect">
            <a:avLst/>
          </a:prstGeom>
          <a:noFill/>
          <a:ln>
            <a:noFill/>
          </a:ln>
        </p:spPr>
      </p:pic>
      <p:sp>
        <p:nvSpPr>
          <p:cNvPr id="226" name="Google Shape;226;p46"/>
          <p:cNvSpPr/>
          <p:nvPr/>
        </p:nvSpPr>
        <p:spPr>
          <a:xfrm>
            <a:off x="464550" y="441050"/>
            <a:ext cx="6359729"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28" name="Google Shape;228;p46"/>
          <p:cNvSpPr txBox="1"/>
          <p:nvPr/>
        </p:nvSpPr>
        <p:spPr>
          <a:xfrm>
            <a:off x="986600" y="1951550"/>
            <a:ext cx="5568300" cy="198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300" b="1">
                <a:solidFill>
                  <a:srgbClr val="FFFFFF"/>
                </a:solidFill>
                <a:latin typeface="Montserrat"/>
                <a:ea typeface="Montserrat"/>
                <a:cs typeface="Montserrat"/>
                <a:sym typeface="Montserrat"/>
              </a:rPr>
              <a:t>Smart POS Exception Reporting </a:t>
            </a:r>
            <a:r>
              <a:rPr lang="en-US" sz="4300" b="1" i="0" u="none" strike="noStrike" cap="none">
                <a:solidFill>
                  <a:srgbClr val="FFFFFF"/>
                </a:solidFill>
                <a:latin typeface="Montserrat"/>
                <a:ea typeface="Montserrat"/>
                <a:cs typeface="Montserrat"/>
                <a:sym typeface="Montserrat"/>
              </a:rPr>
              <a:t>for</a:t>
            </a:r>
            <a:r>
              <a:rPr lang="en-US" sz="4300" b="1">
                <a:solidFill>
                  <a:srgbClr val="FFFFFF"/>
                </a:solidFill>
                <a:latin typeface="Montserrat"/>
                <a:ea typeface="Montserrat"/>
                <a:cs typeface="Montserrat"/>
                <a:sym typeface="Montserrat"/>
              </a:rPr>
              <a:t> QSRs</a:t>
            </a:r>
            <a:endParaRPr sz="500"/>
          </a:p>
        </p:txBody>
      </p:sp>
      <p:sp>
        <p:nvSpPr>
          <p:cNvPr id="229" name="Google Shape;229;p46"/>
          <p:cNvSpPr txBox="1"/>
          <p:nvPr/>
        </p:nvSpPr>
        <p:spPr>
          <a:xfrm>
            <a:off x="986601" y="4832300"/>
            <a:ext cx="48717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Montserrat"/>
                <a:ea typeface="Montserrat"/>
                <a:cs typeface="Montserrat"/>
                <a:sym typeface="Montserrat"/>
              </a:rPr>
              <a:t>Driving Profitability </a:t>
            </a:r>
            <a:endParaRPr sz="900"/>
          </a:p>
        </p:txBody>
      </p:sp>
      <p:cxnSp>
        <p:nvCxnSpPr>
          <p:cNvPr id="230" name="Google Shape;230;p46"/>
          <p:cNvCxnSpPr/>
          <p:nvPr/>
        </p:nvCxnSpPr>
        <p:spPr>
          <a:xfrm>
            <a:off x="986595" y="4462359"/>
            <a:ext cx="4789800" cy="0"/>
          </a:xfrm>
          <a:prstGeom prst="straightConnector1">
            <a:avLst/>
          </a:prstGeom>
          <a:noFill/>
          <a:ln w="38100" cap="flat" cmpd="sng">
            <a:solidFill>
              <a:srgbClr val="FFFF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7"/>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37" name="Google Shape;237;p47"/>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Agenda</a:t>
            </a:r>
            <a:endParaRPr sz="700"/>
          </a:p>
        </p:txBody>
      </p:sp>
      <p:sp>
        <p:nvSpPr>
          <p:cNvPr id="238" name="Google Shape;238;p47"/>
          <p:cNvSpPr txBox="1"/>
          <p:nvPr/>
        </p:nvSpPr>
        <p:spPr>
          <a:xfrm>
            <a:off x="5048250" y="1040475"/>
            <a:ext cx="6618000" cy="45870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Business Drivers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High Level Solutions,  Architecture &amp; Use Cases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Exception Based Reporting Demo</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Case Studies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Competition</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Sales Summary:  Buyers &amp; Pitch</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FAQs</a:t>
            </a:r>
            <a:endParaRPr sz="2200" b="1">
              <a:solidFill>
                <a:schemeClr val="dk1"/>
              </a:solidFill>
              <a:latin typeface="Lato"/>
              <a:ea typeface="Lato"/>
              <a:cs typeface="Lato"/>
              <a:sym typeface="Lato"/>
            </a:endParaRPr>
          </a:p>
        </p:txBody>
      </p:sp>
      <p:cxnSp>
        <p:nvCxnSpPr>
          <p:cNvPr id="239" name="Google Shape;239;p47"/>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sp>
        <p:nvSpPr>
          <p:cNvPr id="240" name="Google Shape;240;p47"/>
          <p:cNvSpPr/>
          <p:nvPr/>
        </p:nvSpPr>
        <p:spPr>
          <a:xfrm>
            <a:off x="4634798" y="11570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1" name="Google Shape;241;p47"/>
          <p:cNvSpPr/>
          <p:nvPr/>
        </p:nvSpPr>
        <p:spPr>
          <a:xfrm>
            <a:off x="4634798" y="18012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2" name="Google Shape;242;p47"/>
          <p:cNvSpPr/>
          <p:nvPr/>
        </p:nvSpPr>
        <p:spPr>
          <a:xfrm>
            <a:off x="4634798" y="250800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3" name="Google Shape;243;p47"/>
          <p:cNvSpPr/>
          <p:nvPr/>
        </p:nvSpPr>
        <p:spPr>
          <a:xfrm>
            <a:off x="4634798" y="321475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4" name="Google Shape;244;p47"/>
          <p:cNvSpPr/>
          <p:nvPr/>
        </p:nvSpPr>
        <p:spPr>
          <a:xfrm>
            <a:off x="4634798" y="39078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5" name="Google Shape;245;p47"/>
          <p:cNvSpPr/>
          <p:nvPr/>
        </p:nvSpPr>
        <p:spPr>
          <a:xfrm>
            <a:off x="4634798" y="45862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6" name="Google Shape;246;p47"/>
          <p:cNvSpPr/>
          <p:nvPr/>
        </p:nvSpPr>
        <p:spPr>
          <a:xfrm>
            <a:off x="4634798" y="52227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pic>
        <p:nvPicPr>
          <p:cNvPr id="247" name="Google Shape;247;p47"/>
          <p:cNvPicPr preferRelativeResize="0"/>
          <p:nvPr/>
        </p:nvPicPr>
        <p:blipFill>
          <a:blip r:embed="rId3">
            <a:alphaModFix/>
          </a:blip>
          <a:stretch>
            <a:fillRect/>
          </a:stretch>
        </p:blipFill>
        <p:spPr>
          <a:xfrm>
            <a:off x="1370497" y="1884347"/>
            <a:ext cx="1386535" cy="602901"/>
          </a:xfrm>
          <a:prstGeom prst="rect">
            <a:avLst/>
          </a:prstGeom>
          <a:noFill/>
          <a:ln>
            <a:noFill/>
          </a:ln>
        </p:spPr>
      </p:pic>
      <p:sp>
        <p:nvSpPr>
          <p:cNvPr id="248" name="Google Shape;248;p47"/>
          <p:cNvSpPr txBox="1"/>
          <p:nvPr/>
        </p:nvSpPr>
        <p:spPr>
          <a:xfrm>
            <a:off x="1838913" y="145590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dirty="0">
                <a:solidFill>
                  <a:srgbClr val="FFFFFF"/>
                </a:solidFill>
                <a:latin typeface="Montserrat"/>
                <a:ea typeface="Montserrat"/>
                <a:cs typeface="Montserrat"/>
                <a:sym typeface="Montserrat"/>
              </a:rPr>
              <a:t>+</a:t>
            </a:r>
            <a:endParaRP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8"/>
          <p:cNvSpPr txBox="1"/>
          <p:nvPr/>
        </p:nvSpPr>
        <p:spPr>
          <a:xfrm>
            <a:off x="650073" y="245350"/>
            <a:ext cx="9998100" cy="51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Business Drivers for QSR Segment</a:t>
            </a:r>
            <a:endParaRPr>
              <a:solidFill>
                <a:schemeClr val="lt1"/>
              </a:solidFill>
              <a:latin typeface="Lato"/>
              <a:ea typeface="Lato"/>
              <a:cs typeface="Lato"/>
              <a:sym typeface="Lato"/>
            </a:endParaRPr>
          </a:p>
        </p:txBody>
      </p:sp>
      <p:grpSp>
        <p:nvGrpSpPr>
          <p:cNvPr id="256" name="Google Shape;256;p48"/>
          <p:cNvGrpSpPr/>
          <p:nvPr/>
        </p:nvGrpSpPr>
        <p:grpSpPr>
          <a:xfrm>
            <a:off x="3340025" y="1767575"/>
            <a:ext cx="8053925" cy="4005588"/>
            <a:chOff x="1380250" y="1631663"/>
            <a:chExt cx="8053925" cy="4005588"/>
          </a:xfrm>
        </p:grpSpPr>
        <p:pic>
          <p:nvPicPr>
            <p:cNvPr id="257" name="Google Shape;257;p48"/>
            <p:cNvPicPr preferRelativeResize="0"/>
            <p:nvPr/>
          </p:nvPicPr>
          <p:blipFill>
            <a:blip r:embed="rId3">
              <a:alphaModFix/>
            </a:blip>
            <a:stretch>
              <a:fillRect/>
            </a:stretch>
          </p:blipFill>
          <p:spPr>
            <a:xfrm>
              <a:off x="1380250" y="1693000"/>
              <a:ext cx="3086100" cy="2647950"/>
            </a:xfrm>
            <a:prstGeom prst="rect">
              <a:avLst/>
            </a:prstGeom>
            <a:noFill/>
            <a:ln>
              <a:noFill/>
            </a:ln>
          </p:spPr>
        </p:pic>
        <p:pic>
          <p:nvPicPr>
            <p:cNvPr id="258" name="Google Shape;258;p48"/>
            <p:cNvPicPr preferRelativeResize="0"/>
            <p:nvPr/>
          </p:nvPicPr>
          <p:blipFill>
            <a:blip r:embed="rId4">
              <a:alphaModFix/>
            </a:blip>
            <a:stretch>
              <a:fillRect/>
            </a:stretch>
          </p:blipFill>
          <p:spPr>
            <a:xfrm>
              <a:off x="3800150" y="2989300"/>
              <a:ext cx="3086100" cy="2647950"/>
            </a:xfrm>
            <a:prstGeom prst="rect">
              <a:avLst/>
            </a:prstGeom>
            <a:noFill/>
            <a:ln>
              <a:noFill/>
            </a:ln>
          </p:spPr>
        </p:pic>
        <p:pic>
          <p:nvPicPr>
            <p:cNvPr id="259" name="Google Shape;259;p48"/>
            <p:cNvPicPr preferRelativeResize="0"/>
            <p:nvPr/>
          </p:nvPicPr>
          <p:blipFill rotWithShape="1">
            <a:blip r:embed="rId5">
              <a:alphaModFix/>
            </a:blip>
            <a:srcRect b="15661"/>
            <a:stretch/>
          </p:blipFill>
          <p:spPr>
            <a:xfrm>
              <a:off x="6231625" y="1631663"/>
              <a:ext cx="3202550" cy="2775975"/>
            </a:xfrm>
            <a:prstGeom prst="rect">
              <a:avLst/>
            </a:prstGeom>
            <a:noFill/>
            <a:ln>
              <a:noFill/>
            </a:ln>
          </p:spPr>
        </p:pic>
      </p:grpSp>
      <p:sp>
        <p:nvSpPr>
          <p:cNvPr id="260" name="Google Shape;260;p48"/>
          <p:cNvSpPr txBox="1"/>
          <p:nvPr/>
        </p:nvSpPr>
        <p:spPr>
          <a:xfrm>
            <a:off x="6749437" y="2520250"/>
            <a:ext cx="1235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Labor Shortage</a:t>
            </a:r>
            <a:endParaRPr sz="1500" b="1">
              <a:latin typeface="Lato"/>
              <a:ea typeface="Lato"/>
              <a:cs typeface="Lato"/>
              <a:sym typeface="Lato"/>
            </a:endParaRPr>
          </a:p>
        </p:txBody>
      </p:sp>
      <p:sp>
        <p:nvSpPr>
          <p:cNvPr id="261" name="Google Shape;261;p48"/>
          <p:cNvSpPr txBox="1"/>
          <p:nvPr/>
        </p:nvSpPr>
        <p:spPr>
          <a:xfrm>
            <a:off x="8853825" y="4521775"/>
            <a:ext cx="19449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Food and Paper cost</a:t>
            </a:r>
            <a:endParaRPr sz="1500" b="1">
              <a:latin typeface="Lato"/>
              <a:ea typeface="Lato"/>
              <a:cs typeface="Lato"/>
              <a:sym typeface="Lato"/>
            </a:endParaRPr>
          </a:p>
        </p:txBody>
      </p:sp>
      <p:pic>
        <p:nvPicPr>
          <p:cNvPr id="262" name="Google Shape;262;p48"/>
          <p:cNvPicPr preferRelativeResize="0"/>
          <p:nvPr/>
        </p:nvPicPr>
        <p:blipFill rotWithShape="1">
          <a:blip r:embed="rId6">
            <a:alphaModFix/>
          </a:blip>
          <a:srcRect/>
          <a:stretch/>
        </p:blipFill>
        <p:spPr>
          <a:xfrm>
            <a:off x="813800" y="3166750"/>
            <a:ext cx="3182400" cy="2697600"/>
          </a:xfrm>
          <a:prstGeom prst="hexagon">
            <a:avLst>
              <a:gd name="adj" fmla="val 25000"/>
              <a:gd name="vf" fmla="val 115470"/>
            </a:avLst>
          </a:prstGeom>
          <a:blipFill rotWithShape="1">
            <a:blip r:embed="rId7">
              <a:alphaModFix/>
            </a:blip>
            <a:stretch>
              <a:fillRect/>
            </a:stretch>
          </a:blipFill>
          <a:ln>
            <a:noFill/>
          </a:ln>
        </p:spPr>
      </p:pic>
      <p:sp>
        <p:nvSpPr>
          <p:cNvPr id="263" name="Google Shape;263;p48"/>
          <p:cNvSpPr txBox="1"/>
          <p:nvPr/>
        </p:nvSpPr>
        <p:spPr>
          <a:xfrm>
            <a:off x="4092850" y="1425875"/>
            <a:ext cx="1367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Lato"/>
                <a:ea typeface="Lato"/>
                <a:cs typeface="Lato"/>
                <a:sym typeface="Lato"/>
              </a:rPr>
              <a:t>      Revenue  </a:t>
            </a:r>
            <a:endParaRPr sz="1500" b="1">
              <a:latin typeface="Lato"/>
              <a:ea typeface="Lato"/>
              <a:cs typeface="Lato"/>
              <a:sym typeface="Lato"/>
            </a:endParaRPr>
          </a:p>
        </p:txBody>
      </p:sp>
      <p:sp>
        <p:nvSpPr>
          <p:cNvPr id="264" name="Google Shape;264;p48"/>
          <p:cNvSpPr txBox="1"/>
          <p:nvPr/>
        </p:nvSpPr>
        <p:spPr>
          <a:xfrm>
            <a:off x="1536150" y="2520250"/>
            <a:ext cx="1618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QSR Operators’ concerns</a:t>
            </a:r>
            <a:endParaRPr sz="1500" b="1">
              <a:solidFill>
                <a:schemeClr val="accent4"/>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9"/>
          <p:cNvSpPr/>
          <p:nvPr/>
        </p:nvSpPr>
        <p:spPr>
          <a:xfrm>
            <a:off x="7535638" y="1324753"/>
            <a:ext cx="2396700" cy="2066100"/>
          </a:xfrm>
          <a:prstGeom prst="hexagon">
            <a:avLst>
              <a:gd name="adj" fmla="val 25000"/>
              <a:gd name="vf" fmla="val 115470"/>
            </a:avLst>
          </a:prstGeom>
          <a:solidFill>
            <a:schemeClr val="lt1">
              <a:alpha val="392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70" name="Google Shape;270;p49"/>
          <p:cNvSpPr txBox="1"/>
          <p:nvPr/>
        </p:nvSpPr>
        <p:spPr>
          <a:xfrm>
            <a:off x="405150" y="1121750"/>
            <a:ext cx="6665400" cy="4278900"/>
          </a:xfrm>
          <a:prstGeom prst="rect">
            <a:avLst/>
          </a:prstGeom>
          <a:noFill/>
          <a:ln>
            <a:noFill/>
          </a:ln>
        </p:spPr>
        <p:txBody>
          <a:bodyPr spcFirstLastPara="1" wrap="square" lIns="91425" tIns="45700" rIns="91425" bIns="45700" anchor="t" anchorCtr="0">
            <a:spAutoFit/>
          </a:bodyPr>
          <a:lstStyle/>
          <a:p>
            <a:pPr marL="457200" lvl="0" indent="-336550" algn="l" rtl="0">
              <a:lnSpc>
                <a:spcPct val="150000"/>
              </a:lnSpc>
              <a:spcBef>
                <a:spcPts val="1200"/>
              </a:spcBef>
              <a:spcAft>
                <a:spcPts val="0"/>
              </a:spcAft>
              <a:buClr>
                <a:schemeClr val="dk1"/>
              </a:buClr>
              <a:buSzPts val="1700"/>
              <a:buFont typeface="Lato"/>
              <a:buChar char="●"/>
            </a:pPr>
            <a:r>
              <a:rPr lang="en-US" sz="1700">
                <a:solidFill>
                  <a:schemeClr val="dk1"/>
                </a:solidFill>
                <a:latin typeface="Lato"/>
                <a:ea typeface="Lato"/>
                <a:cs typeface="Lato"/>
                <a:sym typeface="Lato"/>
              </a:rPr>
              <a:t>Need to control and eliminate internal theft </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Labor shortages lead to more demand on the manager’s  time</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Need to change POS platforms - Tougher PCI/PII Compliance needs are forcing some operators to change platforms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Adding new locations or expanding or remodeling store </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Contract expiration on current vendor- cost cutting opportunity</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Technology upgrade needs -  standardization across stores, data silos or integration needs for POS data and video feeds</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Fiscal year end - tax benefits and budget overflow for tech spend</a:t>
            </a:r>
            <a:endParaRPr sz="1700">
              <a:solidFill>
                <a:schemeClr val="dk1"/>
              </a:solidFill>
              <a:latin typeface="Lato"/>
              <a:ea typeface="Lato"/>
              <a:cs typeface="Lato"/>
              <a:sym typeface="Lato"/>
            </a:endParaRPr>
          </a:p>
          <a:p>
            <a:pPr marL="457200" lvl="0" indent="-336550" algn="l" rtl="0">
              <a:lnSpc>
                <a:spcPct val="150000"/>
              </a:lnSpc>
              <a:spcBef>
                <a:spcPts val="0"/>
              </a:spcBef>
              <a:spcAft>
                <a:spcPts val="0"/>
              </a:spcAft>
              <a:buClr>
                <a:schemeClr val="dk1"/>
              </a:buClr>
              <a:buSzPts val="1700"/>
              <a:buFont typeface="Lato"/>
              <a:buChar char="●"/>
            </a:pPr>
            <a:r>
              <a:rPr lang="en-US" sz="1700">
                <a:solidFill>
                  <a:schemeClr val="dk1"/>
                </a:solidFill>
                <a:latin typeface="Lato"/>
                <a:ea typeface="Lato"/>
                <a:cs typeface="Lato"/>
                <a:sym typeface="Lato"/>
              </a:rPr>
              <a:t>Need to identify training opportunities for cash handling and customer service</a:t>
            </a:r>
            <a:endParaRPr sz="2800">
              <a:solidFill>
                <a:schemeClr val="dk1"/>
              </a:solidFill>
              <a:latin typeface="Lato"/>
              <a:ea typeface="Lato"/>
              <a:cs typeface="Lato"/>
              <a:sym typeface="Lato"/>
            </a:endParaRPr>
          </a:p>
        </p:txBody>
      </p:sp>
      <p:pic>
        <p:nvPicPr>
          <p:cNvPr id="271" name="Google Shape;271;p49"/>
          <p:cNvPicPr preferRelativeResize="0"/>
          <p:nvPr/>
        </p:nvPicPr>
        <p:blipFill rotWithShape="1">
          <a:blip r:embed="rId3">
            <a:alphaModFix/>
          </a:blip>
          <a:srcRect/>
          <a:stretch/>
        </p:blipFill>
        <p:spPr>
          <a:xfrm>
            <a:off x="7960175" y="1379350"/>
            <a:ext cx="2308500" cy="1956900"/>
          </a:xfrm>
          <a:prstGeom prst="hexagon">
            <a:avLst>
              <a:gd name="adj" fmla="val 25000"/>
              <a:gd name="vf" fmla="val 115470"/>
            </a:avLst>
          </a:prstGeom>
          <a:blipFill rotWithShape="1">
            <a:blip r:embed="rId4">
              <a:alphaModFix/>
            </a:blip>
            <a:stretch>
              <a:fillRect/>
            </a:stretch>
          </a:blipFill>
          <a:ln>
            <a:noFill/>
          </a:ln>
        </p:spPr>
      </p:pic>
      <p:pic>
        <p:nvPicPr>
          <p:cNvPr id="272" name="Google Shape;272;p49"/>
          <p:cNvPicPr preferRelativeResize="0"/>
          <p:nvPr/>
        </p:nvPicPr>
        <p:blipFill rotWithShape="1">
          <a:blip r:embed="rId5">
            <a:alphaModFix/>
          </a:blip>
          <a:srcRect/>
          <a:stretch/>
        </p:blipFill>
        <p:spPr>
          <a:xfrm flipH="1">
            <a:off x="9649150" y="2278378"/>
            <a:ext cx="2304300" cy="1956900"/>
          </a:xfrm>
          <a:prstGeom prst="hexagon">
            <a:avLst>
              <a:gd name="adj" fmla="val 25000"/>
              <a:gd name="vf" fmla="val 115470"/>
            </a:avLst>
          </a:prstGeom>
          <a:blipFill rotWithShape="1">
            <a:blip r:embed="rId4">
              <a:alphaModFix/>
            </a:blip>
            <a:stretch>
              <a:fillRect/>
            </a:stretch>
          </a:blipFill>
          <a:ln>
            <a:noFill/>
          </a:ln>
        </p:spPr>
      </p:pic>
      <p:sp>
        <p:nvSpPr>
          <p:cNvPr id="273" name="Google Shape;273;p49"/>
          <p:cNvSpPr txBox="1"/>
          <p:nvPr/>
        </p:nvSpPr>
        <p:spPr>
          <a:xfrm>
            <a:off x="7856250" y="4328500"/>
            <a:ext cx="3978900" cy="156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000" b="1">
                <a:solidFill>
                  <a:srgbClr val="333333"/>
                </a:solidFill>
                <a:latin typeface="Lato"/>
                <a:ea typeface="Lato"/>
                <a:cs typeface="Lato"/>
                <a:sym typeface="Lato"/>
              </a:rPr>
              <a:t>“QSRs can lose up to</a:t>
            </a:r>
            <a:r>
              <a:rPr lang="en-US" sz="1700" b="1">
                <a:solidFill>
                  <a:srgbClr val="333333"/>
                </a:solidFill>
                <a:latin typeface="Lato"/>
                <a:ea typeface="Lato"/>
                <a:cs typeface="Lato"/>
                <a:sym typeface="Lato"/>
              </a:rPr>
              <a:t> </a:t>
            </a:r>
            <a:r>
              <a:rPr lang="en-US" sz="2600" b="1">
                <a:solidFill>
                  <a:srgbClr val="3D85C6"/>
                </a:solidFill>
                <a:latin typeface="Lato"/>
                <a:ea typeface="Lato"/>
                <a:cs typeface="Lato"/>
                <a:sym typeface="Lato"/>
              </a:rPr>
              <a:t>7% of sales</a:t>
            </a:r>
            <a:r>
              <a:rPr lang="en-US" sz="1700" b="1">
                <a:solidFill>
                  <a:srgbClr val="333333"/>
                </a:solidFill>
                <a:latin typeface="Lato"/>
                <a:ea typeface="Lato"/>
                <a:cs typeface="Lato"/>
                <a:sym typeface="Lato"/>
              </a:rPr>
              <a:t> </a:t>
            </a:r>
            <a:r>
              <a:rPr lang="en-US" sz="2000" b="1">
                <a:solidFill>
                  <a:srgbClr val="333333"/>
                </a:solidFill>
                <a:latin typeface="Lato"/>
                <a:ea typeface="Lato"/>
                <a:cs typeface="Lato"/>
                <a:sym typeface="Lato"/>
              </a:rPr>
              <a:t>to employee theft.” </a:t>
            </a:r>
            <a:endParaRPr sz="2000" b="1">
              <a:solidFill>
                <a:srgbClr val="333333"/>
              </a:solidFill>
              <a:latin typeface="Lato"/>
              <a:ea typeface="Lato"/>
              <a:cs typeface="Lato"/>
              <a:sym typeface="Lato"/>
            </a:endParaRPr>
          </a:p>
          <a:p>
            <a:pPr marL="0" lvl="0" indent="0" algn="l" rtl="0">
              <a:lnSpc>
                <a:spcPct val="100000"/>
              </a:lnSpc>
              <a:spcBef>
                <a:spcPts val="0"/>
              </a:spcBef>
              <a:spcAft>
                <a:spcPts val="0"/>
              </a:spcAft>
              <a:buNone/>
            </a:pPr>
            <a:endParaRPr sz="2000" b="1">
              <a:solidFill>
                <a:srgbClr val="333333"/>
              </a:solidFill>
              <a:latin typeface="Lato"/>
              <a:ea typeface="Lato"/>
              <a:cs typeface="Lato"/>
              <a:sym typeface="Lato"/>
            </a:endParaRPr>
          </a:p>
          <a:p>
            <a:pPr marL="0" lvl="0" indent="0" algn="r" rtl="0">
              <a:lnSpc>
                <a:spcPct val="138000"/>
              </a:lnSpc>
              <a:spcBef>
                <a:spcPts val="0"/>
              </a:spcBef>
              <a:spcAft>
                <a:spcPts val="0"/>
              </a:spcAft>
              <a:buNone/>
            </a:pPr>
            <a:r>
              <a:rPr lang="en-US" sz="1800" b="1" i="1">
                <a:solidFill>
                  <a:srgbClr val="333333"/>
                </a:solidFill>
                <a:latin typeface="Lato"/>
                <a:ea typeface="Lato"/>
                <a:cs typeface="Lato"/>
                <a:sym typeface="Lato"/>
              </a:rPr>
              <a:t>-National Restaurant Association</a:t>
            </a:r>
            <a:endParaRPr sz="1100" b="1" i="1">
              <a:solidFill>
                <a:schemeClr val="dk1"/>
              </a:solidFill>
            </a:endParaRPr>
          </a:p>
        </p:txBody>
      </p:sp>
      <p:sp>
        <p:nvSpPr>
          <p:cNvPr id="274" name="Google Shape;274;p49"/>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9"/>
          <p:cNvSpPr txBox="1"/>
          <p:nvPr/>
        </p:nvSpPr>
        <p:spPr>
          <a:xfrm>
            <a:off x="650073" y="245350"/>
            <a:ext cx="99981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Sales Drivers for POS Exception Reporting</a:t>
            </a:r>
            <a:endParaRPr>
              <a:solidFill>
                <a:schemeClr val="lt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0"/>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50"/>
          <p:cNvSpPr txBox="1"/>
          <p:nvPr/>
        </p:nvSpPr>
        <p:spPr>
          <a:xfrm>
            <a:off x="971287" y="272100"/>
            <a:ext cx="9661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High Level Solution Diagram - Onsite POS integration</a:t>
            </a:r>
            <a:endParaRPr>
              <a:solidFill>
                <a:schemeClr val="lt1"/>
              </a:solidFill>
              <a:latin typeface="Lato"/>
              <a:ea typeface="Lato"/>
              <a:cs typeface="Lato"/>
              <a:sym typeface="Lato"/>
            </a:endParaRPr>
          </a:p>
        </p:txBody>
      </p:sp>
      <p:pic>
        <p:nvPicPr>
          <p:cNvPr id="282" name="Google Shape;282;p50"/>
          <p:cNvPicPr preferRelativeResize="0"/>
          <p:nvPr/>
        </p:nvPicPr>
        <p:blipFill>
          <a:blip r:embed="rId3">
            <a:alphaModFix/>
          </a:blip>
          <a:stretch>
            <a:fillRect/>
          </a:stretch>
        </p:blipFill>
        <p:spPr>
          <a:xfrm>
            <a:off x="925900" y="935754"/>
            <a:ext cx="10184650" cy="5722800"/>
          </a:xfrm>
          <a:prstGeom prst="rect">
            <a:avLst/>
          </a:prstGeom>
          <a:noFill/>
          <a:ln>
            <a:noFill/>
          </a:ln>
        </p:spPr>
      </p:pic>
      <p:pic>
        <p:nvPicPr>
          <p:cNvPr id="283" name="Google Shape;283;p50"/>
          <p:cNvPicPr preferRelativeResize="0"/>
          <p:nvPr/>
        </p:nvPicPr>
        <p:blipFill>
          <a:blip r:embed="rId4">
            <a:alphaModFix/>
          </a:blip>
          <a:stretch>
            <a:fillRect/>
          </a:stretch>
        </p:blipFill>
        <p:spPr>
          <a:xfrm>
            <a:off x="925900" y="5453322"/>
            <a:ext cx="784100" cy="1115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51"/>
          <p:cNvSpPr txBox="1"/>
          <p:nvPr/>
        </p:nvSpPr>
        <p:spPr>
          <a:xfrm>
            <a:off x="957350" y="265325"/>
            <a:ext cx="96021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High Level Solution Diagram - Cloud POS integration</a:t>
            </a:r>
            <a:endParaRPr>
              <a:solidFill>
                <a:schemeClr val="lt1"/>
              </a:solidFill>
              <a:latin typeface="Lato"/>
              <a:ea typeface="Lato"/>
              <a:cs typeface="Lato"/>
              <a:sym typeface="Lato"/>
            </a:endParaRPr>
          </a:p>
        </p:txBody>
      </p:sp>
      <p:pic>
        <p:nvPicPr>
          <p:cNvPr id="290" name="Google Shape;290;p51"/>
          <p:cNvPicPr preferRelativeResize="0"/>
          <p:nvPr/>
        </p:nvPicPr>
        <p:blipFill>
          <a:blip r:embed="rId3">
            <a:alphaModFix/>
          </a:blip>
          <a:stretch>
            <a:fillRect/>
          </a:stretch>
        </p:blipFill>
        <p:spPr>
          <a:xfrm>
            <a:off x="957350" y="885175"/>
            <a:ext cx="9953549" cy="5722801"/>
          </a:xfrm>
          <a:prstGeom prst="rect">
            <a:avLst/>
          </a:prstGeom>
          <a:noFill/>
          <a:ln>
            <a:noFill/>
          </a:ln>
        </p:spPr>
      </p:pic>
      <p:pic>
        <p:nvPicPr>
          <p:cNvPr id="291" name="Google Shape;291;p51"/>
          <p:cNvPicPr preferRelativeResize="0"/>
          <p:nvPr/>
        </p:nvPicPr>
        <p:blipFill>
          <a:blip r:embed="rId4">
            <a:alphaModFix/>
          </a:blip>
          <a:stretch>
            <a:fillRect/>
          </a:stretch>
        </p:blipFill>
        <p:spPr>
          <a:xfrm>
            <a:off x="1007275" y="5590475"/>
            <a:ext cx="715425" cy="101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2"/>
          <p:cNvPicPr preferRelativeResize="0"/>
          <p:nvPr/>
        </p:nvPicPr>
        <p:blipFill rotWithShape="1">
          <a:blip r:embed="rId3">
            <a:alphaModFix/>
          </a:blip>
          <a:srcRect/>
          <a:stretch/>
        </p:blipFill>
        <p:spPr>
          <a:xfrm>
            <a:off x="4293358" y="949985"/>
            <a:ext cx="7569392" cy="4372004"/>
          </a:xfrm>
          <a:prstGeom prst="rect">
            <a:avLst/>
          </a:prstGeom>
          <a:noFill/>
          <a:ln>
            <a:noFill/>
          </a:ln>
        </p:spPr>
      </p:pic>
      <p:pic>
        <p:nvPicPr>
          <p:cNvPr id="298" name="Google Shape;298;p52"/>
          <p:cNvPicPr preferRelativeResize="0"/>
          <p:nvPr/>
        </p:nvPicPr>
        <p:blipFill rotWithShape="1">
          <a:blip r:embed="rId4">
            <a:alphaModFix/>
          </a:blip>
          <a:srcRect/>
          <a:stretch/>
        </p:blipFill>
        <p:spPr>
          <a:xfrm>
            <a:off x="5179716" y="1166233"/>
            <a:ext cx="5791796" cy="3750327"/>
          </a:xfrm>
          <a:prstGeom prst="roundRect">
            <a:avLst>
              <a:gd name="adj" fmla="val 854"/>
            </a:avLst>
          </a:prstGeom>
          <a:noFill/>
          <a:ln>
            <a:noFill/>
          </a:ln>
        </p:spPr>
      </p:pic>
      <p:pic>
        <p:nvPicPr>
          <p:cNvPr id="299" name="Google Shape;299;p52"/>
          <p:cNvPicPr preferRelativeResize="0"/>
          <p:nvPr/>
        </p:nvPicPr>
        <p:blipFill rotWithShape="1">
          <a:blip r:embed="rId5">
            <a:alphaModFix/>
          </a:blip>
          <a:srcRect t="5439" b="6561"/>
          <a:stretch/>
        </p:blipFill>
        <p:spPr>
          <a:xfrm>
            <a:off x="5182154" y="1178983"/>
            <a:ext cx="5791795" cy="3750327"/>
          </a:xfrm>
          <a:prstGeom prst="rect">
            <a:avLst/>
          </a:prstGeom>
          <a:noFill/>
          <a:ln>
            <a:noFill/>
          </a:ln>
        </p:spPr>
      </p:pic>
      <p:pic>
        <p:nvPicPr>
          <p:cNvPr id="300" name="Google Shape;300;p52"/>
          <p:cNvPicPr preferRelativeResize="0"/>
          <p:nvPr/>
        </p:nvPicPr>
        <p:blipFill rotWithShape="1">
          <a:blip r:embed="rId6">
            <a:alphaModFix/>
          </a:blip>
          <a:srcRect/>
          <a:stretch/>
        </p:blipFill>
        <p:spPr>
          <a:xfrm>
            <a:off x="2817907" y="5879968"/>
            <a:ext cx="7673788" cy="695995"/>
          </a:xfrm>
          <a:prstGeom prst="rect">
            <a:avLst/>
          </a:prstGeom>
          <a:noFill/>
          <a:ln>
            <a:noFill/>
          </a:ln>
        </p:spPr>
      </p:pic>
      <p:sp>
        <p:nvSpPr>
          <p:cNvPr id="301" name="Google Shape;301;p52"/>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 name="Google Shape;302;p52" title="AnalyticsEngine.mp4">
            <a:hlinkClick r:id="rId7"/>
          </p:cNvPr>
          <p:cNvPicPr preferRelativeResize="0"/>
          <p:nvPr/>
        </p:nvPicPr>
        <p:blipFill>
          <a:blip r:embed="rId8">
            <a:alphaModFix/>
          </a:blip>
          <a:stretch>
            <a:fillRect/>
          </a:stretch>
        </p:blipFill>
        <p:spPr>
          <a:xfrm>
            <a:off x="5182150" y="1166225"/>
            <a:ext cx="5791775" cy="3750325"/>
          </a:xfrm>
          <a:prstGeom prst="rect">
            <a:avLst/>
          </a:prstGeom>
          <a:noFill/>
          <a:ln>
            <a:noFill/>
          </a:ln>
        </p:spPr>
      </p:pic>
      <p:sp>
        <p:nvSpPr>
          <p:cNvPr id="303" name="Google Shape;303;p52"/>
          <p:cNvSpPr txBox="1">
            <a:spLocks noGrp="1"/>
          </p:cNvSpPr>
          <p:nvPr>
            <p:ph type="body" idx="4294967295"/>
          </p:nvPr>
        </p:nvSpPr>
        <p:spPr>
          <a:xfrm>
            <a:off x="150350" y="949975"/>
            <a:ext cx="4258500" cy="4192800"/>
          </a:xfrm>
          <a:prstGeom prst="rect">
            <a:avLst/>
          </a:prstGeom>
          <a:noFill/>
          <a:ln>
            <a:noFill/>
          </a:ln>
        </p:spPr>
        <p:txBody>
          <a:bodyPr spcFirstLastPara="1" wrap="square" lIns="121900" tIns="60925" rIns="121900" bIns="60925" anchor="t" anchorCtr="0">
            <a:normAutofit/>
          </a:bodyPr>
          <a:lstStyle/>
          <a:p>
            <a:pPr marL="0" lvl="0" indent="0" algn="l" rtl="0">
              <a:lnSpc>
                <a:spcPct val="100000"/>
              </a:lnSpc>
              <a:spcBef>
                <a:spcPts val="0"/>
              </a:spcBef>
              <a:spcAft>
                <a:spcPts val="0"/>
              </a:spcAft>
              <a:buNone/>
            </a:pPr>
            <a:r>
              <a:rPr lang="en-US" sz="2516" b="1">
                <a:solidFill>
                  <a:schemeClr val="dk1"/>
                </a:solidFill>
                <a:latin typeface="Lato"/>
                <a:ea typeface="Lato"/>
                <a:cs typeface="Lato"/>
                <a:sym typeface="Lato"/>
              </a:rPr>
              <a:t>Combine video and POS to :</a:t>
            </a:r>
            <a:br>
              <a:rPr lang="en-US" sz="2200">
                <a:solidFill>
                  <a:schemeClr val="dk1"/>
                </a:solidFill>
                <a:latin typeface="Lato"/>
                <a:ea typeface="Lato"/>
                <a:cs typeface="Lato"/>
                <a:sym typeface="Lato"/>
              </a:rPr>
            </a:br>
            <a:endParaRPr sz="2200">
              <a:solidFill>
                <a:schemeClr val="dk1"/>
              </a:solidFill>
              <a:latin typeface="Lato"/>
              <a:ea typeface="Lato"/>
              <a:cs typeface="Lato"/>
              <a:sym typeface="Lato"/>
            </a:endParaRPr>
          </a:p>
          <a:p>
            <a:pPr marL="457200" lvl="0" indent="-349250" algn="l" rtl="0">
              <a:lnSpc>
                <a:spcPct val="100000"/>
              </a:lnSpc>
              <a:spcBef>
                <a:spcPts val="1300"/>
              </a:spcBef>
              <a:spcAft>
                <a:spcPts val="0"/>
              </a:spcAft>
              <a:buClr>
                <a:schemeClr val="dk1"/>
              </a:buClr>
              <a:buSzPts val="1900"/>
              <a:buFont typeface="Lato"/>
              <a:buChar char="●"/>
            </a:pPr>
            <a:r>
              <a:rPr lang="en-US" sz="1900">
                <a:solidFill>
                  <a:schemeClr val="dk1"/>
                </a:solidFill>
                <a:latin typeface="Lato"/>
                <a:ea typeface="Lato"/>
                <a:cs typeface="Lato"/>
                <a:sym typeface="Lato"/>
              </a:rPr>
              <a:t>Uncover internal theft, fraud, voided transactions, and self-service kiosk fraud</a:t>
            </a:r>
            <a:br>
              <a:rPr lang="en-US" sz="1900">
                <a:solidFill>
                  <a:schemeClr val="dk1"/>
                </a:solidFill>
                <a:latin typeface="Lato"/>
                <a:ea typeface="Lato"/>
                <a:cs typeface="Lato"/>
                <a:sym typeface="Lato"/>
              </a:rPr>
            </a:br>
            <a:endParaRPr sz="1900">
              <a:solidFill>
                <a:schemeClr val="dk1"/>
              </a:solidFill>
              <a:latin typeface="Lato"/>
              <a:ea typeface="Lato"/>
              <a:cs typeface="Lato"/>
              <a:sym typeface="Lato"/>
            </a:endParaRPr>
          </a:p>
          <a:p>
            <a:pPr marL="457200" marR="0" lvl="0" indent="-349250" algn="l" rtl="0">
              <a:lnSpc>
                <a:spcPct val="10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Track sales performance across locations mapped to critical KPIs</a:t>
            </a:r>
            <a:br>
              <a:rPr lang="en-US" sz="1900">
                <a:solidFill>
                  <a:schemeClr val="dk1"/>
                </a:solidFill>
                <a:latin typeface="Lato"/>
                <a:ea typeface="Lato"/>
                <a:cs typeface="Lato"/>
                <a:sym typeface="Lato"/>
              </a:rPr>
            </a:br>
            <a:endParaRPr sz="1900">
              <a:solidFill>
                <a:schemeClr val="dk1"/>
              </a:solidFill>
              <a:latin typeface="Lato"/>
              <a:ea typeface="Lato"/>
              <a:cs typeface="Lato"/>
              <a:sym typeface="Lato"/>
            </a:endParaRPr>
          </a:p>
          <a:p>
            <a:pPr marL="457200" marR="0" lvl="0" indent="-349250" algn="l" rtl="0">
              <a:lnSpc>
                <a:spcPct val="100000"/>
              </a:lnSpc>
              <a:spcBef>
                <a:spcPts val="0"/>
              </a:spcBef>
              <a:spcAft>
                <a:spcPts val="0"/>
              </a:spcAft>
              <a:buClr>
                <a:schemeClr val="dk1"/>
              </a:buClr>
              <a:buSzPts val="1900"/>
              <a:buFont typeface="Lato"/>
              <a:buChar char="●"/>
            </a:pPr>
            <a:r>
              <a:rPr lang="en-US" sz="1900">
                <a:solidFill>
                  <a:schemeClr val="dk1"/>
                </a:solidFill>
                <a:latin typeface="Lato"/>
                <a:ea typeface="Lato"/>
                <a:cs typeface="Lato"/>
                <a:sym typeface="Lato"/>
              </a:rPr>
              <a:t>Identify employee training opportunities and operational gaps</a:t>
            </a: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0"/>
                                        <p:tgtEl>
                                          <p:spTgt spid="299"/>
                                        </p:tgtEl>
                                      </p:cBhvr>
                                    </p:animEffect>
                                  </p:childTnLst>
                                </p:cTn>
                              </p:par>
                              <p:par>
                                <p:cTn id="8" presetID="10"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3"/>
          <p:cNvSpPr txBox="1"/>
          <p:nvPr/>
        </p:nvSpPr>
        <p:spPr>
          <a:xfrm>
            <a:off x="639249" y="2173915"/>
            <a:ext cx="3715800" cy="21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Lato"/>
                <a:ea typeface="Lato"/>
                <a:cs typeface="Lato"/>
                <a:sym typeface="Lato"/>
              </a:rPr>
              <a:t>i</a:t>
            </a:r>
            <a:r>
              <a:rPr lang="en-US" sz="2200">
                <a:solidFill>
                  <a:schemeClr val="dk1"/>
                </a:solidFill>
                <a:latin typeface="Lato"/>
                <a:ea typeface="Lato"/>
                <a:cs typeface="Lato"/>
                <a:sym typeface="Lato"/>
              </a:rPr>
              <a:t>3’s patented video analytics engine with integrated POS data can stop cash theft &amp; sweet-hearting at the drive thru and the front cash register.</a:t>
            </a:r>
            <a:endParaRPr sz="2000">
              <a:solidFill>
                <a:schemeClr val="dk1"/>
              </a:solidFill>
              <a:latin typeface="Lato"/>
              <a:ea typeface="Lato"/>
              <a:cs typeface="Lato"/>
              <a:sym typeface="Lato"/>
            </a:endParaRPr>
          </a:p>
        </p:txBody>
      </p:sp>
      <p:sp>
        <p:nvSpPr>
          <p:cNvPr id="310" name="Google Shape;310;p53"/>
          <p:cNvSpPr txBox="1"/>
          <p:nvPr/>
        </p:nvSpPr>
        <p:spPr>
          <a:xfrm>
            <a:off x="599200" y="1546727"/>
            <a:ext cx="3614700" cy="627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Helvetica Neue"/>
              <a:buNone/>
            </a:pPr>
            <a:r>
              <a:rPr lang="en-US" sz="2900" b="1">
                <a:solidFill>
                  <a:schemeClr val="dk1"/>
                </a:solidFill>
                <a:latin typeface="Lato"/>
                <a:ea typeface="Lato"/>
                <a:cs typeface="Lato"/>
                <a:sym typeface="Lato"/>
              </a:rPr>
              <a:t>Stop cash theft</a:t>
            </a:r>
            <a:endParaRPr sz="1500">
              <a:solidFill>
                <a:schemeClr val="dk1"/>
              </a:solidFill>
              <a:latin typeface="Lato"/>
              <a:ea typeface="Lato"/>
              <a:cs typeface="Lato"/>
              <a:sym typeface="Lato"/>
            </a:endParaRPr>
          </a:p>
        </p:txBody>
      </p:sp>
      <p:pic>
        <p:nvPicPr>
          <p:cNvPr id="311" name="Google Shape;311;p53"/>
          <p:cNvPicPr preferRelativeResize="0"/>
          <p:nvPr/>
        </p:nvPicPr>
        <p:blipFill rotWithShape="1">
          <a:blip r:embed="rId3">
            <a:alphaModFix/>
          </a:blip>
          <a:srcRect/>
          <a:stretch/>
        </p:blipFill>
        <p:spPr>
          <a:xfrm>
            <a:off x="4251283" y="949985"/>
            <a:ext cx="7569391" cy="4372003"/>
          </a:xfrm>
          <a:prstGeom prst="rect">
            <a:avLst/>
          </a:prstGeom>
          <a:noFill/>
          <a:ln>
            <a:noFill/>
          </a:ln>
        </p:spPr>
      </p:pic>
      <p:pic>
        <p:nvPicPr>
          <p:cNvPr id="312" name="Google Shape;312;p53"/>
          <p:cNvPicPr preferRelativeResize="0"/>
          <p:nvPr/>
        </p:nvPicPr>
        <p:blipFill rotWithShape="1">
          <a:blip r:embed="rId4">
            <a:alphaModFix/>
          </a:blip>
          <a:srcRect/>
          <a:stretch/>
        </p:blipFill>
        <p:spPr>
          <a:xfrm>
            <a:off x="2362200" y="5791209"/>
            <a:ext cx="8157881" cy="896175"/>
          </a:xfrm>
          <a:prstGeom prst="rect">
            <a:avLst/>
          </a:prstGeom>
          <a:noFill/>
          <a:ln>
            <a:noFill/>
          </a:ln>
        </p:spPr>
      </p:pic>
      <p:sp>
        <p:nvSpPr>
          <p:cNvPr id="313" name="Google Shape;313;p53"/>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53" title="StopCashTheft.mp4">
            <a:hlinkClick r:id="rId5"/>
          </p:cNvPr>
          <p:cNvPicPr preferRelativeResize="0"/>
          <p:nvPr/>
        </p:nvPicPr>
        <p:blipFill>
          <a:blip r:embed="rId6">
            <a:alphaModFix/>
          </a:blip>
          <a:stretch>
            <a:fillRect/>
          </a:stretch>
        </p:blipFill>
        <p:spPr>
          <a:xfrm>
            <a:off x="5210775" y="1166225"/>
            <a:ext cx="5670750" cy="3777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ject Status Report_v2_optimized">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1614</Words>
  <Application>Microsoft Office PowerPoint</Application>
  <PresentationFormat>Widescreen</PresentationFormat>
  <Paragraphs>210</Paragraphs>
  <Slides>19</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Arial</vt:lpstr>
      <vt:lpstr>Lato</vt:lpstr>
      <vt:lpstr>Montserrat SemiBold</vt:lpstr>
      <vt:lpstr>Montserrat</vt:lpstr>
      <vt:lpstr>Montserrat Medium</vt:lpstr>
      <vt:lpstr>Helvetica Neue</vt:lpstr>
      <vt:lpstr>Calibri</vt:lpstr>
      <vt:lpstr>Lato Black</vt:lpstr>
      <vt:lpstr>Courier New</vt:lpstr>
      <vt:lpstr>Simple Light</vt:lpstr>
      <vt:lpstr>Office Theme</vt:lpstr>
      <vt:lpstr>Project Status Report_v2_optimized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 Hoang</dc:creator>
  <cp:lastModifiedBy>Vy Hoang</cp:lastModifiedBy>
  <cp:revision>1</cp:revision>
  <dcterms:modified xsi:type="dcterms:W3CDTF">2022-10-10T17:33:37Z</dcterms:modified>
</cp:coreProperties>
</file>