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1"/>
  </p:notesMasterIdLst>
  <p:handoutMasterIdLst>
    <p:handoutMasterId r:id="rId22"/>
  </p:handoutMasterIdLst>
  <p:sldIdLst>
    <p:sldId id="256" r:id="rId5"/>
    <p:sldId id="291" r:id="rId6"/>
    <p:sldId id="265" r:id="rId7"/>
    <p:sldId id="261" r:id="rId8"/>
    <p:sldId id="343" r:id="rId9"/>
    <p:sldId id="268" r:id="rId10"/>
    <p:sldId id="269" r:id="rId11"/>
    <p:sldId id="290" r:id="rId12"/>
    <p:sldId id="284" r:id="rId13"/>
    <p:sldId id="288" r:id="rId14"/>
    <p:sldId id="289" r:id="rId15"/>
    <p:sldId id="279" r:id="rId16"/>
    <p:sldId id="257" r:id="rId17"/>
    <p:sldId id="281" r:id="rId18"/>
    <p:sldId id="282" r:id="rId19"/>
    <p:sldId id="259" r:id="rId20"/>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iconfont" panose="020B0604020202020204" charset="0"/>
      <p:regular r:id="rId29"/>
    </p:embeddedFont>
    <p:embeddedFont>
      <p:font typeface="Roboto" panose="02000000000000000000" pitchFamily="2" charset="0"/>
      <p:regular r:id="rId30"/>
      <p:bold r:id="rId31"/>
      <p:italic r:id="rId32"/>
      <p:bold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66FFFF"/>
    <a:srgbClr val="005F86"/>
    <a:srgbClr val="163E56"/>
    <a:srgbClr val="113043"/>
    <a:srgbClr val="1686BD"/>
    <a:srgbClr val="3CAFE8"/>
    <a:srgbClr val="4BB6B9"/>
    <a:srgbClr val="448EC0"/>
    <a:srgbClr val="0053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1" autoAdjust="0"/>
    <p:restoredTop sz="96374" autoAdjust="0"/>
  </p:normalViewPr>
  <p:slideViewPr>
    <p:cSldViewPr snapToGrid="0">
      <p:cViewPr varScale="1">
        <p:scale>
          <a:sx n="110" d="100"/>
          <a:sy n="110" d="100"/>
        </p:scale>
        <p:origin x="180" y="-61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y Hoang" userId="d3a59168-d77f-4ad1-a8cb-8078042dea15" providerId="ADAL" clId="{D6FBD2A0-1BB6-4AF7-A2ED-3395847D561B}"/>
    <pc:docChg chg="custSel modSld">
      <pc:chgData name="Vy Hoang" userId="d3a59168-d77f-4ad1-a8cb-8078042dea15" providerId="ADAL" clId="{D6FBD2A0-1BB6-4AF7-A2ED-3395847D561B}" dt="2023-01-17T14:50:05.617" v="23" actId="20577"/>
      <pc:docMkLst>
        <pc:docMk/>
      </pc:docMkLst>
      <pc:sldChg chg="modSp mod">
        <pc:chgData name="Vy Hoang" userId="d3a59168-d77f-4ad1-a8cb-8078042dea15" providerId="ADAL" clId="{D6FBD2A0-1BB6-4AF7-A2ED-3395847D561B}" dt="2023-01-17T14:50:05.617" v="23" actId="20577"/>
        <pc:sldMkLst>
          <pc:docMk/>
          <pc:sldMk cId="314190147" sldId="284"/>
        </pc:sldMkLst>
        <pc:spChg chg="mod">
          <ac:chgData name="Vy Hoang" userId="d3a59168-d77f-4ad1-a8cb-8078042dea15" providerId="ADAL" clId="{D6FBD2A0-1BB6-4AF7-A2ED-3395847D561B}" dt="2023-01-17T14:50:05.617" v="23" actId="20577"/>
          <ac:spMkLst>
            <pc:docMk/>
            <pc:sldMk cId="314190147" sldId="284"/>
            <ac:spMk id="24" creationId="{687B84B3-5F05-4ACC-A885-8B9F52DFA673}"/>
          </ac:spMkLst>
        </pc:spChg>
      </pc:sldChg>
    </pc:docChg>
  </pc:docChgLst>
  <pc:docChgLst>
    <pc:chgData name="Vy Hoang" userId="d3a59168-d77f-4ad1-a8cb-8078042dea15" providerId="ADAL" clId="{78FD1F85-354D-44BE-A681-27245E056C65}"/>
    <pc:docChg chg="modSld">
      <pc:chgData name="Vy Hoang" userId="d3a59168-d77f-4ad1-a8cb-8078042dea15" providerId="ADAL" clId="{78FD1F85-354D-44BE-A681-27245E056C65}" dt="2022-08-12T17:04:23.438" v="8" actId="6549"/>
      <pc:docMkLst>
        <pc:docMk/>
      </pc:docMkLst>
      <pc:sldChg chg="modSp mod">
        <pc:chgData name="Vy Hoang" userId="d3a59168-d77f-4ad1-a8cb-8078042dea15" providerId="ADAL" clId="{78FD1F85-354D-44BE-A681-27245E056C65}" dt="2022-08-12T17:04:23.438" v="8" actId="6549"/>
        <pc:sldMkLst>
          <pc:docMk/>
          <pc:sldMk cId="2085985370" sldId="261"/>
        </pc:sldMkLst>
        <pc:spChg chg="mod">
          <ac:chgData name="Vy Hoang" userId="d3a59168-d77f-4ad1-a8cb-8078042dea15" providerId="ADAL" clId="{78FD1F85-354D-44BE-A681-27245E056C65}" dt="2022-08-12T17:04:23.438" v="8" actId="6549"/>
          <ac:spMkLst>
            <pc:docMk/>
            <pc:sldMk cId="2085985370" sldId="261"/>
            <ac:spMk id="19" creationId="{C0687925-49BE-41B7-BAE6-B72CEA3E43C2}"/>
          </ac:spMkLst>
        </pc:spChg>
      </pc:sldChg>
      <pc:sldChg chg="addSp modSp mod modAnim">
        <pc:chgData name="Vy Hoang" userId="d3a59168-d77f-4ad1-a8cb-8078042dea15" providerId="ADAL" clId="{78FD1F85-354D-44BE-A681-27245E056C65}" dt="2022-08-12T17:04:10.166" v="4" actId="1076"/>
        <pc:sldMkLst>
          <pc:docMk/>
          <pc:sldMk cId="1301262730" sldId="291"/>
        </pc:sldMkLst>
        <pc:picChg chg="add mod">
          <ac:chgData name="Vy Hoang" userId="d3a59168-d77f-4ad1-a8cb-8078042dea15" providerId="ADAL" clId="{78FD1F85-354D-44BE-A681-27245E056C65}" dt="2022-08-12T17:04:10.166" v="4" actId="1076"/>
          <ac:picMkLst>
            <pc:docMk/>
            <pc:sldMk cId="1301262730" sldId="291"/>
            <ac:picMk id="4" creationId="{62665694-5CB9-84B3-110A-61602F43DB1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D199BD-73F6-4A76-B71E-177E4BCFF250}" type="datetimeFigureOut">
              <a:rPr lang="en-US" smtClean="0"/>
              <a:t>1/17/2023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737931-2EC2-4C7F-9B8F-F081D8FCFA3C}" type="slidenum">
              <a:rPr lang="en-US" smtClean="0"/>
              <a:t>‹#›</a:t>
            </a:fld>
            <a:endParaRPr lang="en-US"/>
          </a:p>
        </p:txBody>
      </p:sp>
    </p:spTree>
    <p:extLst>
      <p:ext uri="{BB962C8B-B14F-4D97-AF65-F5344CB8AC3E}">
        <p14:creationId xmlns:p14="http://schemas.microsoft.com/office/powerpoint/2010/main" val="2148463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16F6A-C49E-4D5B-8B74-FC1A91F0BF51}" type="datetimeFigureOut">
              <a:rPr lang="en-CA" smtClean="0"/>
              <a:t>2023-01-17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196F8-FC54-47C7-8491-13BEC67DA6EE}" type="slidenum">
              <a:rPr lang="en-CA" smtClean="0"/>
              <a:t>‹#›</a:t>
            </a:fld>
            <a:endParaRPr lang="en-CA"/>
          </a:p>
        </p:txBody>
      </p:sp>
    </p:spTree>
    <p:extLst>
      <p:ext uri="{BB962C8B-B14F-4D97-AF65-F5344CB8AC3E}">
        <p14:creationId xmlns:p14="http://schemas.microsoft.com/office/powerpoint/2010/main" val="16518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5D196F8-FC54-47C7-8491-13BEC67DA6EE}" type="slidenum">
              <a:rPr lang="en-CA" smtClean="0"/>
              <a:t>1</a:t>
            </a:fld>
            <a:endParaRPr lang="en-CA"/>
          </a:p>
        </p:txBody>
      </p:sp>
    </p:spTree>
    <p:extLst>
      <p:ext uri="{BB962C8B-B14F-4D97-AF65-F5344CB8AC3E}">
        <p14:creationId xmlns:p14="http://schemas.microsoft.com/office/powerpoint/2010/main" val="3855589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D196F8-FC54-47C7-8491-13BEC67DA6EE}" type="slidenum">
              <a:rPr lang="en-CA" smtClean="0"/>
              <a:t>3</a:t>
            </a:fld>
            <a:endParaRPr lang="en-CA"/>
          </a:p>
        </p:txBody>
      </p:sp>
    </p:spTree>
    <p:extLst>
      <p:ext uri="{BB962C8B-B14F-4D97-AF65-F5344CB8AC3E}">
        <p14:creationId xmlns:p14="http://schemas.microsoft.com/office/powerpoint/2010/main" val="261987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bg2">
                    <a:lumMod val="50000"/>
                  </a:schemeClr>
                </a:solidFill>
                <a:effectLst/>
                <a:latin typeface="+mj-lt"/>
              </a:rPr>
              <a:t>Benefit of i3's smart video solution</a:t>
            </a:r>
            <a:r>
              <a:rPr lang="en-US" sz="1200" dirty="0">
                <a:solidFill>
                  <a:schemeClr val="bg2">
                    <a:lumMod val="50000"/>
                  </a:schemeClr>
                </a:solidFill>
                <a:latin typeface="+mj-lt"/>
              </a:rPr>
              <a:t> </a:t>
            </a:r>
          </a:p>
          <a:p>
            <a:endParaRPr lang="en-CA" dirty="0"/>
          </a:p>
        </p:txBody>
      </p:sp>
      <p:sp>
        <p:nvSpPr>
          <p:cNvPr id="4" name="Slide Number Placeholder 3"/>
          <p:cNvSpPr>
            <a:spLocks noGrp="1"/>
          </p:cNvSpPr>
          <p:nvPr>
            <p:ph type="sldNum" sz="quarter" idx="5"/>
          </p:nvPr>
        </p:nvSpPr>
        <p:spPr/>
        <p:txBody>
          <a:bodyPr/>
          <a:lstStyle/>
          <a:p>
            <a:fld id="{E5D196F8-FC54-47C7-8491-13BEC67DA6EE}" type="slidenum">
              <a:rPr lang="en-CA" smtClean="0"/>
              <a:t>9</a:t>
            </a:fld>
            <a:endParaRPr lang="en-CA"/>
          </a:p>
        </p:txBody>
      </p:sp>
    </p:spTree>
    <p:extLst>
      <p:ext uri="{BB962C8B-B14F-4D97-AF65-F5344CB8AC3E}">
        <p14:creationId xmlns:p14="http://schemas.microsoft.com/office/powerpoint/2010/main" val="197822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bg2">
                    <a:lumMod val="50000"/>
                  </a:schemeClr>
                </a:solidFill>
                <a:effectLst/>
                <a:latin typeface="+mj-lt"/>
              </a:rPr>
              <a:t>Benefit of i3's smart video solution</a:t>
            </a:r>
            <a:r>
              <a:rPr lang="en-US" sz="1200" dirty="0">
                <a:solidFill>
                  <a:schemeClr val="bg2">
                    <a:lumMod val="50000"/>
                  </a:schemeClr>
                </a:solidFill>
                <a:latin typeface="+mj-lt"/>
              </a:rPr>
              <a:t> </a:t>
            </a:r>
          </a:p>
          <a:p>
            <a:endParaRPr lang="en-CA" dirty="0"/>
          </a:p>
        </p:txBody>
      </p:sp>
      <p:sp>
        <p:nvSpPr>
          <p:cNvPr id="4" name="Slide Number Placeholder 3"/>
          <p:cNvSpPr>
            <a:spLocks noGrp="1"/>
          </p:cNvSpPr>
          <p:nvPr>
            <p:ph type="sldNum" sz="quarter" idx="5"/>
          </p:nvPr>
        </p:nvSpPr>
        <p:spPr/>
        <p:txBody>
          <a:bodyPr/>
          <a:lstStyle/>
          <a:p>
            <a:fld id="{E5D196F8-FC54-47C7-8491-13BEC67DA6EE}" type="slidenum">
              <a:rPr lang="en-CA" smtClean="0"/>
              <a:t>10</a:t>
            </a:fld>
            <a:endParaRPr lang="en-CA"/>
          </a:p>
        </p:txBody>
      </p:sp>
    </p:spTree>
    <p:extLst>
      <p:ext uri="{BB962C8B-B14F-4D97-AF65-F5344CB8AC3E}">
        <p14:creationId xmlns:p14="http://schemas.microsoft.com/office/powerpoint/2010/main" val="932979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D196F8-FC54-47C7-8491-13BEC67DA6EE}" type="slidenum">
              <a:rPr lang="en-CA" smtClean="0"/>
              <a:t>11</a:t>
            </a:fld>
            <a:endParaRPr lang="en-CA"/>
          </a:p>
        </p:txBody>
      </p:sp>
    </p:spTree>
    <p:extLst>
      <p:ext uri="{BB962C8B-B14F-4D97-AF65-F5344CB8AC3E}">
        <p14:creationId xmlns:p14="http://schemas.microsoft.com/office/powerpoint/2010/main" val="68407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D196F8-FC54-47C7-8491-13BEC67DA6EE}" type="slidenum">
              <a:rPr lang="en-CA" smtClean="0"/>
              <a:t>12</a:t>
            </a:fld>
            <a:endParaRPr lang="en-CA"/>
          </a:p>
        </p:txBody>
      </p:sp>
    </p:spTree>
    <p:extLst>
      <p:ext uri="{BB962C8B-B14F-4D97-AF65-F5344CB8AC3E}">
        <p14:creationId xmlns:p14="http://schemas.microsoft.com/office/powerpoint/2010/main" val="372061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white and titl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E0694-3C38-4C39-9A9F-65DD606A8BEB}"/>
              </a:ext>
            </a:extLst>
          </p:cNvPr>
          <p:cNvSpPr/>
          <p:nvPr userDrawn="1"/>
        </p:nvSpPr>
        <p:spPr>
          <a:xfrm>
            <a:off x="0" y="1"/>
            <a:ext cx="12192000" cy="1685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hasCustomPrompt="1"/>
          </p:nvPr>
        </p:nvSpPr>
        <p:spPr>
          <a:xfrm>
            <a:off x="5400675" y="2598129"/>
            <a:ext cx="6134100" cy="3566742"/>
          </a:xfrm>
          <a:prstGeom prst="rect">
            <a:avLst/>
          </a:prstGeom>
        </p:spPr>
        <p:txBody>
          <a:bodyPr/>
          <a:lstStyle>
            <a:lvl1pPr marL="0" indent="0">
              <a:spcBef>
                <a:spcPts val="1500"/>
              </a:spcBef>
              <a:buClr>
                <a:srgbClr val="4BB6B9"/>
              </a:buClr>
              <a:buFont typeface="iconfont" panose="02000503000000000000" pitchFamily="2" charset="0"/>
              <a:buNone/>
              <a:defRPr sz="2000">
                <a:solidFill>
                  <a:schemeClr val="bg1"/>
                </a:solidFill>
                <a:latin typeface="HelveticaNeueLT Std" panose="020B0604020202020204" pitchFamily="34" charset="0"/>
              </a:defRPr>
            </a:lvl1pPr>
            <a:lvl2pPr marL="285750" indent="-285750">
              <a:buClr>
                <a:srgbClr val="4BB6B9"/>
              </a:buClr>
              <a:buFont typeface="iconfont" panose="02000503000000000000" pitchFamily="2" charset="0"/>
              <a:buChar char=""/>
              <a:defRPr sz="1800">
                <a:solidFill>
                  <a:schemeClr val="bg1"/>
                </a:solidFill>
                <a:latin typeface="HelveticaNeueLT Std" panose="020B0604020202020204" pitchFamily="34" charset="0"/>
              </a:defRPr>
            </a:lvl2pPr>
            <a:lvl3pPr marL="914400" indent="0">
              <a:buNone/>
              <a:defRPr sz="1800">
                <a:latin typeface="HelveticaNeueLT Std" panose="020B0604020202020204" pitchFamily="34" charset="0"/>
              </a:defRPr>
            </a:lvl3pPr>
            <a:lvl4pPr>
              <a:defRPr sz="1600">
                <a:latin typeface="HelveticaNeueLT Std" panose="020B0604020202020204" pitchFamily="34" charset="0"/>
              </a:defRPr>
            </a:lvl4pPr>
            <a:lvl5pPr>
              <a:defRPr sz="1400">
                <a:latin typeface="HelveticaNeueLT Std" panose="020B0604020202020204" pitchFamily="34" charset="0"/>
              </a:defRPr>
            </a:lvl5pPr>
          </a:lstStyle>
          <a:p>
            <a:pPr lvl="0"/>
            <a:r>
              <a:rPr lang="en-US" dirty="0"/>
              <a:t>Edit Master text styles</a:t>
            </a:r>
          </a:p>
        </p:txBody>
      </p:sp>
      <p:sp>
        <p:nvSpPr>
          <p:cNvPr id="16" name="Title 15"/>
          <p:cNvSpPr>
            <a:spLocks noGrp="1"/>
          </p:cNvSpPr>
          <p:nvPr>
            <p:ph type="title"/>
          </p:nvPr>
        </p:nvSpPr>
        <p:spPr>
          <a:xfrm>
            <a:off x="838199" y="560877"/>
            <a:ext cx="10696575" cy="897546"/>
          </a:xfrm>
          <a:prstGeom prst="rect">
            <a:avLst/>
          </a:prstGeom>
        </p:spPr>
        <p:txBody>
          <a:bodyPr/>
          <a:lstStyle>
            <a:lvl1pPr>
              <a:defRPr sz="3000" b="1">
                <a:solidFill>
                  <a:schemeClr val="tx1"/>
                </a:solidFill>
                <a:latin typeface="HelveticaNeueLT Std"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6410495-B6F2-4001-84F7-EA9809061741}"/>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8" name="TextBox 7">
            <a:extLst>
              <a:ext uri="{FF2B5EF4-FFF2-40B4-BE49-F238E27FC236}">
                <a16:creationId xmlns:a16="http://schemas.microsoft.com/office/drawing/2014/main" id="{5BA1C354-F6DB-460F-ABDE-BAE8A9F2B47B}"/>
              </a:ext>
            </a:extLst>
          </p:cNvPr>
          <p:cNvSpPr txBox="1"/>
          <p:nvPr userDrawn="1"/>
        </p:nvSpPr>
        <p:spPr>
          <a:xfrm>
            <a:off x="9277349" y="6468811"/>
            <a:ext cx="2355851" cy="230832"/>
          </a:xfrm>
          <a:prstGeom prst="rect">
            <a:avLst/>
          </a:prstGeom>
          <a:noFill/>
        </p:spPr>
        <p:txBody>
          <a:bodyPr wrap="square" rtlCol="0">
            <a:spAutoFit/>
          </a:bodyPr>
          <a:lstStyle/>
          <a:p>
            <a:pPr algn="r"/>
            <a:r>
              <a:rPr lang="en-US" sz="900" b="1" dirty="0">
                <a:solidFill>
                  <a:schemeClr val="bg2">
                    <a:lumMod val="75000"/>
                  </a:schemeClr>
                </a:solidFill>
                <a:latin typeface="HelveticaNeueLT Std" panose="020B0604020202020204" pitchFamily="34" charset="0"/>
              </a:rPr>
              <a:t>i3’s Velocity timer</a:t>
            </a:r>
            <a:endParaRPr lang="en-US" sz="900" dirty="0">
              <a:solidFill>
                <a:schemeClr val="bg2">
                  <a:lumMod val="75000"/>
                </a:schemeClr>
              </a:solidFill>
              <a:latin typeface="HelveticaNeueLT Std" panose="020B0604020202020204" pitchFamily="34" charset="0"/>
            </a:endParaRPr>
          </a:p>
        </p:txBody>
      </p:sp>
    </p:spTree>
    <p:extLst>
      <p:ext uri="{BB962C8B-B14F-4D97-AF65-F5344CB8AC3E}">
        <p14:creationId xmlns:p14="http://schemas.microsoft.com/office/powerpoint/2010/main" val="421193177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E0694-3C38-4C39-9A9F-65DD606A8BEB}"/>
              </a:ext>
            </a:extLst>
          </p:cNvPr>
          <p:cNvSpPr/>
          <p:nvPr userDrawn="1"/>
        </p:nvSpPr>
        <p:spPr>
          <a:xfrm>
            <a:off x="0" y="2"/>
            <a:ext cx="12192000" cy="2095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lide Number Placeholder 5">
            <a:extLst>
              <a:ext uri="{FF2B5EF4-FFF2-40B4-BE49-F238E27FC236}">
                <a16:creationId xmlns:a16="http://schemas.microsoft.com/office/drawing/2014/main" id="{E97C12F6-2E29-42F4-AAC8-8A4ECC9A7C40}"/>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6" name="TextBox 5">
            <a:extLst>
              <a:ext uri="{FF2B5EF4-FFF2-40B4-BE49-F238E27FC236}">
                <a16:creationId xmlns:a16="http://schemas.microsoft.com/office/drawing/2014/main" id="{BD4FD665-1F8A-4B7D-AC9C-283400E2263E}"/>
              </a:ext>
            </a:extLst>
          </p:cNvPr>
          <p:cNvSpPr txBox="1"/>
          <p:nvPr userDrawn="1"/>
        </p:nvSpPr>
        <p:spPr>
          <a:xfrm>
            <a:off x="9277349" y="6468811"/>
            <a:ext cx="2355851" cy="230832"/>
          </a:xfrm>
          <a:prstGeom prst="rect">
            <a:avLst/>
          </a:prstGeom>
          <a:noFill/>
        </p:spPr>
        <p:txBody>
          <a:bodyPr wrap="square" rtlCol="0">
            <a:spAutoFit/>
          </a:bodyPr>
          <a:lstStyle/>
          <a:p>
            <a:pPr algn="r"/>
            <a:r>
              <a:rPr lang="en-US" sz="900" b="1" dirty="0">
                <a:solidFill>
                  <a:schemeClr val="bg2">
                    <a:lumMod val="75000"/>
                  </a:schemeClr>
                </a:solidFill>
                <a:latin typeface="HelveticaNeueLT Std" panose="020B0604020202020204" pitchFamily="34" charset="0"/>
              </a:rPr>
              <a:t>i3’s Velocity timer</a:t>
            </a:r>
            <a:endParaRPr lang="en-US" sz="900" dirty="0">
              <a:solidFill>
                <a:schemeClr val="bg2">
                  <a:lumMod val="75000"/>
                </a:schemeClr>
              </a:solidFill>
              <a:latin typeface="HelveticaNeueLT Std" panose="020B0604020202020204" pitchFamily="34" charset="0"/>
            </a:endParaRPr>
          </a:p>
        </p:txBody>
      </p:sp>
    </p:spTree>
    <p:extLst>
      <p:ext uri="{BB962C8B-B14F-4D97-AF65-F5344CB8AC3E}">
        <p14:creationId xmlns:p14="http://schemas.microsoft.com/office/powerpoint/2010/main" val="105207788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ck bottom">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09CE07-55D8-4627-BD3A-BFB970825A0A}"/>
              </a:ext>
            </a:extLst>
          </p:cNvPr>
          <p:cNvSpPr/>
          <p:nvPr userDrawn="1"/>
        </p:nvSpPr>
        <p:spPr>
          <a:xfrm>
            <a:off x="0" y="1074018"/>
            <a:ext cx="12192000" cy="571254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C8DE85D4-C995-41A5-AB09-6534ED31AC57}"/>
              </a:ext>
            </a:extLst>
          </p:cNvPr>
          <p:cNvGrpSpPr/>
          <p:nvPr userDrawn="1"/>
        </p:nvGrpSpPr>
        <p:grpSpPr>
          <a:xfrm>
            <a:off x="7462110" y="2079290"/>
            <a:ext cx="6029325" cy="6029323"/>
            <a:chOff x="3114675" y="787680"/>
            <a:chExt cx="5848349" cy="5848347"/>
          </a:xfrm>
        </p:grpSpPr>
        <p:sp>
          <p:nvSpPr>
            <p:cNvPr id="7" name="Oval 6">
              <a:extLst>
                <a:ext uri="{FF2B5EF4-FFF2-40B4-BE49-F238E27FC236}">
                  <a16:creationId xmlns:a16="http://schemas.microsoft.com/office/drawing/2014/main" id="{BFC496F6-87BC-4CCE-833F-91DFCCB770C0}"/>
                </a:ext>
              </a:extLst>
            </p:cNvPr>
            <p:cNvSpPr/>
            <p:nvPr/>
          </p:nvSpPr>
          <p:spPr>
            <a:xfrm>
              <a:off x="3114675" y="787680"/>
              <a:ext cx="5848349" cy="584834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0FD018B-8B59-4E41-BB8A-0B2B5CD39FC8}"/>
                </a:ext>
              </a:extLst>
            </p:cNvPr>
            <p:cNvSpPr/>
            <p:nvPr/>
          </p:nvSpPr>
          <p:spPr>
            <a:xfrm>
              <a:off x="3852048" y="1410754"/>
              <a:ext cx="4490983" cy="449098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BFBE0694-3C38-4C39-9A9F-65DD606A8BEB}"/>
              </a:ext>
            </a:extLst>
          </p:cNvPr>
          <p:cNvSpPr/>
          <p:nvPr userDrawn="1"/>
        </p:nvSpPr>
        <p:spPr>
          <a:xfrm>
            <a:off x="0" y="2"/>
            <a:ext cx="12192000" cy="131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Slide Number Placeholder 5">
            <a:extLst>
              <a:ext uri="{FF2B5EF4-FFF2-40B4-BE49-F238E27FC236}">
                <a16:creationId xmlns:a16="http://schemas.microsoft.com/office/drawing/2014/main" id="{E2C39BB1-15B0-40A6-BB23-3D59EB3C03C3}"/>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12" name="TextBox 11">
            <a:extLst>
              <a:ext uri="{FF2B5EF4-FFF2-40B4-BE49-F238E27FC236}">
                <a16:creationId xmlns:a16="http://schemas.microsoft.com/office/drawing/2014/main" id="{B1A00D5D-DBAE-4272-BCC8-8C13DAC1A213}"/>
              </a:ext>
            </a:extLst>
          </p:cNvPr>
          <p:cNvSpPr txBox="1"/>
          <p:nvPr userDrawn="1"/>
        </p:nvSpPr>
        <p:spPr>
          <a:xfrm>
            <a:off x="9277349" y="6468811"/>
            <a:ext cx="2355851" cy="230832"/>
          </a:xfrm>
          <a:prstGeom prst="rect">
            <a:avLst/>
          </a:prstGeom>
          <a:noFill/>
        </p:spPr>
        <p:txBody>
          <a:bodyPr wrap="square" rtlCol="0">
            <a:spAutoFit/>
          </a:bodyPr>
          <a:lstStyle/>
          <a:p>
            <a:pPr algn="r"/>
            <a:r>
              <a:rPr lang="en-US" sz="900" b="1" dirty="0">
                <a:solidFill>
                  <a:schemeClr val="bg2">
                    <a:lumMod val="75000"/>
                  </a:schemeClr>
                </a:solidFill>
                <a:latin typeface="HelveticaNeueLT Std" panose="020B0604020202020204" pitchFamily="34" charset="0"/>
              </a:rPr>
              <a:t>i3’s Velocity timer</a:t>
            </a:r>
            <a:endParaRPr lang="en-US" sz="900" dirty="0">
              <a:solidFill>
                <a:schemeClr val="bg2">
                  <a:lumMod val="75000"/>
                </a:schemeClr>
              </a:solidFill>
              <a:latin typeface="HelveticaNeueLT Std" panose="020B0604020202020204" pitchFamily="34" charset="0"/>
            </a:endParaRPr>
          </a:p>
        </p:txBody>
      </p:sp>
    </p:spTree>
    <p:extLst>
      <p:ext uri="{BB962C8B-B14F-4D97-AF65-F5344CB8AC3E}">
        <p14:creationId xmlns:p14="http://schemas.microsoft.com/office/powerpoint/2010/main" val="72642169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top">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09CE07-55D8-4627-BD3A-BFB970825A0A}"/>
              </a:ext>
            </a:extLst>
          </p:cNvPr>
          <p:cNvSpPr/>
          <p:nvPr userDrawn="1"/>
        </p:nvSpPr>
        <p:spPr>
          <a:xfrm>
            <a:off x="0" y="0"/>
            <a:ext cx="12192000" cy="5608351"/>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C8DE85D4-C995-41A5-AB09-6534ED31AC57}"/>
              </a:ext>
            </a:extLst>
          </p:cNvPr>
          <p:cNvGrpSpPr/>
          <p:nvPr userDrawn="1"/>
        </p:nvGrpSpPr>
        <p:grpSpPr>
          <a:xfrm>
            <a:off x="7055710" y="-2300882"/>
            <a:ext cx="6029325" cy="6029323"/>
            <a:chOff x="3114675" y="787680"/>
            <a:chExt cx="5848349" cy="5848347"/>
          </a:xfrm>
        </p:grpSpPr>
        <p:sp>
          <p:nvSpPr>
            <p:cNvPr id="7" name="Oval 6">
              <a:extLst>
                <a:ext uri="{FF2B5EF4-FFF2-40B4-BE49-F238E27FC236}">
                  <a16:creationId xmlns:a16="http://schemas.microsoft.com/office/drawing/2014/main" id="{BFC496F6-87BC-4CCE-833F-91DFCCB770C0}"/>
                </a:ext>
              </a:extLst>
            </p:cNvPr>
            <p:cNvSpPr/>
            <p:nvPr/>
          </p:nvSpPr>
          <p:spPr>
            <a:xfrm>
              <a:off x="3114675" y="787680"/>
              <a:ext cx="5848349" cy="584834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0FD018B-8B59-4E41-BB8A-0B2B5CD39FC8}"/>
                </a:ext>
              </a:extLst>
            </p:cNvPr>
            <p:cNvSpPr/>
            <p:nvPr/>
          </p:nvSpPr>
          <p:spPr>
            <a:xfrm>
              <a:off x="3852048" y="1410754"/>
              <a:ext cx="4490983" cy="449098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BFBE0694-3C38-4C39-9A9F-65DD606A8BEB}"/>
              </a:ext>
            </a:extLst>
          </p:cNvPr>
          <p:cNvSpPr/>
          <p:nvPr userDrawn="1"/>
        </p:nvSpPr>
        <p:spPr>
          <a:xfrm>
            <a:off x="0" y="5841999"/>
            <a:ext cx="12192000" cy="944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Slide Number Placeholder 5">
            <a:extLst>
              <a:ext uri="{FF2B5EF4-FFF2-40B4-BE49-F238E27FC236}">
                <a16:creationId xmlns:a16="http://schemas.microsoft.com/office/drawing/2014/main" id="{E2C39BB1-15B0-40A6-BB23-3D59EB3C03C3}"/>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11" name="TextBox 10">
            <a:extLst>
              <a:ext uri="{FF2B5EF4-FFF2-40B4-BE49-F238E27FC236}">
                <a16:creationId xmlns:a16="http://schemas.microsoft.com/office/drawing/2014/main" id="{F31AB174-B0AC-47DC-97A8-90F7EC419595}"/>
              </a:ext>
            </a:extLst>
          </p:cNvPr>
          <p:cNvSpPr txBox="1"/>
          <p:nvPr userDrawn="1"/>
        </p:nvSpPr>
        <p:spPr>
          <a:xfrm>
            <a:off x="9277349" y="6468811"/>
            <a:ext cx="2355851" cy="230832"/>
          </a:xfrm>
          <a:prstGeom prst="rect">
            <a:avLst/>
          </a:prstGeom>
          <a:noFill/>
        </p:spPr>
        <p:txBody>
          <a:bodyPr wrap="square" rtlCol="0">
            <a:spAutoFit/>
          </a:bodyPr>
          <a:lstStyle/>
          <a:p>
            <a:pPr algn="r"/>
            <a:r>
              <a:rPr lang="en-US" sz="900" b="1" dirty="0">
                <a:solidFill>
                  <a:schemeClr val="bg2">
                    <a:lumMod val="75000"/>
                  </a:schemeClr>
                </a:solidFill>
                <a:latin typeface="HelveticaNeueLT Std" panose="020B0604020202020204" pitchFamily="34" charset="0"/>
              </a:rPr>
              <a:t>i3’s Velocity timer</a:t>
            </a:r>
            <a:endParaRPr lang="en-US" sz="900" dirty="0">
              <a:solidFill>
                <a:schemeClr val="bg2">
                  <a:lumMod val="75000"/>
                </a:schemeClr>
              </a:solidFill>
              <a:latin typeface="HelveticaNeueLT Std" panose="020B0604020202020204" pitchFamily="34" charset="0"/>
            </a:endParaRPr>
          </a:p>
        </p:txBody>
      </p:sp>
    </p:spTree>
    <p:extLst>
      <p:ext uri="{BB962C8B-B14F-4D97-AF65-F5344CB8AC3E}">
        <p14:creationId xmlns:p14="http://schemas.microsoft.com/office/powerpoint/2010/main" val="171575287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tire black">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09CE07-55D8-4627-BD3A-BFB970825A0A}"/>
              </a:ext>
            </a:extLst>
          </p:cNvPr>
          <p:cNvSpPr/>
          <p:nvPr userDrawn="1"/>
        </p:nvSpPr>
        <p:spPr>
          <a:xfrm>
            <a:off x="0" y="0"/>
            <a:ext cx="12192000" cy="6786563"/>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E2C39BB1-15B0-40A6-BB23-3D59EB3C03C3}"/>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14" name="TextBox 13">
            <a:extLst>
              <a:ext uri="{FF2B5EF4-FFF2-40B4-BE49-F238E27FC236}">
                <a16:creationId xmlns:a16="http://schemas.microsoft.com/office/drawing/2014/main" id="{B792A0A7-52C1-4F37-BFF6-3E70BA4BEA41}"/>
              </a:ext>
            </a:extLst>
          </p:cNvPr>
          <p:cNvSpPr txBox="1"/>
          <p:nvPr userDrawn="1"/>
        </p:nvSpPr>
        <p:spPr>
          <a:xfrm>
            <a:off x="9277349" y="6468811"/>
            <a:ext cx="2355851" cy="230832"/>
          </a:xfrm>
          <a:prstGeom prst="rect">
            <a:avLst/>
          </a:prstGeom>
          <a:noFill/>
        </p:spPr>
        <p:txBody>
          <a:bodyPr wrap="square" rtlCol="0">
            <a:spAutoFit/>
          </a:bodyPr>
          <a:lstStyle/>
          <a:p>
            <a:pPr algn="r"/>
            <a:r>
              <a:rPr lang="en-US" sz="900" b="1" dirty="0">
                <a:solidFill>
                  <a:schemeClr val="bg2">
                    <a:lumMod val="75000"/>
                  </a:schemeClr>
                </a:solidFill>
                <a:latin typeface="HelveticaNeueLT Std" panose="020B0604020202020204" pitchFamily="34" charset="0"/>
              </a:rPr>
              <a:t>i3’s Velocity timer</a:t>
            </a:r>
            <a:endParaRPr lang="en-US" sz="900" dirty="0">
              <a:solidFill>
                <a:schemeClr val="bg2">
                  <a:lumMod val="75000"/>
                </a:schemeClr>
              </a:solidFill>
              <a:latin typeface="HelveticaNeueLT Std" panose="020B0604020202020204" pitchFamily="34" charset="0"/>
            </a:endParaRPr>
          </a:p>
        </p:txBody>
      </p:sp>
    </p:spTree>
    <p:extLst>
      <p:ext uri="{BB962C8B-B14F-4D97-AF65-F5344CB8AC3E}">
        <p14:creationId xmlns:p14="http://schemas.microsoft.com/office/powerpoint/2010/main" val="300115880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7E07EB-4C16-4C0B-B3A7-243042FD8FC7}"/>
              </a:ext>
            </a:extLst>
          </p:cNvPr>
          <p:cNvSpPr/>
          <p:nvPr userDrawn="1"/>
        </p:nvSpPr>
        <p:spPr>
          <a:xfrm>
            <a:off x="0" y="2043604"/>
            <a:ext cx="8737600" cy="3595196"/>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5798E0C1-C9BA-44C2-835B-751C5024B8F4}"/>
              </a:ext>
            </a:extLst>
          </p:cNvPr>
          <p:cNvGrpSpPr/>
          <p:nvPr userDrawn="1"/>
        </p:nvGrpSpPr>
        <p:grpSpPr>
          <a:xfrm>
            <a:off x="-3161917" y="2037411"/>
            <a:ext cx="6029325" cy="6029323"/>
            <a:chOff x="3114675" y="787680"/>
            <a:chExt cx="5848349" cy="5848347"/>
          </a:xfrm>
        </p:grpSpPr>
        <p:sp>
          <p:nvSpPr>
            <p:cNvPr id="5" name="Oval 4">
              <a:extLst>
                <a:ext uri="{FF2B5EF4-FFF2-40B4-BE49-F238E27FC236}">
                  <a16:creationId xmlns:a16="http://schemas.microsoft.com/office/drawing/2014/main" id="{C8CFFDB7-C2CD-403F-9D74-7E9B01948FF6}"/>
                </a:ext>
              </a:extLst>
            </p:cNvPr>
            <p:cNvSpPr/>
            <p:nvPr/>
          </p:nvSpPr>
          <p:spPr>
            <a:xfrm>
              <a:off x="3114675" y="787680"/>
              <a:ext cx="5848349" cy="584834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3EDA73F-31E7-4708-A855-CA31FEB72782}"/>
                </a:ext>
              </a:extLst>
            </p:cNvPr>
            <p:cNvSpPr/>
            <p:nvPr/>
          </p:nvSpPr>
          <p:spPr>
            <a:xfrm>
              <a:off x="3852048" y="1410754"/>
              <a:ext cx="4490983" cy="449098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9948963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D648CC6-9BFB-4E98-A673-E920F804790C}"/>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6" name="Rectangle 5">
            <a:extLst>
              <a:ext uri="{FF2B5EF4-FFF2-40B4-BE49-F238E27FC236}">
                <a16:creationId xmlns:a16="http://schemas.microsoft.com/office/drawing/2014/main" id="{8779F145-02ED-4143-88BB-2E94EEB93531}"/>
              </a:ext>
            </a:extLst>
          </p:cNvPr>
          <p:cNvSpPr/>
          <p:nvPr userDrawn="1"/>
        </p:nvSpPr>
        <p:spPr>
          <a:xfrm>
            <a:off x="-1" y="6786563"/>
            <a:ext cx="11771999" cy="71437"/>
          </a:xfrm>
          <a:prstGeom prst="rect">
            <a:avLst/>
          </a:prstGeom>
          <a:gradFill>
            <a:gsLst>
              <a:gs pos="0">
                <a:schemeClr val="tx1"/>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27741C81-7BB8-4AA7-BE7A-E823CF0E56B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03130127"/>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666" r:id="rId3"/>
    <p:sldLayoutId id="2147483671" r:id="rId4"/>
    <p:sldLayoutId id="2147483670" r:id="rId5"/>
    <p:sldLayoutId id="214748366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26.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hyperlink" Target="https://www.youtube.com/watch?v=TpBl8dHzRiY" TargetMode="Externa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6.png"/><Relationship Id="rId2" Type="http://schemas.openxmlformats.org/officeDocument/2006/relationships/hyperlink" Target="https://youtu.be/GX32yOX28wA" TargetMode="Externa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39.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9.sv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45.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g"/><Relationship Id="rId1" Type="http://schemas.openxmlformats.org/officeDocument/2006/relationships/slideLayout" Target="../slideLayouts/slideLayout5.xml"/><Relationship Id="rId5" Type="http://schemas.openxmlformats.org/officeDocument/2006/relationships/hyperlink" Target="https://go.i3international.com/follow-up-content.html" TargetMode="External"/><Relationship Id="rId4" Type="http://schemas.openxmlformats.org/officeDocument/2006/relationships/hyperlink" Target="http://www.i3international.co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pNmt9Ww31VY&amp;feature=emb_title" TargetMode="External"/><Relationship Id="rId2" Type="http://schemas.openxmlformats.org/officeDocument/2006/relationships/image" Target="../media/image10.jp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https://youtu.be/uFU4XmJXZ_g" TargetMode="External"/><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hyperlink" Target="https://youtu.be/C_jnli3sFxY" TargetMode="External"/><Relationship Id="rId3" Type="http://schemas.openxmlformats.org/officeDocument/2006/relationships/image" Target="../media/image27.png"/><Relationship Id="rId7" Type="http://schemas.openxmlformats.org/officeDocument/2006/relationships/hyperlink" Target="https://www.youtube.com/watch?v=Vi5HiTTrYy0" TargetMode="External"/><Relationship Id="rId12" Type="http://schemas.openxmlformats.org/officeDocument/2006/relationships/hyperlink" Target="https://youtu.be/gVHQTD-SzzU"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jpg"/><Relationship Id="rId11" Type="http://schemas.openxmlformats.org/officeDocument/2006/relationships/image" Target="../media/image32.sv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hyperlink" Target="https://youtu.be/Cqkgu_yeqx0" TargetMode="External"/><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1F55FEC8-2B65-405A-B715-A545970F8BBA}"/>
              </a:ext>
            </a:extLst>
          </p:cNvPr>
          <p:cNvGrpSpPr/>
          <p:nvPr/>
        </p:nvGrpSpPr>
        <p:grpSpPr>
          <a:xfrm>
            <a:off x="6162113" y="337604"/>
            <a:ext cx="6287827" cy="5329798"/>
            <a:chOff x="6162113" y="1079752"/>
            <a:chExt cx="6287827" cy="5329798"/>
          </a:xfrm>
        </p:grpSpPr>
        <p:pic>
          <p:nvPicPr>
            <p:cNvPr id="51" name="Picture 50">
              <a:extLst>
                <a:ext uri="{FF2B5EF4-FFF2-40B4-BE49-F238E27FC236}">
                  <a16:creationId xmlns:a16="http://schemas.microsoft.com/office/drawing/2014/main" id="{8DD7D40F-AFA8-4207-B725-2B71EADFCF6F}"/>
                </a:ext>
              </a:extLst>
            </p:cNvPr>
            <p:cNvPicPr>
              <a:picLocks noChangeAspect="1"/>
            </p:cNvPicPr>
            <p:nvPr/>
          </p:nvPicPr>
          <p:blipFill rotWithShape="1">
            <a:blip r:embed="rId3">
              <a:extLst>
                <a:ext uri="{28A0092B-C50C-407E-A947-70E740481C1C}">
                  <a14:useLocalDpi xmlns:a14="http://schemas.microsoft.com/office/drawing/2010/main" val="0"/>
                </a:ext>
              </a:extLst>
            </a:blip>
            <a:srcRect l="1218" r="33158"/>
            <a:stretch/>
          </p:blipFill>
          <p:spPr>
            <a:xfrm>
              <a:off x="6162113" y="1079752"/>
              <a:ext cx="6287827" cy="5329798"/>
            </a:xfrm>
            <a:prstGeom prst="hexagon">
              <a:avLst/>
            </a:prstGeom>
            <a:blipFill>
              <a:blip r:embed="rId4"/>
              <a:stretch>
                <a:fillRect/>
              </a:stretch>
            </a:blipFill>
            <a:ln w="50800">
              <a:solidFill>
                <a:schemeClr val="bg1"/>
              </a:solidFill>
            </a:ln>
          </p:spPr>
        </p:pic>
        <p:sp>
          <p:nvSpPr>
            <p:cNvPr id="52" name="Rectangle 51">
              <a:extLst>
                <a:ext uri="{FF2B5EF4-FFF2-40B4-BE49-F238E27FC236}">
                  <a16:creationId xmlns:a16="http://schemas.microsoft.com/office/drawing/2014/main" id="{3FEF65E7-E398-4272-BCBC-5D42D4C858C1}"/>
                </a:ext>
              </a:extLst>
            </p:cNvPr>
            <p:cNvSpPr/>
            <p:nvPr/>
          </p:nvSpPr>
          <p:spPr>
            <a:xfrm>
              <a:off x="7004819" y="4438649"/>
              <a:ext cx="2164253" cy="87385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505D3467-4FDD-477B-8A6C-8286B45D61D5}"/>
                </a:ext>
              </a:extLst>
            </p:cNvPr>
            <p:cNvSpPr/>
            <p:nvPr/>
          </p:nvSpPr>
          <p:spPr>
            <a:xfrm>
              <a:off x="9015272" y="4394918"/>
              <a:ext cx="2063432" cy="758107"/>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C3E999E8-31B8-43F1-862D-2F1A41AD4B80}"/>
                </a:ext>
              </a:extLst>
            </p:cNvPr>
            <p:cNvSpPr txBox="1"/>
            <p:nvPr/>
          </p:nvSpPr>
          <p:spPr>
            <a:xfrm>
              <a:off x="7265076" y="4156666"/>
              <a:ext cx="1366228" cy="261610"/>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b="1" dirty="0">
                  <a:solidFill>
                    <a:srgbClr val="92D050"/>
                  </a:solidFill>
                </a:rPr>
                <a:t>C #003 – 1.23 sec</a:t>
              </a:r>
              <a:endParaRPr lang="en-CA" sz="1100" b="1" dirty="0">
                <a:solidFill>
                  <a:srgbClr val="92D050"/>
                </a:solidFill>
              </a:endParaRPr>
            </a:p>
          </p:txBody>
        </p:sp>
        <p:sp>
          <p:nvSpPr>
            <p:cNvPr id="55" name="TextBox 54">
              <a:extLst>
                <a:ext uri="{FF2B5EF4-FFF2-40B4-BE49-F238E27FC236}">
                  <a16:creationId xmlns:a16="http://schemas.microsoft.com/office/drawing/2014/main" id="{1BDBCCD5-B663-4BCF-AB9F-72DA90814B7D}"/>
                </a:ext>
              </a:extLst>
            </p:cNvPr>
            <p:cNvSpPr txBox="1"/>
            <p:nvPr/>
          </p:nvSpPr>
          <p:spPr>
            <a:xfrm>
              <a:off x="9157449" y="4177039"/>
              <a:ext cx="1366228" cy="261610"/>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b="1" dirty="0">
                  <a:solidFill>
                    <a:srgbClr val="92D050"/>
                  </a:solidFill>
                </a:rPr>
                <a:t>C #005 – 1.32 sec</a:t>
              </a:r>
              <a:endParaRPr lang="en-CA" sz="1100" b="1" dirty="0">
                <a:solidFill>
                  <a:srgbClr val="92D050"/>
                </a:solidFill>
              </a:endParaRPr>
            </a:p>
          </p:txBody>
        </p:sp>
      </p:grpSp>
      <p:pic>
        <p:nvPicPr>
          <p:cNvPr id="34" name="Picture 33">
            <a:extLst>
              <a:ext uri="{FF2B5EF4-FFF2-40B4-BE49-F238E27FC236}">
                <a16:creationId xmlns:a16="http://schemas.microsoft.com/office/drawing/2014/main" id="{A9FDB6E7-6294-4DC8-A700-61ED7BB67F9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1515" y="559837"/>
            <a:ext cx="3833433" cy="983403"/>
          </a:xfrm>
          <a:prstGeom prst="rect">
            <a:avLst/>
          </a:prstGeom>
        </p:spPr>
      </p:pic>
      <p:sp>
        <p:nvSpPr>
          <p:cNvPr id="27" name="Subtitle 2">
            <a:extLst>
              <a:ext uri="{FF2B5EF4-FFF2-40B4-BE49-F238E27FC236}">
                <a16:creationId xmlns:a16="http://schemas.microsoft.com/office/drawing/2014/main" id="{784C763C-DB04-42DF-8F9F-ADBAE029249F}"/>
              </a:ext>
            </a:extLst>
          </p:cNvPr>
          <p:cNvSpPr txBox="1">
            <a:spLocks/>
          </p:cNvSpPr>
          <p:nvPr/>
        </p:nvSpPr>
        <p:spPr>
          <a:xfrm>
            <a:off x="520241" y="3341250"/>
            <a:ext cx="5005373" cy="21392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rPr>
              <a:t>Enhancing your drive-thru timer with </a:t>
            </a:r>
            <a:r>
              <a:rPr lang="en-US" b="1" dirty="0">
                <a:solidFill>
                  <a:schemeClr val="accent4"/>
                </a:solidFill>
              </a:rPr>
              <a:t>Ai, machine learning, video </a:t>
            </a:r>
            <a:r>
              <a:rPr lang="en-US" b="1" dirty="0">
                <a:solidFill>
                  <a:schemeClr val="bg1"/>
                </a:solidFill>
              </a:rPr>
              <a:t>&amp; system integration</a:t>
            </a:r>
            <a:endParaRPr lang="en-CA" b="1" dirty="0">
              <a:solidFill>
                <a:schemeClr val="bg1"/>
              </a:solidFill>
              <a:latin typeface="HelveticaNeueLT Std" panose="020B0604020202020204" pitchFamily="34" charset="0"/>
            </a:endParaRPr>
          </a:p>
        </p:txBody>
      </p:sp>
      <p:pic>
        <p:nvPicPr>
          <p:cNvPr id="49" name="Picture 48">
            <a:extLst>
              <a:ext uri="{FF2B5EF4-FFF2-40B4-BE49-F238E27FC236}">
                <a16:creationId xmlns:a16="http://schemas.microsoft.com/office/drawing/2014/main" id="{478F16BE-5D7F-4F10-A304-2B8C385BA036}"/>
              </a:ext>
            </a:extLst>
          </p:cNvPr>
          <p:cNvPicPr>
            <a:picLocks noChangeAspect="1"/>
          </p:cNvPicPr>
          <p:nvPr/>
        </p:nvPicPr>
        <p:blipFill rotWithShape="1">
          <a:blip r:embed="rId6">
            <a:extLst>
              <a:ext uri="{28A0092B-C50C-407E-A947-70E740481C1C}">
                <a14:useLocalDpi xmlns:a14="http://schemas.microsoft.com/office/drawing/2010/main" val="0"/>
              </a:ext>
            </a:extLst>
          </a:blip>
          <a:srcRect l="13665" t="2275" r="16918" b="466"/>
          <a:stretch/>
        </p:blipFill>
        <p:spPr>
          <a:xfrm>
            <a:off x="6380648" y="277553"/>
            <a:ext cx="1768855" cy="1547969"/>
          </a:xfrm>
          <a:prstGeom prst="hexagon">
            <a:avLst/>
          </a:prstGeom>
          <a:blipFill>
            <a:blip r:embed="rId4"/>
            <a:stretch>
              <a:fillRect/>
            </a:stretch>
          </a:blipFill>
          <a:ln w="50800">
            <a:solidFill>
              <a:schemeClr val="bg1"/>
            </a:solidFill>
          </a:ln>
        </p:spPr>
      </p:pic>
      <p:pic>
        <p:nvPicPr>
          <p:cNvPr id="50" name="Picture 49">
            <a:extLst>
              <a:ext uri="{FF2B5EF4-FFF2-40B4-BE49-F238E27FC236}">
                <a16:creationId xmlns:a16="http://schemas.microsoft.com/office/drawing/2014/main" id="{4E65FADC-0F5C-487A-9ABF-29031994211C}"/>
              </a:ext>
            </a:extLst>
          </p:cNvPr>
          <p:cNvPicPr>
            <a:picLocks noChangeAspect="1"/>
          </p:cNvPicPr>
          <p:nvPr/>
        </p:nvPicPr>
        <p:blipFill rotWithShape="1">
          <a:blip r:embed="rId7">
            <a:extLst>
              <a:ext uri="{28A0092B-C50C-407E-A947-70E740481C1C}">
                <a14:useLocalDpi xmlns:a14="http://schemas.microsoft.com/office/drawing/2010/main" val="0"/>
              </a:ext>
            </a:extLst>
          </a:blip>
          <a:srcRect l="71" r="22315" b="1740"/>
          <a:stretch/>
        </p:blipFill>
        <p:spPr>
          <a:xfrm>
            <a:off x="10288331" y="668110"/>
            <a:ext cx="1768856" cy="1547969"/>
          </a:xfrm>
          <a:prstGeom prst="hexagon">
            <a:avLst/>
          </a:prstGeom>
          <a:blipFill>
            <a:blip r:embed="rId4"/>
            <a:stretch>
              <a:fillRect/>
            </a:stretch>
          </a:blipFill>
          <a:ln w="50800">
            <a:solidFill>
              <a:schemeClr val="bg1"/>
            </a:solidFill>
          </a:ln>
        </p:spPr>
      </p:pic>
      <p:pic>
        <p:nvPicPr>
          <p:cNvPr id="68" name="Picture 67">
            <a:extLst>
              <a:ext uri="{FF2B5EF4-FFF2-40B4-BE49-F238E27FC236}">
                <a16:creationId xmlns:a16="http://schemas.microsoft.com/office/drawing/2014/main" id="{A2633977-97CC-48DF-A44A-A1E0D61D93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3298" y="2563985"/>
            <a:ext cx="3217411" cy="614903"/>
          </a:xfrm>
          <a:prstGeom prst="rect">
            <a:avLst/>
          </a:prstGeom>
        </p:spPr>
      </p:pic>
      <p:pic>
        <p:nvPicPr>
          <p:cNvPr id="7" name="Picture 6">
            <a:extLst>
              <a:ext uri="{FF2B5EF4-FFF2-40B4-BE49-F238E27FC236}">
                <a16:creationId xmlns:a16="http://schemas.microsoft.com/office/drawing/2014/main" id="{5DEE8FFC-8D1B-48F0-A0F9-D7B6105E90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350" y="5909887"/>
            <a:ext cx="11772900" cy="621348"/>
          </a:xfrm>
          <a:prstGeom prst="rect">
            <a:avLst/>
          </a:prstGeom>
        </p:spPr>
      </p:pic>
    </p:spTree>
    <p:extLst>
      <p:ext uri="{BB962C8B-B14F-4D97-AF65-F5344CB8AC3E}">
        <p14:creationId xmlns:p14="http://schemas.microsoft.com/office/powerpoint/2010/main" val="90557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lide Number Placeholder 1">
            <a:extLst>
              <a:ext uri="{FF2B5EF4-FFF2-40B4-BE49-F238E27FC236}">
                <a16:creationId xmlns:a16="http://schemas.microsoft.com/office/drawing/2014/main" id="{496D2AA6-9D9C-407C-A5C2-AE8BA1B5807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457200" rtl="0" eaLnBrk="1" latinLnBrk="0" hangingPunct="1">
              <a:defRPr sz="1200" b="0" i="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73C415-D670-4716-A5EC-CC4D52CA2BAC}" type="slidenum">
              <a:rPr lang="en-US" smtClean="0"/>
              <a:pPr/>
              <a:t>10</a:t>
            </a:fld>
            <a:endParaRPr lang="en-US" dirty="0"/>
          </a:p>
        </p:txBody>
      </p:sp>
      <p:sp>
        <p:nvSpPr>
          <p:cNvPr id="85" name="Title 883">
            <a:extLst>
              <a:ext uri="{FF2B5EF4-FFF2-40B4-BE49-F238E27FC236}">
                <a16:creationId xmlns:a16="http://schemas.microsoft.com/office/drawing/2014/main" id="{9DAB7F1B-939C-45F8-9FC3-74D7697A91DF}"/>
              </a:ext>
            </a:extLst>
          </p:cNvPr>
          <p:cNvSpPr txBox="1">
            <a:spLocks/>
          </p:cNvSpPr>
          <p:nvPr/>
        </p:nvSpPr>
        <p:spPr>
          <a:xfrm>
            <a:off x="9619434" y="122675"/>
            <a:ext cx="2762043" cy="535453"/>
          </a:xfrm>
          <a:prstGeom prst="rect">
            <a:avLst/>
          </a:prstGeom>
        </p:spPr>
        <p:txBody>
          <a:bodyPr/>
          <a:lstStyle>
            <a:lvl1pPr algn="l" defTabSz="914400" rtl="0" eaLnBrk="1" latinLnBrk="0" hangingPunct="1">
              <a:lnSpc>
                <a:spcPct val="90000"/>
              </a:lnSpc>
              <a:spcBef>
                <a:spcPct val="0"/>
              </a:spcBef>
              <a:buNone/>
              <a:defRPr sz="3000" b="1" kern="1200">
                <a:solidFill>
                  <a:srgbClr val="006184"/>
                </a:solidFill>
                <a:latin typeface="HelveticaNeueLT Std" panose="020B0604020202020204" pitchFamily="34" charset="0"/>
                <a:ea typeface="+mj-ea"/>
                <a:cs typeface="+mj-cs"/>
              </a:defRPr>
            </a:lvl1pPr>
          </a:lstStyle>
          <a:p>
            <a:r>
              <a:rPr lang="en-US" sz="4400" dirty="0">
                <a:solidFill>
                  <a:schemeClr val="bg1"/>
                </a:solidFill>
              </a:rPr>
              <a:t>Benefits</a:t>
            </a:r>
          </a:p>
        </p:txBody>
      </p:sp>
      <p:pic>
        <p:nvPicPr>
          <p:cNvPr id="34" name="Picture 33">
            <a:extLst>
              <a:ext uri="{FF2B5EF4-FFF2-40B4-BE49-F238E27FC236}">
                <a16:creationId xmlns:a16="http://schemas.microsoft.com/office/drawing/2014/main" id="{6C1FA2A0-AB3F-42DF-A1E5-67CEBD543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848" y="745772"/>
            <a:ext cx="1806141" cy="345185"/>
          </a:xfrm>
          <a:prstGeom prst="rect">
            <a:avLst/>
          </a:prstGeom>
        </p:spPr>
      </p:pic>
      <p:sp>
        <p:nvSpPr>
          <p:cNvPr id="32" name="TextBox 31">
            <a:extLst>
              <a:ext uri="{FF2B5EF4-FFF2-40B4-BE49-F238E27FC236}">
                <a16:creationId xmlns:a16="http://schemas.microsoft.com/office/drawing/2014/main" id="{27680367-14CA-48BA-B2CA-B09F8D135FF3}"/>
              </a:ext>
            </a:extLst>
          </p:cNvPr>
          <p:cNvSpPr txBox="1"/>
          <p:nvPr/>
        </p:nvSpPr>
        <p:spPr>
          <a:xfrm>
            <a:off x="968425" y="3461828"/>
            <a:ext cx="2528501" cy="984885"/>
          </a:xfrm>
          <a:prstGeom prst="rect">
            <a:avLst/>
          </a:prstGeom>
          <a:noFill/>
        </p:spPr>
        <p:txBody>
          <a:bodyPr wrap="square" lIns="0" tIns="0" rIns="0" bIns="0">
            <a:spAutoFit/>
          </a:bodyPr>
          <a:lstStyle/>
          <a:p>
            <a:pPr algn="ctr"/>
            <a:r>
              <a:rPr lang="en-US" sz="1600" dirty="0">
                <a:solidFill>
                  <a:schemeClr val="bg1"/>
                </a:solidFill>
              </a:rPr>
              <a:t>i3’s price match guarantee ensures that the most advance drive thru timer is also the most affordable</a:t>
            </a:r>
          </a:p>
        </p:txBody>
      </p:sp>
      <p:sp>
        <p:nvSpPr>
          <p:cNvPr id="33" name="TextBox 32">
            <a:extLst>
              <a:ext uri="{FF2B5EF4-FFF2-40B4-BE49-F238E27FC236}">
                <a16:creationId xmlns:a16="http://schemas.microsoft.com/office/drawing/2014/main" id="{A803C1D1-3B96-436B-911E-A2D974E49D06}"/>
              </a:ext>
            </a:extLst>
          </p:cNvPr>
          <p:cNvSpPr txBox="1"/>
          <p:nvPr/>
        </p:nvSpPr>
        <p:spPr>
          <a:xfrm>
            <a:off x="8159107" y="3482361"/>
            <a:ext cx="2534339" cy="1231106"/>
          </a:xfrm>
          <a:prstGeom prst="rect">
            <a:avLst/>
          </a:prstGeom>
          <a:noFill/>
        </p:spPr>
        <p:txBody>
          <a:bodyPr wrap="square" lIns="0" tIns="0" rIns="0" bIns="0">
            <a:spAutoFit/>
          </a:bodyPr>
          <a:lstStyle/>
          <a:p>
            <a:pPr algn="ctr"/>
            <a:r>
              <a:rPr lang="en-US" sz="1600" dirty="0">
                <a:solidFill>
                  <a:schemeClr val="bg1"/>
                </a:solidFill>
              </a:rPr>
              <a:t>i3 can help deliver real-time support to the operator and business through our online diagnostic tools to ensure uptime</a:t>
            </a:r>
          </a:p>
        </p:txBody>
      </p:sp>
      <p:sp>
        <p:nvSpPr>
          <p:cNvPr id="35" name="TextBox 34">
            <a:extLst>
              <a:ext uri="{FF2B5EF4-FFF2-40B4-BE49-F238E27FC236}">
                <a16:creationId xmlns:a16="http://schemas.microsoft.com/office/drawing/2014/main" id="{CC503EB5-037B-4C31-B202-4D94587B55A3}"/>
              </a:ext>
            </a:extLst>
          </p:cNvPr>
          <p:cNvSpPr txBox="1"/>
          <p:nvPr/>
        </p:nvSpPr>
        <p:spPr>
          <a:xfrm>
            <a:off x="4468060" y="3472843"/>
            <a:ext cx="2729294" cy="1477328"/>
          </a:xfrm>
          <a:prstGeom prst="rect">
            <a:avLst/>
          </a:prstGeom>
          <a:noFill/>
        </p:spPr>
        <p:txBody>
          <a:bodyPr wrap="square" lIns="0" tIns="0" rIns="0" bIns="0">
            <a:spAutoFit/>
          </a:bodyPr>
          <a:lstStyle/>
          <a:p>
            <a:pPr algn="ctr"/>
            <a:r>
              <a:rPr lang="en-US" sz="1600" dirty="0">
                <a:solidFill>
                  <a:schemeClr val="bg1"/>
                </a:solidFill>
              </a:rPr>
              <a:t>Any Velocity timer connected to i3’s CMS will have full coverage from manufacture defects for the lifetime of the contract * </a:t>
            </a:r>
            <a:r>
              <a:rPr lang="en-US" sz="1600" i="1" dirty="0">
                <a:solidFill>
                  <a:schemeClr val="bg1"/>
                </a:solidFill>
              </a:rPr>
              <a:t>(please ask your sale rep for details)</a:t>
            </a:r>
          </a:p>
        </p:txBody>
      </p:sp>
      <p:sp>
        <p:nvSpPr>
          <p:cNvPr id="36" name="TextBox 35">
            <a:extLst>
              <a:ext uri="{FF2B5EF4-FFF2-40B4-BE49-F238E27FC236}">
                <a16:creationId xmlns:a16="http://schemas.microsoft.com/office/drawing/2014/main" id="{3948BDA1-761D-4368-B39E-3B3B7F991F90}"/>
              </a:ext>
            </a:extLst>
          </p:cNvPr>
          <p:cNvSpPr txBox="1"/>
          <p:nvPr/>
        </p:nvSpPr>
        <p:spPr>
          <a:xfrm>
            <a:off x="1275220" y="2752375"/>
            <a:ext cx="2180889" cy="276999"/>
          </a:xfrm>
          <a:prstGeom prst="rect">
            <a:avLst/>
          </a:prstGeom>
          <a:noFill/>
        </p:spPr>
        <p:txBody>
          <a:bodyPr wrap="square" lIns="0" tIns="0" rIns="0" bIns="0">
            <a:spAutoFit/>
          </a:bodyPr>
          <a:lstStyle/>
          <a:p>
            <a:r>
              <a:rPr lang="en-US" b="1" dirty="0">
                <a:solidFill>
                  <a:schemeClr val="accent4"/>
                </a:solidFill>
              </a:rPr>
              <a:t> Price guarantee</a:t>
            </a:r>
          </a:p>
        </p:txBody>
      </p:sp>
      <p:sp>
        <p:nvSpPr>
          <p:cNvPr id="37" name="TextBox 36">
            <a:extLst>
              <a:ext uri="{FF2B5EF4-FFF2-40B4-BE49-F238E27FC236}">
                <a16:creationId xmlns:a16="http://schemas.microsoft.com/office/drawing/2014/main" id="{DDD194B3-722D-4BDA-89EA-6FCBEDBC8768}"/>
              </a:ext>
            </a:extLst>
          </p:cNvPr>
          <p:cNvSpPr txBox="1"/>
          <p:nvPr/>
        </p:nvSpPr>
        <p:spPr>
          <a:xfrm>
            <a:off x="4726771" y="2712063"/>
            <a:ext cx="2180889" cy="553998"/>
          </a:xfrm>
          <a:prstGeom prst="rect">
            <a:avLst/>
          </a:prstGeom>
          <a:noFill/>
        </p:spPr>
        <p:txBody>
          <a:bodyPr wrap="square" lIns="0" tIns="0" rIns="0" bIns="0">
            <a:spAutoFit/>
          </a:bodyPr>
          <a:lstStyle/>
          <a:p>
            <a:pPr algn="ctr"/>
            <a:r>
              <a:rPr lang="en-US" b="1" dirty="0">
                <a:solidFill>
                  <a:schemeClr val="accent4"/>
                </a:solidFill>
              </a:rPr>
              <a:t>Life-time warranty &amp; updates</a:t>
            </a:r>
          </a:p>
        </p:txBody>
      </p:sp>
      <p:sp>
        <p:nvSpPr>
          <p:cNvPr id="38" name="TextBox 37">
            <a:extLst>
              <a:ext uri="{FF2B5EF4-FFF2-40B4-BE49-F238E27FC236}">
                <a16:creationId xmlns:a16="http://schemas.microsoft.com/office/drawing/2014/main" id="{0235AA9F-0C15-4D22-9B44-001F0128DECD}"/>
              </a:ext>
            </a:extLst>
          </p:cNvPr>
          <p:cNvSpPr txBox="1"/>
          <p:nvPr/>
        </p:nvSpPr>
        <p:spPr>
          <a:xfrm>
            <a:off x="8394517" y="2721581"/>
            <a:ext cx="2180889" cy="276999"/>
          </a:xfrm>
          <a:prstGeom prst="rect">
            <a:avLst/>
          </a:prstGeom>
          <a:noFill/>
        </p:spPr>
        <p:txBody>
          <a:bodyPr wrap="square" lIns="0" tIns="0" rIns="0" bIns="0">
            <a:spAutoFit/>
          </a:bodyPr>
          <a:lstStyle/>
          <a:p>
            <a:r>
              <a:rPr lang="en-US" b="1" dirty="0">
                <a:solidFill>
                  <a:schemeClr val="accent4"/>
                </a:solidFill>
              </a:rPr>
              <a:t>Online diagnostic</a:t>
            </a:r>
          </a:p>
        </p:txBody>
      </p:sp>
      <p:pic>
        <p:nvPicPr>
          <p:cNvPr id="39" name="Picture 2">
            <a:extLst>
              <a:ext uri="{FF2B5EF4-FFF2-40B4-BE49-F238E27FC236}">
                <a16:creationId xmlns:a16="http://schemas.microsoft.com/office/drawing/2014/main" id="{06B27CB8-CBEF-4310-B2D2-10FF3EA1779B}"/>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p:blipFill>
        <p:spPr bwMode="auto">
          <a:xfrm>
            <a:off x="8972201" y="1571111"/>
            <a:ext cx="781836" cy="781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EF13F8FA-0DBE-4B98-B2C6-9C3B4D6D293C}"/>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p:blipFill>
        <p:spPr bwMode="auto">
          <a:xfrm flipH="1">
            <a:off x="5448633" y="1571111"/>
            <a:ext cx="781835" cy="781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a:extLst>
              <a:ext uri="{FF2B5EF4-FFF2-40B4-BE49-F238E27FC236}">
                <a16:creationId xmlns:a16="http://schemas.microsoft.com/office/drawing/2014/main" id="{F43E73D1-E078-44A6-8FF1-0971AFBA6DDB}"/>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p:blipFill>
        <p:spPr bwMode="auto">
          <a:xfrm>
            <a:off x="1783624" y="1413047"/>
            <a:ext cx="883849" cy="883849"/>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a:extLst>
              <a:ext uri="{FF2B5EF4-FFF2-40B4-BE49-F238E27FC236}">
                <a16:creationId xmlns:a16="http://schemas.microsoft.com/office/drawing/2014/main" id="{3025E943-A485-43B8-BDCE-B165F59CE6B3}"/>
              </a:ext>
              <a:ext uri="{C183D7F6-B498-43B3-948B-1728B52AA6E4}">
                <adec:decorative xmlns:adec="http://schemas.microsoft.com/office/drawing/2017/decorative" val="1"/>
              </a:ext>
            </a:extLst>
          </p:cNvPr>
          <p:cNvCxnSpPr>
            <a:cxnSpLocks/>
          </p:cNvCxnSpPr>
          <p:nvPr/>
        </p:nvCxnSpPr>
        <p:spPr>
          <a:xfrm>
            <a:off x="1030850" y="3304013"/>
            <a:ext cx="230307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9710C8D-016E-4467-9336-F1B90C7611AD}"/>
              </a:ext>
              <a:ext uri="{C183D7F6-B498-43B3-948B-1728B52AA6E4}">
                <adec:decorative xmlns:adec="http://schemas.microsoft.com/office/drawing/2017/decorative" val="1"/>
              </a:ext>
            </a:extLst>
          </p:cNvPr>
          <p:cNvCxnSpPr>
            <a:cxnSpLocks/>
          </p:cNvCxnSpPr>
          <p:nvPr/>
        </p:nvCxnSpPr>
        <p:spPr>
          <a:xfrm>
            <a:off x="4703470" y="3279089"/>
            <a:ext cx="230307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2CA09F9-AFF4-44E0-BCF8-052EB13F6D0D}"/>
              </a:ext>
              <a:ext uri="{C183D7F6-B498-43B3-948B-1728B52AA6E4}">
                <adec:decorative xmlns:adec="http://schemas.microsoft.com/office/drawing/2017/decorative" val="1"/>
              </a:ext>
            </a:extLst>
          </p:cNvPr>
          <p:cNvCxnSpPr>
            <a:cxnSpLocks/>
          </p:cNvCxnSpPr>
          <p:nvPr/>
        </p:nvCxnSpPr>
        <p:spPr>
          <a:xfrm>
            <a:off x="8390372" y="3288607"/>
            <a:ext cx="230307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B26D522C-08CC-411D-B18C-A76B5E5CC6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284" y="5819421"/>
            <a:ext cx="10344150" cy="545942"/>
          </a:xfrm>
          <a:prstGeom prst="rect">
            <a:avLst/>
          </a:prstGeom>
        </p:spPr>
      </p:pic>
    </p:spTree>
    <p:extLst>
      <p:ext uri="{BB962C8B-B14F-4D97-AF65-F5344CB8AC3E}">
        <p14:creationId xmlns:p14="http://schemas.microsoft.com/office/powerpoint/2010/main" val="393381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EEB251-0AB7-48A1-8225-1333DFD545DE}"/>
              </a:ext>
            </a:extLst>
          </p:cNvPr>
          <p:cNvSpPr>
            <a:spLocks noGrp="1"/>
          </p:cNvSpPr>
          <p:nvPr>
            <p:ph type="sldNum" sz="quarter" idx="4"/>
          </p:nvPr>
        </p:nvSpPr>
        <p:spPr/>
        <p:txBody>
          <a:bodyPr/>
          <a:lstStyle/>
          <a:p>
            <a:fld id="{4B73C415-D670-4716-A5EC-CC4D52CA2BAC}" type="slidenum">
              <a:rPr lang="en-US" noProof="0" smtClean="0"/>
              <a:pPr/>
              <a:t>11</a:t>
            </a:fld>
            <a:endParaRPr lang="en-US" noProof="0" dirty="0"/>
          </a:p>
        </p:txBody>
      </p:sp>
      <p:sp>
        <p:nvSpPr>
          <p:cNvPr id="13" name="Title 883">
            <a:extLst>
              <a:ext uri="{FF2B5EF4-FFF2-40B4-BE49-F238E27FC236}">
                <a16:creationId xmlns:a16="http://schemas.microsoft.com/office/drawing/2014/main" id="{02FF0336-02AB-41E7-94BA-71F2307244CD}"/>
              </a:ext>
            </a:extLst>
          </p:cNvPr>
          <p:cNvSpPr txBox="1">
            <a:spLocks/>
          </p:cNvSpPr>
          <p:nvPr/>
        </p:nvSpPr>
        <p:spPr>
          <a:xfrm>
            <a:off x="1904477" y="184404"/>
            <a:ext cx="8041087" cy="4633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1600200" algn="l"/>
              </a:tabLst>
            </a:pPr>
            <a:r>
              <a:rPr lang="en-US" sz="2800" b="1" dirty="0"/>
              <a:t>Understanding my solution options</a:t>
            </a:r>
          </a:p>
        </p:txBody>
      </p:sp>
      <p:grpSp>
        <p:nvGrpSpPr>
          <p:cNvPr id="11" name="Group 10">
            <a:extLst>
              <a:ext uri="{FF2B5EF4-FFF2-40B4-BE49-F238E27FC236}">
                <a16:creationId xmlns:a16="http://schemas.microsoft.com/office/drawing/2014/main" id="{26BB4E1A-4710-4EBF-9578-35C2413D656E}"/>
              </a:ext>
            </a:extLst>
          </p:cNvPr>
          <p:cNvGrpSpPr/>
          <p:nvPr/>
        </p:nvGrpSpPr>
        <p:grpSpPr>
          <a:xfrm>
            <a:off x="1184542" y="882635"/>
            <a:ext cx="9480955" cy="5473203"/>
            <a:chOff x="1355522" y="1022848"/>
            <a:chExt cx="9480955" cy="5473203"/>
          </a:xfrm>
        </p:grpSpPr>
        <p:pic>
          <p:nvPicPr>
            <p:cNvPr id="12" name="Picture 11">
              <a:extLst>
                <a:ext uri="{FF2B5EF4-FFF2-40B4-BE49-F238E27FC236}">
                  <a16:creationId xmlns:a16="http://schemas.microsoft.com/office/drawing/2014/main" id="{25366FC5-5009-4C79-B58F-7B2BA378FD9F}"/>
                </a:ext>
              </a:extLst>
            </p:cNvPr>
            <p:cNvPicPr>
              <a:picLocks noChangeAspect="1"/>
            </p:cNvPicPr>
            <p:nvPr/>
          </p:nvPicPr>
          <p:blipFill rotWithShape="1">
            <a:blip r:embed="rId3">
              <a:extLst>
                <a:ext uri="{28A0092B-C50C-407E-A947-70E740481C1C}">
                  <a14:useLocalDpi xmlns:a14="http://schemas.microsoft.com/office/drawing/2010/main" val="0"/>
                </a:ext>
              </a:extLst>
            </a:blip>
            <a:srcRect b="2002"/>
            <a:stretch/>
          </p:blipFill>
          <p:spPr>
            <a:xfrm>
              <a:off x="1355522" y="1068897"/>
              <a:ext cx="9480955" cy="5427154"/>
            </a:xfrm>
            <a:prstGeom prst="rect">
              <a:avLst/>
            </a:prstGeom>
          </p:spPr>
        </p:pic>
        <p:grpSp>
          <p:nvGrpSpPr>
            <p:cNvPr id="10" name="Group 9">
              <a:extLst>
                <a:ext uri="{FF2B5EF4-FFF2-40B4-BE49-F238E27FC236}">
                  <a16:creationId xmlns:a16="http://schemas.microsoft.com/office/drawing/2014/main" id="{4D41B9C7-B8D0-4CF9-93D1-A2762235D964}"/>
                </a:ext>
              </a:extLst>
            </p:cNvPr>
            <p:cNvGrpSpPr/>
            <p:nvPr/>
          </p:nvGrpSpPr>
          <p:grpSpPr>
            <a:xfrm>
              <a:off x="4173209" y="1022848"/>
              <a:ext cx="1623383" cy="5473202"/>
              <a:chOff x="4173209" y="1022848"/>
              <a:chExt cx="1623383" cy="5473202"/>
            </a:xfrm>
          </p:grpSpPr>
          <p:pic>
            <p:nvPicPr>
              <p:cNvPr id="16" name="Picture 15">
                <a:extLst>
                  <a:ext uri="{FF2B5EF4-FFF2-40B4-BE49-F238E27FC236}">
                    <a16:creationId xmlns:a16="http://schemas.microsoft.com/office/drawing/2014/main" id="{83DD1823-38F0-4617-A151-2B1D29BDE1FC}"/>
                  </a:ext>
                </a:extLst>
              </p:cNvPr>
              <p:cNvPicPr>
                <a:picLocks noChangeAspect="1"/>
              </p:cNvPicPr>
              <p:nvPr/>
            </p:nvPicPr>
            <p:blipFill rotWithShape="1">
              <a:blip r:embed="rId3">
                <a:extLst>
                  <a:ext uri="{28A0092B-C50C-407E-A947-70E740481C1C}">
                    <a14:useLocalDpi xmlns:a14="http://schemas.microsoft.com/office/drawing/2010/main" val="0"/>
                  </a:ext>
                </a:extLst>
              </a:blip>
              <a:srcRect l="29831" t="-578" r="53191" b="2579"/>
              <a:stretch/>
            </p:blipFill>
            <p:spPr>
              <a:xfrm>
                <a:off x="4173209" y="1022848"/>
                <a:ext cx="1623383" cy="5473202"/>
              </a:xfrm>
              <a:prstGeom prst="rect">
                <a:avLst/>
              </a:prstGeom>
              <a:ln>
                <a:noFill/>
              </a:ln>
              <a:effectLst>
                <a:outerShdw blurRad="292100" dist="114300" dir="1320000" sx="94000" sy="94000" algn="tl" rotWithShape="0">
                  <a:srgbClr val="333333">
                    <a:alpha val="65000"/>
                  </a:srgbClr>
                </a:outerShdw>
              </a:effectLst>
            </p:spPr>
          </p:pic>
          <p:grpSp>
            <p:nvGrpSpPr>
              <p:cNvPr id="9" name="Group 8">
                <a:extLst>
                  <a:ext uri="{FF2B5EF4-FFF2-40B4-BE49-F238E27FC236}">
                    <a16:creationId xmlns:a16="http://schemas.microsoft.com/office/drawing/2014/main" id="{4CDA92D4-6B69-4B7E-8B4D-D9CB1FCFB55D}"/>
                  </a:ext>
                </a:extLst>
              </p:cNvPr>
              <p:cNvGrpSpPr/>
              <p:nvPr/>
            </p:nvGrpSpPr>
            <p:grpSpPr>
              <a:xfrm>
                <a:off x="4251475" y="1343025"/>
                <a:ext cx="1482575" cy="314325"/>
                <a:chOff x="4251475" y="1343025"/>
                <a:chExt cx="1482575" cy="314325"/>
              </a:xfrm>
            </p:grpSpPr>
            <p:sp>
              <p:nvSpPr>
                <p:cNvPr id="8" name="Rectangle 7">
                  <a:extLst>
                    <a:ext uri="{FF2B5EF4-FFF2-40B4-BE49-F238E27FC236}">
                      <a16:creationId xmlns:a16="http://schemas.microsoft.com/office/drawing/2014/main" id="{0F1B483E-7FE6-40C6-A690-0D87EC2022B2}"/>
                    </a:ext>
                  </a:extLst>
                </p:cNvPr>
                <p:cNvSpPr/>
                <p:nvPr/>
              </p:nvSpPr>
              <p:spPr>
                <a:xfrm>
                  <a:off x="4267200" y="1343025"/>
                  <a:ext cx="1466850"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BD5EB8C-EF58-4D37-B18B-1CCAFE831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475" y="1360016"/>
                  <a:ext cx="1466850" cy="280341"/>
                </a:xfrm>
                <a:prstGeom prst="rect">
                  <a:avLst/>
                </a:prstGeom>
              </p:spPr>
            </p:pic>
          </p:grpSp>
        </p:grpSp>
      </p:grpSp>
    </p:spTree>
    <p:extLst>
      <p:ext uri="{BB962C8B-B14F-4D97-AF65-F5344CB8AC3E}">
        <p14:creationId xmlns:p14="http://schemas.microsoft.com/office/powerpoint/2010/main" val="69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EEB251-0AB7-48A1-8225-1333DFD545DE}"/>
              </a:ext>
            </a:extLst>
          </p:cNvPr>
          <p:cNvSpPr>
            <a:spLocks noGrp="1"/>
          </p:cNvSpPr>
          <p:nvPr>
            <p:ph type="sldNum" sz="quarter" idx="4"/>
          </p:nvPr>
        </p:nvSpPr>
        <p:spPr/>
        <p:txBody>
          <a:bodyPr/>
          <a:lstStyle/>
          <a:p>
            <a:fld id="{4B73C415-D670-4716-A5EC-CC4D52CA2BAC}" type="slidenum">
              <a:rPr lang="en-US" noProof="0" smtClean="0"/>
              <a:pPr/>
              <a:t>12</a:t>
            </a:fld>
            <a:endParaRPr lang="en-US" noProof="0" dirty="0"/>
          </a:p>
        </p:txBody>
      </p:sp>
      <p:sp>
        <p:nvSpPr>
          <p:cNvPr id="12" name="Rectangle: Rounded Corners 11">
            <a:extLst>
              <a:ext uri="{FF2B5EF4-FFF2-40B4-BE49-F238E27FC236}">
                <a16:creationId xmlns:a16="http://schemas.microsoft.com/office/drawing/2014/main" id="{2B7680F1-9D65-4AEF-B200-8A0B371F105C}"/>
              </a:ext>
            </a:extLst>
          </p:cNvPr>
          <p:cNvSpPr/>
          <p:nvPr/>
        </p:nvSpPr>
        <p:spPr>
          <a:xfrm rot="16200000">
            <a:off x="-593564" y="2213675"/>
            <a:ext cx="2772690" cy="7672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HW &amp; SW</a:t>
            </a:r>
          </a:p>
        </p:txBody>
      </p:sp>
      <p:sp>
        <p:nvSpPr>
          <p:cNvPr id="16" name="Title 883">
            <a:extLst>
              <a:ext uri="{FF2B5EF4-FFF2-40B4-BE49-F238E27FC236}">
                <a16:creationId xmlns:a16="http://schemas.microsoft.com/office/drawing/2014/main" id="{35D9C81D-9E04-4612-96F8-434C60457180}"/>
              </a:ext>
            </a:extLst>
          </p:cNvPr>
          <p:cNvSpPr txBox="1">
            <a:spLocks/>
          </p:cNvSpPr>
          <p:nvPr/>
        </p:nvSpPr>
        <p:spPr>
          <a:xfrm>
            <a:off x="947830" y="339755"/>
            <a:ext cx="10296340" cy="516403"/>
          </a:xfrm>
          <a:prstGeom prst="rect">
            <a:avLst/>
          </a:prstGeom>
        </p:spPr>
        <p:txBody>
          <a:bodyPr/>
          <a:lstStyle>
            <a:lvl1pPr algn="l" defTabSz="914400" rtl="0" eaLnBrk="1" latinLnBrk="0" hangingPunct="1">
              <a:lnSpc>
                <a:spcPct val="90000"/>
              </a:lnSpc>
              <a:spcBef>
                <a:spcPct val="0"/>
              </a:spcBef>
              <a:buNone/>
              <a:defRPr sz="3000" b="1" kern="1200">
                <a:solidFill>
                  <a:srgbClr val="006184"/>
                </a:solidFill>
                <a:latin typeface="HelveticaNeueLT Std" panose="020B0604020202020204" pitchFamily="34" charset="0"/>
                <a:ea typeface="+mj-ea"/>
                <a:cs typeface="+mj-cs"/>
              </a:defRPr>
            </a:lvl1pPr>
          </a:lstStyle>
          <a:p>
            <a:pPr algn="ctr"/>
            <a:r>
              <a:rPr lang="en-US" dirty="0">
                <a:solidFill>
                  <a:schemeClr val="tx1"/>
                </a:solidFill>
              </a:rPr>
              <a:t>Cost comparison? </a:t>
            </a:r>
          </a:p>
        </p:txBody>
      </p:sp>
      <p:graphicFrame>
        <p:nvGraphicFramePr>
          <p:cNvPr id="18" name="Table 17">
            <a:extLst>
              <a:ext uri="{FF2B5EF4-FFF2-40B4-BE49-F238E27FC236}">
                <a16:creationId xmlns:a16="http://schemas.microsoft.com/office/drawing/2014/main" id="{D3EB9CA1-1093-4F51-BA90-C38BF9746D8E}"/>
              </a:ext>
            </a:extLst>
          </p:cNvPr>
          <p:cNvGraphicFramePr>
            <a:graphicFrameLocks noGrp="1"/>
          </p:cNvGraphicFramePr>
          <p:nvPr>
            <p:extLst>
              <p:ext uri="{D42A27DB-BD31-4B8C-83A1-F6EECF244321}">
                <p14:modId xmlns:p14="http://schemas.microsoft.com/office/powerpoint/2010/main" val="3714628444"/>
              </p:ext>
            </p:extLst>
          </p:nvPr>
        </p:nvGraphicFramePr>
        <p:xfrm>
          <a:off x="1019894" y="1210491"/>
          <a:ext cx="3403168" cy="2773174"/>
        </p:xfrm>
        <a:graphic>
          <a:graphicData uri="http://schemas.openxmlformats.org/drawingml/2006/table">
            <a:tbl>
              <a:tblPr firstRow="1" lastRow="1" bandRow="1">
                <a:tableStyleId>{073A0DAA-6AF3-43AB-8588-CEC1D06C72B9}</a:tableStyleId>
              </a:tblPr>
              <a:tblGrid>
                <a:gridCol w="2109191">
                  <a:extLst>
                    <a:ext uri="{9D8B030D-6E8A-4147-A177-3AD203B41FA5}">
                      <a16:colId xmlns:a16="http://schemas.microsoft.com/office/drawing/2014/main" val="481712009"/>
                    </a:ext>
                  </a:extLst>
                </a:gridCol>
                <a:gridCol w="719646">
                  <a:extLst>
                    <a:ext uri="{9D8B030D-6E8A-4147-A177-3AD203B41FA5}">
                      <a16:colId xmlns:a16="http://schemas.microsoft.com/office/drawing/2014/main" val="2054594836"/>
                    </a:ext>
                  </a:extLst>
                </a:gridCol>
                <a:gridCol w="574331">
                  <a:extLst>
                    <a:ext uri="{9D8B030D-6E8A-4147-A177-3AD203B41FA5}">
                      <a16:colId xmlns:a16="http://schemas.microsoft.com/office/drawing/2014/main" val="3458898967"/>
                    </a:ext>
                  </a:extLst>
                </a:gridCol>
              </a:tblGrid>
              <a:tr h="369172">
                <a:tc gridSpan="3">
                  <a:txBody>
                    <a:bodyPr/>
                    <a:lstStyle/>
                    <a:p>
                      <a:pPr algn="ctr"/>
                      <a:r>
                        <a:rPr lang="en-US" dirty="0"/>
                        <a:t>Velocity Timer</a:t>
                      </a:r>
                    </a:p>
                  </a:txBody>
                  <a:tcPr>
                    <a:solidFill>
                      <a:srgbClr val="005F8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276302"/>
                  </a:ext>
                </a:extLst>
              </a:tr>
              <a:tr h="247269">
                <a:tc>
                  <a:txBody>
                    <a:bodyPr/>
                    <a:lstStyle/>
                    <a:p>
                      <a:endParaRPr lang="en-US" sz="1000" dirty="0"/>
                    </a:p>
                  </a:txBody>
                  <a:tcPr/>
                </a:tc>
                <a:tc>
                  <a:txBody>
                    <a:bodyPr/>
                    <a:lstStyle/>
                    <a:p>
                      <a:r>
                        <a:rPr lang="en-US" sz="1000" b="1" dirty="0">
                          <a:solidFill>
                            <a:schemeClr val="tx1"/>
                          </a:solidFill>
                        </a:rPr>
                        <a:t>MSRP</a:t>
                      </a:r>
                    </a:p>
                  </a:txBody>
                  <a:tcPr anchor="ctr"/>
                </a:tc>
                <a:tc>
                  <a:txBody>
                    <a:bodyPr/>
                    <a:lstStyle/>
                    <a:p>
                      <a:r>
                        <a:rPr lang="en-US" sz="1000" b="1" dirty="0">
                          <a:solidFill>
                            <a:schemeClr val="tx1"/>
                          </a:solidFill>
                        </a:rPr>
                        <a:t>Total</a:t>
                      </a:r>
                    </a:p>
                  </a:txBody>
                  <a:tcPr anchor="ctr"/>
                </a:tc>
                <a:extLst>
                  <a:ext uri="{0D108BD9-81ED-4DB2-BD59-A6C34878D82A}">
                    <a16:rowId xmlns:a16="http://schemas.microsoft.com/office/drawing/2014/main" val="1293997069"/>
                  </a:ext>
                </a:extLst>
              </a:tr>
              <a:tr h="247269">
                <a:tc>
                  <a:txBody>
                    <a:bodyPr/>
                    <a:lstStyle/>
                    <a:p>
                      <a:r>
                        <a:rPr lang="en-US" sz="1000" dirty="0"/>
                        <a:t>Cost of Timer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$2395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$2395</a:t>
                      </a:r>
                      <a:endParaRPr lang="en-US" sz="1000" b="0" dirty="0">
                        <a:solidFill>
                          <a:schemeClr val="tx1"/>
                        </a:solidFill>
                      </a:endParaRPr>
                    </a:p>
                  </a:txBody>
                  <a:tcPr anchor="ctr"/>
                </a:tc>
                <a:extLst>
                  <a:ext uri="{0D108BD9-81ED-4DB2-BD59-A6C34878D82A}">
                    <a16:rowId xmlns:a16="http://schemas.microsoft.com/office/drawing/2014/main" val="3004925753"/>
                  </a:ext>
                </a:extLst>
              </a:tr>
              <a:tr h="247269">
                <a:tc>
                  <a:txBody>
                    <a:bodyPr/>
                    <a:lstStyle/>
                    <a:p>
                      <a:r>
                        <a:rPr lang="en-US" sz="1000" dirty="0"/>
                        <a:t>Monitor</a:t>
                      </a:r>
                    </a:p>
                  </a:txBody>
                  <a:tcPr/>
                </a:tc>
                <a:tc>
                  <a:txBody>
                    <a:bodyPr/>
                    <a:lstStyle/>
                    <a:p>
                      <a:pPr algn="ctr"/>
                      <a:r>
                        <a:rPr lang="en-US" sz="1000" dirty="0">
                          <a:solidFill>
                            <a:schemeClr val="tx1"/>
                          </a:solidFill>
                        </a:rPr>
                        <a:t>$200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$200</a:t>
                      </a:r>
                    </a:p>
                  </a:txBody>
                  <a:tcPr anchor="ctr"/>
                </a:tc>
                <a:extLst>
                  <a:ext uri="{0D108BD9-81ED-4DB2-BD59-A6C34878D82A}">
                    <a16:rowId xmlns:a16="http://schemas.microsoft.com/office/drawing/2014/main" val="2935984202"/>
                  </a:ext>
                </a:extLst>
              </a:tr>
              <a:tr h="247269">
                <a:tc>
                  <a:txBody>
                    <a:bodyPr/>
                    <a:lstStyle/>
                    <a:p>
                      <a:r>
                        <a:rPr lang="en-US" sz="1000" dirty="0"/>
                        <a:t>Leader board, gamification, reports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included</a:t>
                      </a:r>
                    </a:p>
                  </a:txBody>
                  <a:tcPr anchor="ctr"/>
                </a:tc>
                <a:tc>
                  <a:txBody>
                    <a:bodyPr/>
                    <a:lstStyle/>
                    <a:p>
                      <a:pPr algn="ctr"/>
                      <a:endParaRPr lang="en-US" sz="1000" dirty="0">
                        <a:solidFill>
                          <a:schemeClr val="tx1"/>
                        </a:solidFill>
                      </a:endParaRPr>
                    </a:p>
                  </a:txBody>
                  <a:tcPr anchor="ctr"/>
                </a:tc>
                <a:extLst>
                  <a:ext uri="{0D108BD9-81ED-4DB2-BD59-A6C34878D82A}">
                    <a16:rowId xmlns:a16="http://schemas.microsoft.com/office/drawing/2014/main" val="1162019284"/>
                  </a:ext>
                </a:extLst>
              </a:tr>
              <a:tr h="247269">
                <a:tc>
                  <a:txBody>
                    <a:bodyPr/>
                    <a:lstStyle/>
                    <a:p>
                      <a:r>
                        <a:rPr lang="en-US" sz="1000" dirty="0"/>
                        <a:t>Installation</a:t>
                      </a:r>
                    </a:p>
                  </a:txBody>
                  <a:tcPr/>
                </a:tc>
                <a:tc>
                  <a:txBody>
                    <a:bodyPr/>
                    <a:lstStyle/>
                    <a:p>
                      <a:pPr algn="ctr"/>
                      <a:r>
                        <a:rPr lang="en-US" sz="1000" dirty="0">
                          <a:solidFill>
                            <a:schemeClr val="tx1"/>
                          </a:solidFill>
                        </a:rPr>
                        <a:t>$525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$525</a:t>
                      </a:r>
                    </a:p>
                  </a:txBody>
                  <a:tcPr anchor="ctr"/>
                </a:tc>
                <a:extLst>
                  <a:ext uri="{0D108BD9-81ED-4DB2-BD59-A6C34878D82A}">
                    <a16:rowId xmlns:a16="http://schemas.microsoft.com/office/drawing/2014/main" val="2587273589"/>
                  </a:ext>
                </a:extLst>
              </a:tr>
              <a:tr h="247269">
                <a:tc>
                  <a:txBody>
                    <a:bodyPr/>
                    <a:lstStyle/>
                    <a:p>
                      <a:r>
                        <a:rPr lang="en-US" sz="1000" dirty="0"/>
                        <a:t>Warranty</a:t>
                      </a:r>
                    </a:p>
                  </a:txBody>
                  <a:tcPr/>
                </a:tc>
                <a:tc>
                  <a:txBody>
                    <a:bodyPr/>
                    <a:lstStyle/>
                    <a:p>
                      <a:pPr algn="ctr"/>
                      <a:r>
                        <a:rPr lang="en-US" sz="1000" dirty="0">
                          <a:solidFill>
                            <a:schemeClr val="tx1"/>
                          </a:solidFill>
                        </a:rPr>
                        <a:t>1yr/LOC</a:t>
                      </a:r>
                    </a:p>
                  </a:txBody>
                  <a:tcPr anchor="ctr"/>
                </a:tc>
                <a:tc>
                  <a:txBody>
                    <a:bodyPr/>
                    <a:lstStyle/>
                    <a:p>
                      <a:pPr algn="ctr"/>
                      <a:endParaRPr lang="en-US" sz="1000" dirty="0">
                        <a:solidFill>
                          <a:schemeClr val="tx1"/>
                        </a:solidFill>
                      </a:endParaRPr>
                    </a:p>
                  </a:txBody>
                  <a:tcPr anchor="ctr"/>
                </a:tc>
                <a:extLst>
                  <a:ext uri="{0D108BD9-81ED-4DB2-BD59-A6C34878D82A}">
                    <a16:rowId xmlns:a16="http://schemas.microsoft.com/office/drawing/2014/main" val="3986504561"/>
                  </a:ext>
                </a:extLst>
              </a:tr>
              <a:tr h="247269">
                <a:tc>
                  <a:txBody>
                    <a:bodyPr/>
                    <a:lstStyle/>
                    <a:p>
                      <a:r>
                        <a:rPr lang="en-US" sz="1000" dirty="0"/>
                        <a:t>Cloud connection fee annually </a:t>
                      </a:r>
                    </a:p>
                  </a:txBody>
                  <a:tcPr/>
                </a:tc>
                <a:tc>
                  <a:txBody>
                    <a:bodyPr/>
                    <a:lstStyle/>
                    <a:p>
                      <a:pPr algn="ctr"/>
                      <a:r>
                        <a:rPr lang="en-US" sz="1000" dirty="0">
                          <a:solidFill>
                            <a:schemeClr val="tx1"/>
                          </a:solidFill>
                        </a:rPr>
                        <a:t>$268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$268</a:t>
                      </a:r>
                    </a:p>
                  </a:txBody>
                  <a:tcPr anchor="ctr"/>
                </a:tc>
                <a:extLst>
                  <a:ext uri="{0D108BD9-81ED-4DB2-BD59-A6C34878D82A}">
                    <a16:rowId xmlns:a16="http://schemas.microsoft.com/office/drawing/2014/main" val="3275679845"/>
                  </a:ext>
                </a:extLst>
              </a:tr>
              <a:tr h="247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Repeat customer detection (LPR)</a:t>
                      </a:r>
                    </a:p>
                  </a:txBody>
                  <a:tcPr/>
                </a:tc>
                <a:tc>
                  <a:txBody>
                    <a:bodyPr/>
                    <a:lstStyle/>
                    <a:p>
                      <a:pPr algn="ctr"/>
                      <a:r>
                        <a:rPr lang="en-US" sz="1000" dirty="0">
                          <a:solidFill>
                            <a:schemeClr val="tx1"/>
                          </a:solidFill>
                        </a:rPr>
                        <a:t>$750</a:t>
                      </a:r>
                    </a:p>
                  </a:txBody>
                  <a:tcPr anchor="ctr"/>
                </a:tc>
                <a:tc>
                  <a:txBody>
                    <a:bodyPr/>
                    <a:lstStyle/>
                    <a:p>
                      <a:pPr algn="ctr"/>
                      <a:endParaRPr lang="en-US" sz="1000" dirty="0">
                        <a:solidFill>
                          <a:schemeClr val="tx1"/>
                        </a:solidFill>
                      </a:endParaRPr>
                    </a:p>
                  </a:txBody>
                  <a:tcPr anchor="ctr"/>
                </a:tc>
                <a:extLst>
                  <a:ext uri="{0D108BD9-81ED-4DB2-BD59-A6C34878D82A}">
                    <a16:rowId xmlns:a16="http://schemas.microsoft.com/office/drawing/2014/main" val="3506622846"/>
                  </a:ext>
                </a:extLst>
              </a:tr>
              <a:tr h="276879">
                <a:tc>
                  <a:txBody>
                    <a:bodyPr/>
                    <a:lstStyle/>
                    <a:p>
                      <a:r>
                        <a:rPr lang="en-US" sz="1200" b="0" dirty="0"/>
                        <a:t>Total</a:t>
                      </a:r>
                    </a:p>
                  </a:txBody>
                  <a:tcPr>
                    <a:solidFill>
                      <a:schemeClr val="tx1">
                        <a:lumMod val="25000"/>
                        <a:lumOff val="75000"/>
                      </a:schemeClr>
                    </a:solidFill>
                  </a:tcPr>
                </a:tc>
                <a:tc>
                  <a:txBody>
                    <a:bodyPr/>
                    <a:lstStyle/>
                    <a:p>
                      <a:pPr algn="ctr"/>
                      <a:endParaRPr lang="en-US" sz="1000" dirty="0">
                        <a:solidFill>
                          <a:schemeClr val="tx1"/>
                        </a:solidFill>
                      </a:endParaRPr>
                    </a:p>
                  </a:txBody>
                  <a:tcPr anchor="ctr">
                    <a:solidFill>
                      <a:schemeClr val="tx1">
                        <a:lumMod val="25000"/>
                        <a:lumOff val="75000"/>
                      </a:schemeClr>
                    </a:solidFill>
                  </a:tcPr>
                </a:tc>
                <a:tc>
                  <a:txBody>
                    <a:bodyPr/>
                    <a:lstStyle/>
                    <a:p>
                      <a:pPr algn="ctr"/>
                      <a:r>
                        <a:rPr lang="en-US" sz="1000" u="sng" dirty="0">
                          <a:solidFill>
                            <a:schemeClr val="tx1"/>
                          </a:solidFill>
                        </a:rPr>
                        <a:t>$3388 </a:t>
                      </a:r>
                    </a:p>
                  </a:txBody>
                  <a:tcPr anchor="ctr">
                    <a:solidFill>
                      <a:schemeClr val="tx1">
                        <a:lumMod val="25000"/>
                        <a:lumOff val="75000"/>
                      </a:schemeClr>
                    </a:solidFill>
                  </a:tcPr>
                </a:tc>
                <a:extLst>
                  <a:ext uri="{0D108BD9-81ED-4DB2-BD59-A6C34878D82A}">
                    <a16:rowId xmlns:a16="http://schemas.microsoft.com/office/drawing/2014/main" val="4131371056"/>
                  </a:ext>
                </a:extLst>
              </a:tr>
            </a:tbl>
          </a:graphicData>
        </a:graphic>
      </p:graphicFrame>
      <p:sp>
        <p:nvSpPr>
          <p:cNvPr id="19" name="Rectangle: Rounded Corners 18">
            <a:extLst>
              <a:ext uri="{FF2B5EF4-FFF2-40B4-BE49-F238E27FC236}">
                <a16:creationId xmlns:a16="http://schemas.microsoft.com/office/drawing/2014/main" id="{D44F3009-8A09-431C-B8DD-B2E09390BE1D}"/>
              </a:ext>
            </a:extLst>
          </p:cNvPr>
          <p:cNvSpPr/>
          <p:nvPr/>
        </p:nvSpPr>
        <p:spPr>
          <a:xfrm rot="16200000">
            <a:off x="-199728" y="4739914"/>
            <a:ext cx="1950719" cy="73298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Advantages</a:t>
            </a:r>
          </a:p>
        </p:txBody>
      </p:sp>
      <p:graphicFrame>
        <p:nvGraphicFramePr>
          <p:cNvPr id="20" name="Table 19">
            <a:extLst>
              <a:ext uri="{FF2B5EF4-FFF2-40B4-BE49-F238E27FC236}">
                <a16:creationId xmlns:a16="http://schemas.microsoft.com/office/drawing/2014/main" id="{CA3286E7-CB91-47C0-9C27-63A7DBF1E700}"/>
              </a:ext>
            </a:extLst>
          </p:cNvPr>
          <p:cNvGraphicFramePr>
            <a:graphicFrameLocks noGrp="1"/>
          </p:cNvGraphicFramePr>
          <p:nvPr>
            <p:extLst>
              <p:ext uri="{D42A27DB-BD31-4B8C-83A1-F6EECF244321}">
                <p14:modId xmlns:p14="http://schemas.microsoft.com/office/powerpoint/2010/main" val="3016675118"/>
              </p:ext>
            </p:extLst>
          </p:nvPr>
        </p:nvGraphicFramePr>
        <p:xfrm>
          <a:off x="1023147" y="4131050"/>
          <a:ext cx="3373220" cy="1950720"/>
        </p:xfrm>
        <a:graphic>
          <a:graphicData uri="http://schemas.openxmlformats.org/drawingml/2006/table">
            <a:tbl>
              <a:tblPr bandRow="1">
                <a:tableStyleId>{073A0DAA-6AF3-43AB-8588-CEC1D06C72B9}</a:tableStyleId>
              </a:tblPr>
              <a:tblGrid>
                <a:gridCol w="489444">
                  <a:extLst>
                    <a:ext uri="{9D8B030D-6E8A-4147-A177-3AD203B41FA5}">
                      <a16:colId xmlns:a16="http://schemas.microsoft.com/office/drawing/2014/main" val="4182192446"/>
                    </a:ext>
                  </a:extLst>
                </a:gridCol>
                <a:gridCol w="2883776">
                  <a:extLst>
                    <a:ext uri="{9D8B030D-6E8A-4147-A177-3AD203B41FA5}">
                      <a16:colId xmlns:a16="http://schemas.microsoft.com/office/drawing/2014/main" val="481712009"/>
                    </a:ext>
                  </a:extLst>
                </a:gridCol>
              </a:tblGrid>
              <a:tr h="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chemeClr val="accent3"/>
                          </a:solidFill>
                          <a:effectLst/>
                          <a:latin typeface="iconfont" panose="02000503000000000000" pitchFamily="2" charset="0"/>
                        </a:rPr>
                        <a:t></a:t>
                      </a:r>
                      <a:endParaRPr lang="en-US" sz="1200" b="0" i="0" u="none" strike="noStrike" dirty="0">
                        <a:solidFill>
                          <a:schemeClr val="accent3"/>
                        </a:solidFill>
                        <a:effectLst/>
                        <a:latin typeface="Calibri" panose="020F0502020204030204" pitchFamily="34" charset="0"/>
                      </a:endParaRPr>
                    </a:p>
                  </a:txBody>
                  <a:tcPr marT="91440" marB="91440"/>
                </a:tc>
                <a:tc>
                  <a:txBody>
                    <a:bodyPr/>
                    <a:lstStyle/>
                    <a:p>
                      <a:pPr algn="l" fontAlgn="ctr"/>
                      <a:r>
                        <a:rPr lang="en-US" sz="1000" u="none" strike="noStrike" kern="1200" dirty="0">
                          <a:solidFill>
                            <a:schemeClr val="dk1"/>
                          </a:solidFill>
                          <a:effectLst/>
                          <a:latin typeface="+mn-lt"/>
                          <a:ea typeface="+mn-ea"/>
                          <a:cs typeface="+mn-cs"/>
                        </a:rPr>
                        <a:t>Ai &amp; ML to measure inside speed of service and repeat customers</a:t>
                      </a:r>
                    </a:p>
                  </a:txBody>
                  <a:tcPr marT="91440" marB="91440"/>
                </a:tc>
                <a:extLst>
                  <a:ext uri="{0D108BD9-81ED-4DB2-BD59-A6C34878D82A}">
                    <a16:rowId xmlns:a16="http://schemas.microsoft.com/office/drawing/2014/main" val="3004925753"/>
                  </a:ext>
                </a:extLst>
              </a:tr>
              <a:tr h="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chemeClr val="accent3"/>
                          </a:solidFill>
                          <a:effectLst/>
                          <a:latin typeface="iconfont" panose="02000503000000000000" pitchFamily="2" charset="0"/>
                        </a:rPr>
                        <a:t></a:t>
                      </a:r>
                      <a:endParaRPr lang="en-US" sz="1200" b="0" i="0" u="none" strike="noStrike" dirty="0">
                        <a:solidFill>
                          <a:schemeClr val="accent3"/>
                        </a:solidFill>
                        <a:effectLst/>
                        <a:latin typeface="Calibri" panose="020F0502020204030204" pitchFamily="34" charset="0"/>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dirty="0">
                          <a:effectLst/>
                        </a:rPr>
                        <a:t>Real-time POS integration</a:t>
                      </a:r>
                    </a:p>
                  </a:txBody>
                  <a:tcPr marT="91440" marB="91440"/>
                </a:tc>
                <a:extLst>
                  <a:ext uri="{0D108BD9-81ED-4DB2-BD59-A6C34878D82A}">
                    <a16:rowId xmlns:a16="http://schemas.microsoft.com/office/drawing/2014/main" val="2084276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3"/>
                          </a:solidFill>
                          <a:effectLst/>
                          <a:latin typeface="iconfont" panose="02000503000000000000" pitchFamily="2" charset="0"/>
                        </a:rPr>
                        <a:t></a:t>
                      </a:r>
                      <a:endParaRPr lang="en-US" sz="1200" dirty="0">
                        <a:solidFill>
                          <a:schemeClr val="accent3"/>
                        </a:solidFill>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dirty="0">
                          <a:solidFill>
                            <a:srgbClr val="000000"/>
                          </a:solidFill>
                          <a:effectLst/>
                        </a:rPr>
                        <a:t>Integrated to video</a:t>
                      </a:r>
                    </a:p>
                  </a:txBody>
                  <a:tcPr marT="91440" marB="91440"/>
                </a:tc>
                <a:extLst>
                  <a:ext uri="{0D108BD9-81ED-4DB2-BD59-A6C34878D82A}">
                    <a16:rowId xmlns:a16="http://schemas.microsoft.com/office/drawing/2014/main" val="242810507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3"/>
                          </a:solidFill>
                          <a:effectLst/>
                          <a:latin typeface="iconfont" panose="02000503000000000000" pitchFamily="2" charset="0"/>
                        </a:rPr>
                        <a:t></a:t>
                      </a:r>
                      <a:endParaRPr lang="en-US" sz="1200" b="0" i="0" u="none" strike="noStrike" dirty="0">
                        <a:solidFill>
                          <a:schemeClr val="accent3"/>
                        </a:solidFill>
                        <a:effectLst/>
                        <a:latin typeface="Calibri" panose="020F0502020204030204" pitchFamily="34" charset="0"/>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dirty="0">
                          <a:solidFill>
                            <a:srgbClr val="000000"/>
                          </a:solidFill>
                          <a:effectLst/>
                        </a:rPr>
                        <a:t>Remote diagnostic</a:t>
                      </a:r>
                      <a:endParaRPr lang="en-CA" sz="1000" b="0" u="none" strike="noStrike" dirty="0">
                        <a:solidFill>
                          <a:srgbClr val="000000"/>
                        </a:solidFill>
                        <a:effectLst/>
                      </a:endParaRPr>
                    </a:p>
                  </a:txBody>
                  <a:tcPr marT="91440" marB="91440"/>
                </a:tc>
                <a:extLst>
                  <a:ext uri="{0D108BD9-81ED-4DB2-BD59-A6C34878D82A}">
                    <a16:rowId xmlns:a16="http://schemas.microsoft.com/office/drawing/2014/main" val="65151656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3"/>
                          </a:solidFill>
                          <a:effectLst/>
                          <a:latin typeface="iconfont" panose="02000503000000000000" pitchFamily="2" charset="0"/>
                        </a:rPr>
                        <a:t></a:t>
                      </a:r>
                      <a:endParaRPr lang="en-US" sz="1200" dirty="0">
                        <a:solidFill>
                          <a:schemeClr val="accent3"/>
                        </a:solidFill>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dirty="0">
                          <a:solidFill>
                            <a:srgbClr val="000000"/>
                          </a:solidFill>
                          <a:effectLst/>
                        </a:rPr>
                        <a:t>Mobile App</a:t>
                      </a:r>
                    </a:p>
                  </a:txBody>
                  <a:tcPr marT="91440" marB="91440"/>
                </a:tc>
                <a:extLst>
                  <a:ext uri="{0D108BD9-81ED-4DB2-BD59-A6C34878D82A}">
                    <a16:rowId xmlns:a16="http://schemas.microsoft.com/office/drawing/2014/main" val="3412744864"/>
                  </a:ext>
                </a:extLst>
              </a:tr>
            </a:tbl>
          </a:graphicData>
        </a:graphic>
      </p:graphicFrame>
      <p:graphicFrame>
        <p:nvGraphicFramePr>
          <p:cNvPr id="24" name="Table 23">
            <a:extLst>
              <a:ext uri="{FF2B5EF4-FFF2-40B4-BE49-F238E27FC236}">
                <a16:creationId xmlns:a16="http://schemas.microsoft.com/office/drawing/2014/main" id="{BD512D25-5DD3-418A-8375-15C741187FCA}"/>
              </a:ext>
            </a:extLst>
          </p:cNvPr>
          <p:cNvGraphicFramePr>
            <a:graphicFrameLocks noGrp="1"/>
          </p:cNvGraphicFramePr>
          <p:nvPr>
            <p:extLst>
              <p:ext uri="{D42A27DB-BD31-4B8C-83A1-F6EECF244321}">
                <p14:modId xmlns:p14="http://schemas.microsoft.com/office/powerpoint/2010/main" val="3991834956"/>
              </p:ext>
            </p:extLst>
          </p:nvPr>
        </p:nvGraphicFramePr>
        <p:xfrm>
          <a:off x="4498344" y="1209861"/>
          <a:ext cx="3403168" cy="2773174"/>
        </p:xfrm>
        <a:graphic>
          <a:graphicData uri="http://schemas.openxmlformats.org/drawingml/2006/table">
            <a:tbl>
              <a:tblPr firstRow="1" lastRow="1" bandRow="1">
                <a:tableStyleId>{073A0DAA-6AF3-43AB-8588-CEC1D06C72B9}</a:tableStyleId>
              </a:tblPr>
              <a:tblGrid>
                <a:gridCol w="2109191">
                  <a:extLst>
                    <a:ext uri="{9D8B030D-6E8A-4147-A177-3AD203B41FA5}">
                      <a16:colId xmlns:a16="http://schemas.microsoft.com/office/drawing/2014/main" val="481712009"/>
                    </a:ext>
                  </a:extLst>
                </a:gridCol>
                <a:gridCol w="719646">
                  <a:extLst>
                    <a:ext uri="{9D8B030D-6E8A-4147-A177-3AD203B41FA5}">
                      <a16:colId xmlns:a16="http://schemas.microsoft.com/office/drawing/2014/main" val="2054594836"/>
                    </a:ext>
                  </a:extLst>
                </a:gridCol>
                <a:gridCol w="574331">
                  <a:extLst>
                    <a:ext uri="{9D8B030D-6E8A-4147-A177-3AD203B41FA5}">
                      <a16:colId xmlns:a16="http://schemas.microsoft.com/office/drawing/2014/main" val="3458898967"/>
                    </a:ext>
                  </a:extLst>
                </a:gridCol>
              </a:tblGrid>
              <a:tr h="369172">
                <a:tc gridSpan="3">
                  <a:txBody>
                    <a:bodyPr/>
                    <a:lstStyle/>
                    <a:p>
                      <a:pPr algn="ctr"/>
                      <a:r>
                        <a:rPr lang="en-US" dirty="0"/>
                        <a:t>Nitro Timer</a:t>
                      </a:r>
                    </a:p>
                  </a:txBody>
                  <a:tcPr>
                    <a:solidFill>
                      <a:srgbClr val="005F8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276302"/>
                  </a:ext>
                </a:extLst>
              </a:tr>
              <a:tr h="247269">
                <a:tc>
                  <a:txBody>
                    <a:bodyPr/>
                    <a:lstStyle/>
                    <a:p>
                      <a:endParaRPr lang="en-US" sz="1000" dirty="0"/>
                    </a:p>
                  </a:txBody>
                  <a:tcPr/>
                </a:tc>
                <a:tc>
                  <a:txBody>
                    <a:bodyPr/>
                    <a:lstStyle/>
                    <a:p>
                      <a:r>
                        <a:rPr lang="en-US" sz="1000" b="1" dirty="0">
                          <a:solidFill>
                            <a:schemeClr val="tx1"/>
                          </a:solidFill>
                        </a:rPr>
                        <a:t>MSRP</a:t>
                      </a:r>
                    </a:p>
                  </a:txBody>
                  <a:tcPr anchor="ctr"/>
                </a:tc>
                <a:tc>
                  <a:txBody>
                    <a:bodyPr/>
                    <a:lstStyle/>
                    <a:p>
                      <a:r>
                        <a:rPr lang="en-US" sz="1000" b="1" dirty="0">
                          <a:solidFill>
                            <a:schemeClr val="tx1"/>
                          </a:solidFill>
                        </a:rPr>
                        <a:t>Total</a:t>
                      </a:r>
                    </a:p>
                  </a:txBody>
                  <a:tcPr anchor="ctr"/>
                </a:tc>
                <a:extLst>
                  <a:ext uri="{0D108BD9-81ED-4DB2-BD59-A6C34878D82A}">
                    <a16:rowId xmlns:a16="http://schemas.microsoft.com/office/drawing/2014/main" val="1293997069"/>
                  </a:ext>
                </a:extLst>
              </a:tr>
              <a:tr h="247269">
                <a:tc>
                  <a:txBody>
                    <a:bodyPr/>
                    <a:lstStyle/>
                    <a:p>
                      <a:r>
                        <a:rPr lang="en-US" sz="1000" dirty="0"/>
                        <a:t>Cost of Timer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$2569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$2569</a:t>
                      </a:r>
                      <a:endParaRPr lang="en-US" sz="1000" b="0" dirty="0">
                        <a:solidFill>
                          <a:schemeClr val="tx1"/>
                        </a:solidFill>
                      </a:endParaRPr>
                    </a:p>
                  </a:txBody>
                  <a:tcPr anchor="ctr"/>
                </a:tc>
                <a:extLst>
                  <a:ext uri="{0D108BD9-81ED-4DB2-BD59-A6C34878D82A}">
                    <a16:rowId xmlns:a16="http://schemas.microsoft.com/office/drawing/2014/main" val="3004925753"/>
                  </a:ext>
                </a:extLst>
              </a:tr>
              <a:tr h="247269">
                <a:tc>
                  <a:txBody>
                    <a:bodyPr/>
                    <a:lstStyle/>
                    <a:p>
                      <a:r>
                        <a:rPr lang="en-US" sz="1000" dirty="0"/>
                        <a:t>Monitor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included</a:t>
                      </a:r>
                    </a:p>
                  </a:txBody>
                  <a:tcPr anchor="ctr"/>
                </a:tc>
                <a:tc>
                  <a:txBody>
                    <a:bodyPr/>
                    <a:lstStyle/>
                    <a:p>
                      <a:pPr algn="ctr"/>
                      <a:endParaRPr lang="en-US" sz="1000" dirty="0">
                        <a:solidFill>
                          <a:schemeClr val="tx1"/>
                        </a:solidFill>
                      </a:endParaRPr>
                    </a:p>
                  </a:txBody>
                  <a:tcPr anchor="ctr"/>
                </a:tc>
                <a:extLst>
                  <a:ext uri="{0D108BD9-81ED-4DB2-BD59-A6C34878D82A}">
                    <a16:rowId xmlns:a16="http://schemas.microsoft.com/office/drawing/2014/main" val="2935984202"/>
                  </a:ext>
                </a:extLst>
              </a:tr>
              <a:tr h="247269">
                <a:tc>
                  <a:txBody>
                    <a:bodyPr/>
                    <a:lstStyle/>
                    <a:p>
                      <a:r>
                        <a:rPr lang="en-US" sz="1000" dirty="0"/>
                        <a:t>Leader board, gamification, reports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included</a:t>
                      </a:r>
                    </a:p>
                  </a:txBody>
                  <a:tcPr anchor="ctr"/>
                </a:tc>
                <a:tc>
                  <a:txBody>
                    <a:bodyPr/>
                    <a:lstStyle/>
                    <a:p>
                      <a:pPr algn="ctr"/>
                      <a:endParaRPr lang="en-US" sz="1000" dirty="0">
                        <a:solidFill>
                          <a:schemeClr val="tx1"/>
                        </a:solidFill>
                      </a:endParaRPr>
                    </a:p>
                  </a:txBody>
                  <a:tcPr anchor="ctr"/>
                </a:tc>
                <a:extLst>
                  <a:ext uri="{0D108BD9-81ED-4DB2-BD59-A6C34878D82A}">
                    <a16:rowId xmlns:a16="http://schemas.microsoft.com/office/drawing/2014/main" val="1162019284"/>
                  </a:ext>
                </a:extLst>
              </a:tr>
              <a:tr h="247269">
                <a:tc>
                  <a:txBody>
                    <a:bodyPr/>
                    <a:lstStyle/>
                    <a:p>
                      <a:r>
                        <a:rPr lang="en-US" sz="1000" dirty="0"/>
                        <a:t>Installation</a:t>
                      </a:r>
                    </a:p>
                  </a:txBody>
                  <a:tcPr/>
                </a:tc>
                <a:tc>
                  <a:txBody>
                    <a:bodyPr/>
                    <a:lstStyle/>
                    <a:p>
                      <a:pPr algn="ctr"/>
                      <a:r>
                        <a:rPr lang="en-US" sz="1000" dirty="0">
                          <a:solidFill>
                            <a:schemeClr val="tx1"/>
                          </a:solidFill>
                        </a:rPr>
                        <a:t>$525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$525</a:t>
                      </a:r>
                    </a:p>
                  </a:txBody>
                  <a:tcPr anchor="ctr"/>
                </a:tc>
                <a:extLst>
                  <a:ext uri="{0D108BD9-81ED-4DB2-BD59-A6C34878D82A}">
                    <a16:rowId xmlns:a16="http://schemas.microsoft.com/office/drawing/2014/main" val="2587273589"/>
                  </a:ext>
                </a:extLst>
              </a:tr>
              <a:tr h="247269">
                <a:tc>
                  <a:txBody>
                    <a:bodyPr/>
                    <a:lstStyle/>
                    <a:p>
                      <a:r>
                        <a:rPr lang="en-US" sz="1000" dirty="0"/>
                        <a:t>Warranty</a:t>
                      </a:r>
                    </a:p>
                  </a:txBody>
                  <a:tcPr/>
                </a:tc>
                <a:tc>
                  <a:txBody>
                    <a:bodyPr/>
                    <a:lstStyle/>
                    <a:p>
                      <a:pPr algn="ctr"/>
                      <a:r>
                        <a:rPr lang="en-US" sz="1000" dirty="0">
                          <a:solidFill>
                            <a:schemeClr val="tx1"/>
                          </a:solidFill>
                        </a:rPr>
                        <a:t>1 </a:t>
                      </a:r>
                      <a:r>
                        <a:rPr lang="en-US" sz="1000" dirty="0" err="1">
                          <a:solidFill>
                            <a:schemeClr val="tx1"/>
                          </a:solidFill>
                        </a:rPr>
                        <a:t>yr</a:t>
                      </a:r>
                      <a:endParaRPr lang="en-US" sz="1000" dirty="0">
                        <a:solidFill>
                          <a:schemeClr val="tx1"/>
                        </a:solidFill>
                      </a:endParaRPr>
                    </a:p>
                  </a:txBody>
                  <a:tcPr anchor="ctr"/>
                </a:tc>
                <a:tc>
                  <a:txBody>
                    <a:bodyPr/>
                    <a:lstStyle/>
                    <a:p>
                      <a:pPr algn="ctr"/>
                      <a:endParaRPr lang="en-US" sz="1000" dirty="0">
                        <a:solidFill>
                          <a:schemeClr val="tx1"/>
                        </a:solidFill>
                      </a:endParaRPr>
                    </a:p>
                  </a:txBody>
                  <a:tcPr anchor="ctr"/>
                </a:tc>
                <a:extLst>
                  <a:ext uri="{0D108BD9-81ED-4DB2-BD59-A6C34878D82A}">
                    <a16:rowId xmlns:a16="http://schemas.microsoft.com/office/drawing/2014/main" val="3986504561"/>
                  </a:ext>
                </a:extLst>
              </a:tr>
              <a:tr h="247269">
                <a:tc>
                  <a:txBody>
                    <a:bodyPr/>
                    <a:lstStyle/>
                    <a:p>
                      <a:r>
                        <a:rPr lang="en-US" sz="1000" dirty="0"/>
                        <a:t>Cloud connection fee annually </a:t>
                      </a:r>
                    </a:p>
                  </a:txBody>
                  <a:tcPr/>
                </a:tc>
                <a:tc>
                  <a:txBody>
                    <a:bodyPr/>
                    <a:lstStyle/>
                    <a:p>
                      <a:pPr algn="ctr"/>
                      <a:r>
                        <a:rPr lang="en-US" sz="1000" dirty="0">
                          <a:solidFill>
                            <a:schemeClr val="tx1"/>
                          </a:solidFill>
                        </a:rPr>
                        <a:t>$260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$260</a:t>
                      </a:r>
                    </a:p>
                  </a:txBody>
                  <a:tcPr anchor="ctr"/>
                </a:tc>
                <a:extLst>
                  <a:ext uri="{0D108BD9-81ED-4DB2-BD59-A6C34878D82A}">
                    <a16:rowId xmlns:a16="http://schemas.microsoft.com/office/drawing/2014/main" val="3275679845"/>
                  </a:ext>
                </a:extLst>
              </a:tr>
              <a:tr h="247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Repeat customer detection (LPR)</a:t>
                      </a:r>
                    </a:p>
                  </a:txBody>
                  <a:tcPr/>
                </a:tc>
                <a:tc>
                  <a:txBody>
                    <a:bodyPr/>
                    <a:lstStyle/>
                    <a:p>
                      <a:pPr algn="ctr"/>
                      <a:r>
                        <a:rPr lang="en-US" sz="1000" dirty="0">
                          <a:solidFill>
                            <a:schemeClr val="tx1"/>
                          </a:solidFill>
                        </a:rPr>
                        <a:t>N/A</a:t>
                      </a:r>
                    </a:p>
                  </a:txBody>
                  <a:tcPr anchor="ctr"/>
                </a:tc>
                <a:tc>
                  <a:txBody>
                    <a:bodyPr/>
                    <a:lstStyle/>
                    <a:p>
                      <a:pPr algn="ctr"/>
                      <a:endParaRPr lang="en-US" sz="1000" dirty="0">
                        <a:solidFill>
                          <a:schemeClr val="tx1"/>
                        </a:solidFill>
                      </a:endParaRPr>
                    </a:p>
                  </a:txBody>
                  <a:tcPr anchor="ctr"/>
                </a:tc>
                <a:extLst>
                  <a:ext uri="{0D108BD9-81ED-4DB2-BD59-A6C34878D82A}">
                    <a16:rowId xmlns:a16="http://schemas.microsoft.com/office/drawing/2014/main" val="3506622846"/>
                  </a:ext>
                </a:extLst>
              </a:tr>
              <a:tr h="276879">
                <a:tc>
                  <a:txBody>
                    <a:bodyPr/>
                    <a:lstStyle/>
                    <a:p>
                      <a:r>
                        <a:rPr lang="en-US" sz="1200" b="0" dirty="0"/>
                        <a:t>Total</a:t>
                      </a:r>
                    </a:p>
                  </a:txBody>
                  <a:tcPr>
                    <a:solidFill>
                      <a:schemeClr val="tx1">
                        <a:lumMod val="25000"/>
                        <a:lumOff val="75000"/>
                      </a:schemeClr>
                    </a:solidFill>
                  </a:tcPr>
                </a:tc>
                <a:tc>
                  <a:txBody>
                    <a:bodyPr/>
                    <a:lstStyle/>
                    <a:p>
                      <a:pPr algn="ctr"/>
                      <a:endParaRPr lang="en-US" sz="1000" dirty="0">
                        <a:solidFill>
                          <a:schemeClr val="tx1"/>
                        </a:solidFill>
                      </a:endParaRPr>
                    </a:p>
                  </a:txBody>
                  <a:tcPr anchor="ctr">
                    <a:solidFill>
                      <a:schemeClr val="tx1">
                        <a:lumMod val="25000"/>
                        <a:lumOff val="75000"/>
                      </a:schemeClr>
                    </a:solidFill>
                  </a:tcPr>
                </a:tc>
                <a:tc>
                  <a:txBody>
                    <a:bodyPr/>
                    <a:lstStyle/>
                    <a:p>
                      <a:pPr algn="ctr"/>
                      <a:r>
                        <a:rPr lang="en-US" sz="1000" u="sng" dirty="0">
                          <a:solidFill>
                            <a:schemeClr val="tx1"/>
                          </a:solidFill>
                        </a:rPr>
                        <a:t>$3354 </a:t>
                      </a:r>
                    </a:p>
                  </a:txBody>
                  <a:tcPr anchor="ctr">
                    <a:solidFill>
                      <a:schemeClr val="tx1">
                        <a:lumMod val="25000"/>
                        <a:lumOff val="75000"/>
                      </a:schemeClr>
                    </a:solidFill>
                  </a:tcPr>
                </a:tc>
                <a:extLst>
                  <a:ext uri="{0D108BD9-81ED-4DB2-BD59-A6C34878D82A}">
                    <a16:rowId xmlns:a16="http://schemas.microsoft.com/office/drawing/2014/main" val="4131371056"/>
                  </a:ext>
                </a:extLst>
              </a:tr>
            </a:tbl>
          </a:graphicData>
        </a:graphic>
      </p:graphicFrame>
      <p:graphicFrame>
        <p:nvGraphicFramePr>
          <p:cNvPr id="25" name="Table 24">
            <a:extLst>
              <a:ext uri="{FF2B5EF4-FFF2-40B4-BE49-F238E27FC236}">
                <a16:creationId xmlns:a16="http://schemas.microsoft.com/office/drawing/2014/main" id="{29F17F5D-327C-4D0A-BBF1-E56DB00F4A85}"/>
              </a:ext>
            </a:extLst>
          </p:cNvPr>
          <p:cNvGraphicFramePr>
            <a:graphicFrameLocks noGrp="1"/>
          </p:cNvGraphicFramePr>
          <p:nvPr>
            <p:extLst>
              <p:ext uri="{D42A27DB-BD31-4B8C-83A1-F6EECF244321}">
                <p14:modId xmlns:p14="http://schemas.microsoft.com/office/powerpoint/2010/main" val="552091628"/>
              </p:ext>
            </p:extLst>
          </p:nvPr>
        </p:nvGraphicFramePr>
        <p:xfrm>
          <a:off x="8017712" y="1209861"/>
          <a:ext cx="3403168" cy="2773174"/>
        </p:xfrm>
        <a:graphic>
          <a:graphicData uri="http://schemas.openxmlformats.org/drawingml/2006/table">
            <a:tbl>
              <a:tblPr firstRow="1" lastRow="1" bandRow="1">
                <a:tableStyleId>{073A0DAA-6AF3-43AB-8588-CEC1D06C72B9}</a:tableStyleId>
              </a:tblPr>
              <a:tblGrid>
                <a:gridCol w="2109191">
                  <a:extLst>
                    <a:ext uri="{9D8B030D-6E8A-4147-A177-3AD203B41FA5}">
                      <a16:colId xmlns:a16="http://schemas.microsoft.com/office/drawing/2014/main" val="481712009"/>
                    </a:ext>
                  </a:extLst>
                </a:gridCol>
                <a:gridCol w="719646">
                  <a:extLst>
                    <a:ext uri="{9D8B030D-6E8A-4147-A177-3AD203B41FA5}">
                      <a16:colId xmlns:a16="http://schemas.microsoft.com/office/drawing/2014/main" val="2054594836"/>
                    </a:ext>
                  </a:extLst>
                </a:gridCol>
                <a:gridCol w="574331">
                  <a:extLst>
                    <a:ext uri="{9D8B030D-6E8A-4147-A177-3AD203B41FA5}">
                      <a16:colId xmlns:a16="http://schemas.microsoft.com/office/drawing/2014/main" val="3458898967"/>
                    </a:ext>
                  </a:extLst>
                </a:gridCol>
              </a:tblGrid>
              <a:tr h="369172">
                <a:tc gridSpan="3">
                  <a:txBody>
                    <a:bodyPr/>
                    <a:lstStyle/>
                    <a:p>
                      <a:pPr algn="ctr"/>
                      <a:r>
                        <a:rPr lang="en-US" dirty="0"/>
                        <a:t>Summit Timer</a:t>
                      </a:r>
                    </a:p>
                  </a:txBody>
                  <a:tcPr>
                    <a:solidFill>
                      <a:srgbClr val="005F8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276302"/>
                  </a:ext>
                </a:extLst>
              </a:tr>
              <a:tr h="247269">
                <a:tc>
                  <a:txBody>
                    <a:bodyPr/>
                    <a:lstStyle/>
                    <a:p>
                      <a:endParaRPr lang="en-US" sz="1000" dirty="0"/>
                    </a:p>
                  </a:txBody>
                  <a:tcPr/>
                </a:tc>
                <a:tc>
                  <a:txBody>
                    <a:bodyPr/>
                    <a:lstStyle/>
                    <a:p>
                      <a:r>
                        <a:rPr lang="en-US" sz="1000" b="1" dirty="0">
                          <a:solidFill>
                            <a:schemeClr val="tx1"/>
                          </a:solidFill>
                        </a:rPr>
                        <a:t>MSRP</a:t>
                      </a:r>
                    </a:p>
                  </a:txBody>
                  <a:tcPr anchor="ctr"/>
                </a:tc>
                <a:tc>
                  <a:txBody>
                    <a:bodyPr/>
                    <a:lstStyle/>
                    <a:p>
                      <a:r>
                        <a:rPr lang="en-US" sz="1000" b="1" dirty="0">
                          <a:solidFill>
                            <a:schemeClr val="tx1"/>
                          </a:solidFill>
                        </a:rPr>
                        <a:t>Total</a:t>
                      </a:r>
                    </a:p>
                  </a:txBody>
                  <a:tcPr anchor="ctr"/>
                </a:tc>
                <a:extLst>
                  <a:ext uri="{0D108BD9-81ED-4DB2-BD59-A6C34878D82A}">
                    <a16:rowId xmlns:a16="http://schemas.microsoft.com/office/drawing/2014/main" val="1293997069"/>
                  </a:ext>
                </a:extLst>
              </a:tr>
              <a:tr h="247269">
                <a:tc>
                  <a:txBody>
                    <a:bodyPr/>
                    <a:lstStyle/>
                    <a:p>
                      <a:r>
                        <a:rPr lang="en-US" sz="1000" dirty="0"/>
                        <a:t>Cost of Timer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$2795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$2795</a:t>
                      </a:r>
                      <a:endParaRPr lang="en-US" sz="1000" b="0" dirty="0">
                        <a:solidFill>
                          <a:schemeClr val="tx1"/>
                        </a:solidFill>
                      </a:endParaRPr>
                    </a:p>
                  </a:txBody>
                  <a:tcPr anchor="ctr"/>
                </a:tc>
                <a:extLst>
                  <a:ext uri="{0D108BD9-81ED-4DB2-BD59-A6C34878D82A}">
                    <a16:rowId xmlns:a16="http://schemas.microsoft.com/office/drawing/2014/main" val="3004925753"/>
                  </a:ext>
                </a:extLst>
              </a:tr>
              <a:tr h="247269">
                <a:tc>
                  <a:txBody>
                    <a:bodyPr/>
                    <a:lstStyle/>
                    <a:p>
                      <a:r>
                        <a:rPr lang="en-US" sz="1000" dirty="0"/>
                        <a:t>Monitor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included</a:t>
                      </a:r>
                    </a:p>
                  </a:txBody>
                  <a:tcPr anchor="ctr"/>
                </a:tc>
                <a:tc>
                  <a:txBody>
                    <a:bodyPr/>
                    <a:lstStyle/>
                    <a:p>
                      <a:pPr algn="ctr"/>
                      <a:endParaRPr lang="en-US" sz="1000" dirty="0">
                        <a:solidFill>
                          <a:schemeClr val="tx1"/>
                        </a:solidFill>
                      </a:endParaRPr>
                    </a:p>
                  </a:txBody>
                  <a:tcPr anchor="ctr"/>
                </a:tc>
                <a:extLst>
                  <a:ext uri="{0D108BD9-81ED-4DB2-BD59-A6C34878D82A}">
                    <a16:rowId xmlns:a16="http://schemas.microsoft.com/office/drawing/2014/main" val="2935984202"/>
                  </a:ext>
                </a:extLst>
              </a:tr>
              <a:tr h="247269">
                <a:tc>
                  <a:txBody>
                    <a:bodyPr/>
                    <a:lstStyle/>
                    <a:p>
                      <a:r>
                        <a:rPr lang="en-US" sz="1000" dirty="0"/>
                        <a:t>Leader board, gamification, reports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included</a:t>
                      </a:r>
                    </a:p>
                  </a:txBody>
                  <a:tcPr anchor="ctr"/>
                </a:tc>
                <a:tc>
                  <a:txBody>
                    <a:bodyPr/>
                    <a:lstStyle/>
                    <a:p>
                      <a:pPr algn="ctr"/>
                      <a:endParaRPr lang="en-US" sz="1000" dirty="0">
                        <a:solidFill>
                          <a:schemeClr val="tx1"/>
                        </a:solidFill>
                      </a:endParaRPr>
                    </a:p>
                  </a:txBody>
                  <a:tcPr anchor="ctr"/>
                </a:tc>
                <a:extLst>
                  <a:ext uri="{0D108BD9-81ED-4DB2-BD59-A6C34878D82A}">
                    <a16:rowId xmlns:a16="http://schemas.microsoft.com/office/drawing/2014/main" val="1162019284"/>
                  </a:ext>
                </a:extLst>
              </a:tr>
              <a:tr h="247269">
                <a:tc>
                  <a:txBody>
                    <a:bodyPr/>
                    <a:lstStyle/>
                    <a:p>
                      <a:r>
                        <a:rPr lang="en-US" sz="1000" dirty="0"/>
                        <a:t>Installation</a:t>
                      </a:r>
                    </a:p>
                  </a:txBody>
                  <a:tcPr/>
                </a:tc>
                <a:tc>
                  <a:txBody>
                    <a:bodyPr/>
                    <a:lstStyle/>
                    <a:p>
                      <a:pPr algn="ctr"/>
                      <a:r>
                        <a:rPr lang="en-US" sz="1000" dirty="0">
                          <a:solidFill>
                            <a:schemeClr val="tx1"/>
                          </a:solidFill>
                        </a:rPr>
                        <a:t>$525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$525</a:t>
                      </a:r>
                    </a:p>
                  </a:txBody>
                  <a:tcPr anchor="ctr"/>
                </a:tc>
                <a:extLst>
                  <a:ext uri="{0D108BD9-81ED-4DB2-BD59-A6C34878D82A}">
                    <a16:rowId xmlns:a16="http://schemas.microsoft.com/office/drawing/2014/main" val="2587273589"/>
                  </a:ext>
                </a:extLst>
              </a:tr>
              <a:tr h="247269">
                <a:tc>
                  <a:txBody>
                    <a:bodyPr/>
                    <a:lstStyle/>
                    <a:p>
                      <a:r>
                        <a:rPr lang="en-US" sz="1000" dirty="0"/>
                        <a:t>Warranty</a:t>
                      </a:r>
                    </a:p>
                  </a:txBody>
                  <a:tcPr/>
                </a:tc>
                <a:tc>
                  <a:txBody>
                    <a:bodyPr/>
                    <a:lstStyle/>
                    <a:p>
                      <a:pPr algn="ctr"/>
                      <a:r>
                        <a:rPr lang="en-US" sz="1000" dirty="0">
                          <a:solidFill>
                            <a:schemeClr val="tx1"/>
                          </a:solidFill>
                        </a:rPr>
                        <a:t>2 </a:t>
                      </a:r>
                      <a:r>
                        <a:rPr lang="en-US" sz="1000" dirty="0" err="1">
                          <a:solidFill>
                            <a:schemeClr val="tx1"/>
                          </a:solidFill>
                        </a:rPr>
                        <a:t>yrs</a:t>
                      </a:r>
                      <a:endParaRPr lang="en-US" sz="1000" dirty="0">
                        <a:solidFill>
                          <a:schemeClr val="tx1"/>
                        </a:solidFill>
                      </a:endParaRPr>
                    </a:p>
                  </a:txBody>
                  <a:tcPr anchor="ctr"/>
                </a:tc>
                <a:tc>
                  <a:txBody>
                    <a:bodyPr/>
                    <a:lstStyle/>
                    <a:p>
                      <a:pPr algn="ctr"/>
                      <a:endParaRPr lang="en-US" sz="1000" dirty="0">
                        <a:solidFill>
                          <a:schemeClr val="tx1"/>
                        </a:solidFill>
                      </a:endParaRPr>
                    </a:p>
                  </a:txBody>
                  <a:tcPr anchor="ctr"/>
                </a:tc>
                <a:extLst>
                  <a:ext uri="{0D108BD9-81ED-4DB2-BD59-A6C34878D82A}">
                    <a16:rowId xmlns:a16="http://schemas.microsoft.com/office/drawing/2014/main" val="3986504561"/>
                  </a:ext>
                </a:extLst>
              </a:tr>
              <a:tr h="247269">
                <a:tc>
                  <a:txBody>
                    <a:bodyPr/>
                    <a:lstStyle/>
                    <a:p>
                      <a:r>
                        <a:rPr lang="en-US" sz="1000" dirty="0"/>
                        <a:t>Cloud connection fee annually </a:t>
                      </a:r>
                    </a:p>
                  </a:txBody>
                  <a:tcPr/>
                </a:tc>
                <a:tc>
                  <a:txBody>
                    <a:bodyPr/>
                    <a:lstStyle/>
                    <a:p>
                      <a:pPr algn="ctr"/>
                      <a:r>
                        <a:rPr lang="en-US" sz="1000" dirty="0">
                          <a:solidFill>
                            <a:schemeClr val="tx1"/>
                          </a:solidFill>
                        </a:rPr>
                        <a:t>$244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$244</a:t>
                      </a:r>
                    </a:p>
                  </a:txBody>
                  <a:tcPr anchor="ctr"/>
                </a:tc>
                <a:extLst>
                  <a:ext uri="{0D108BD9-81ED-4DB2-BD59-A6C34878D82A}">
                    <a16:rowId xmlns:a16="http://schemas.microsoft.com/office/drawing/2014/main" val="3275679845"/>
                  </a:ext>
                </a:extLst>
              </a:tr>
              <a:tr h="247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Repeat customer detection (LPR)</a:t>
                      </a:r>
                    </a:p>
                  </a:txBody>
                  <a:tcPr/>
                </a:tc>
                <a:tc>
                  <a:txBody>
                    <a:bodyPr/>
                    <a:lstStyle/>
                    <a:p>
                      <a:pPr algn="ctr"/>
                      <a:r>
                        <a:rPr lang="en-US" sz="1000" dirty="0">
                          <a:solidFill>
                            <a:schemeClr val="tx1"/>
                          </a:solidFill>
                        </a:rPr>
                        <a:t>N/A</a:t>
                      </a:r>
                    </a:p>
                  </a:txBody>
                  <a:tcPr anchor="ctr"/>
                </a:tc>
                <a:tc>
                  <a:txBody>
                    <a:bodyPr/>
                    <a:lstStyle/>
                    <a:p>
                      <a:pPr algn="ctr"/>
                      <a:endParaRPr lang="en-US" sz="1000" dirty="0">
                        <a:solidFill>
                          <a:schemeClr val="tx1"/>
                        </a:solidFill>
                      </a:endParaRPr>
                    </a:p>
                  </a:txBody>
                  <a:tcPr anchor="ctr"/>
                </a:tc>
                <a:extLst>
                  <a:ext uri="{0D108BD9-81ED-4DB2-BD59-A6C34878D82A}">
                    <a16:rowId xmlns:a16="http://schemas.microsoft.com/office/drawing/2014/main" val="3506622846"/>
                  </a:ext>
                </a:extLst>
              </a:tr>
              <a:tr h="276879">
                <a:tc>
                  <a:txBody>
                    <a:bodyPr/>
                    <a:lstStyle/>
                    <a:p>
                      <a:r>
                        <a:rPr lang="en-US" sz="1200" b="0" dirty="0"/>
                        <a:t>Total</a:t>
                      </a:r>
                    </a:p>
                  </a:txBody>
                  <a:tcPr>
                    <a:solidFill>
                      <a:schemeClr val="tx1">
                        <a:lumMod val="25000"/>
                        <a:lumOff val="75000"/>
                      </a:schemeClr>
                    </a:solidFill>
                  </a:tcPr>
                </a:tc>
                <a:tc>
                  <a:txBody>
                    <a:bodyPr/>
                    <a:lstStyle/>
                    <a:p>
                      <a:pPr algn="ctr"/>
                      <a:endParaRPr lang="en-US" sz="1000" dirty="0">
                        <a:solidFill>
                          <a:schemeClr val="tx1"/>
                        </a:solidFill>
                      </a:endParaRPr>
                    </a:p>
                  </a:txBody>
                  <a:tcPr anchor="ctr">
                    <a:solidFill>
                      <a:schemeClr val="tx1">
                        <a:lumMod val="25000"/>
                        <a:lumOff val="75000"/>
                      </a:schemeClr>
                    </a:solidFill>
                  </a:tcPr>
                </a:tc>
                <a:tc>
                  <a:txBody>
                    <a:bodyPr/>
                    <a:lstStyle/>
                    <a:p>
                      <a:pPr algn="ctr"/>
                      <a:r>
                        <a:rPr lang="en-US" sz="1000" u="sng" dirty="0">
                          <a:solidFill>
                            <a:schemeClr val="tx1"/>
                          </a:solidFill>
                        </a:rPr>
                        <a:t>$3564 </a:t>
                      </a:r>
                    </a:p>
                  </a:txBody>
                  <a:tcPr anchor="ctr">
                    <a:solidFill>
                      <a:schemeClr val="tx1">
                        <a:lumMod val="25000"/>
                        <a:lumOff val="75000"/>
                      </a:schemeClr>
                    </a:solidFill>
                  </a:tcPr>
                </a:tc>
                <a:extLst>
                  <a:ext uri="{0D108BD9-81ED-4DB2-BD59-A6C34878D82A}">
                    <a16:rowId xmlns:a16="http://schemas.microsoft.com/office/drawing/2014/main" val="4131371056"/>
                  </a:ext>
                </a:extLst>
              </a:tr>
            </a:tbl>
          </a:graphicData>
        </a:graphic>
      </p:graphicFrame>
      <p:graphicFrame>
        <p:nvGraphicFramePr>
          <p:cNvPr id="26" name="Table 25">
            <a:extLst>
              <a:ext uri="{FF2B5EF4-FFF2-40B4-BE49-F238E27FC236}">
                <a16:creationId xmlns:a16="http://schemas.microsoft.com/office/drawing/2014/main" id="{4F07C269-872D-4C12-BC30-891F3F89A0F9}"/>
              </a:ext>
            </a:extLst>
          </p:cNvPr>
          <p:cNvGraphicFramePr>
            <a:graphicFrameLocks noGrp="1"/>
          </p:cNvGraphicFramePr>
          <p:nvPr>
            <p:extLst>
              <p:ext uri="{D42A27DB-BD31-4B8C-83A1-F6EECF244321}">
                <p14:modId xmlns:p14="http://schemas.microsoft.com/office/powerpoint/2010/main" val="202977981"/>
              </p:ext>
            </p:extLst>
          </p:nvPr>
        </p:nvGraphicFramePr>
        <p:xfrm>
          <a:off x="4516624" y="4159556"/>
          <a:ext cx="3373220" cy="1950720"/>
        </p:xfrm>
        <a:graphic>
          <a:graphicData uri="http://schemas.openxmlformats.org/drawingml/2006/table">
            <a:tbl>
              <a:tblPr bandRow="1">
                <a:tableStyleId>{073A0DAA-6AF3-43AB-8588-CEC1D06C72B9}</a:tableStyleId>
              </a:tblPr>
              <a:tblGrid>
                <a:gridCol w="489444">
                  <a:extLst>
                    <a:ext uri="{9D8B030D-6E8A-4147-A177-3AD203B41FA5}">
                      <a16:colId xmlns:a16="http://schemas.microsoft.com/office/drawing/2014/main" val="4182192446"/>
                    </a:ext>
                  </a:extLst>
                </a:gridCol>
                <a:gridCol w="2883776">
                  <a:extLst>
                    <a:ext uri="{9D8B030D-6E8A-4147-A177-3AD203B41FA5}">
                      <a16:colId xmlns:a16="http://schemas.microsoft.com/office/drawing/2014/main" val="481712009"/>
                    </a:ext>
                  </a:extLst>
                </a:gridCol>
              </a:tblGrid>
              <a:tr h="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FF0000"/>
                          </a:solidFill>
                          <a:effectLst/>
                          <a:latin typeface="Calibri" panose="020F0502020204030204" pitchFamily="34" charset="0"/>
                        </a:rPr>
                        <a:t>X</a:t>
                      </a:r>
                      <a:endParaRPr lang="en-US" sz="1200" b="0" i="0" u="none" strike="noStrike" dirty="0">
                        <a:solidFill>
                          <a:schemeClr val="accent3"/>
                        </a:solidFill>
                        <a:effectLst/>
                        <a:latin typeface="Calibri" panose="020F0502020204030204" pitchFamily="34" charset="0"/>
                      </a:endParaRPr>
                    </a:p>
                  </a:txBody>
                  <a:tcPr marT="91440" marB="91440"/>
                </a:tc>
                <a:tc>
                  <a:txBody>
                    <a:bodyPr/>
                    <a:lstStyle/>
                    <a:p>
                      <a:pPr algn="l" fontAlgn="ctr"/>
                      <a:r>
                        <a:rPr lang="en-US" sz="1000" u="none" strike="noStrike" kern="1200" dirty="0">
                          <a:solidFill>
                            <a:schemeClr val="dk1"/>
                          </a:solidFill>
                          <a:effectLst/>
                          <a:latin typeface="+mn-lt"/>
                          <a:ea typeface="+mn-ea"/>
                          <a:cs typeface="+mn-cs"/>
                        </a:rPr>
                        <a:t>Ai &amp; ML to measure inside speed of service and repeat customers</a:t>
                      </a:r>
                    </a:p>
                  </a:txBody>
                  <a:tcPr marT="91440" marB="91440"/>
                </a:tc>
                <a:extLst>
                  <a:ext uri="{0D108BD9-81ED-4DB2-BD59-A6C34878D82A}">
                    <a16:rowId xmlns:a16="http://schemas.microsoft.com/office/drawing/2014/main" val="3004925753"/>
                  </a:ext>
                </a:extLst>
              </a:tr>
              <a:tr h="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FF0000"/>
                          </a:solidFill>
                          <a:effectLst/>
                          <a:latin typeface="Calibri" panose="020F0502020204030204" pitchFamily="34" charset="0"/>
                        </a:rPr>
                        <a:t>X</a:t>
                      </a: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dirty="0">
                          <a:effectLst/>
                        </a:rPr>
                        <a:t>Real-time POS integration</a:t>
                      </a:r>
                    </a:p>
                  </a:txBody>
                  <a:tcPr marT="91440" marB="91440"/>
                </a:tc>
                <a:extLst>
                  <a:ext uri="{0D108BD9-81ED-4DB2-BD59-A6C34878D82A}">
                    <a16:rowId xmlns:a16="http://schemas.microsoft.com/office/drawing/2014/main" val="2084276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3"/>
                          </a:solidFill>
                          <a:effectLst/>
                          <a:latin typeface="iconfont" panose="02000503000000000000" pitchFamily="2" charset="0"/>
                        </a:rPr>
                        <a:t></a:t>
                      </a:r>
                      <a:endParaRPr lang="en-US" sz="1200" dirty="0">
                        <a:solidFill>
                          <a:schemeClr val="accent3"/>
                        </a:solidFill>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dirty="0">
                          <a:solidFill>
                            <a:srgbClr val="000000"/>
                          </a:solidFill>
                          <a:effectLst/>
                        </a:rPr>
                        <a:t>Integrated to video (3</a:t>
                      </a:r>
                      <a:r>
                        <a:rPr lang="en-US" sz="1000" b="0" u="none" strike="noStrike" baseline="30000" dirty="0">
                          <a:solidFill>
                            <a:srgbClr val="000000"/>
                          </a:solidFill>
                          <a:effectLst/>
                        </a:rPr>
                        <a:t>rd</a:t>
                      </a:r>
                      <a:r>
                        <a:rPr lang="en-US" sz="1000" b="0" u="none" strike="noStrike" dirty="0">
                          <a:solidFill>
                            <a:srgbClr val="000000"/>
                          </a:solidFill>
                          <a:effectLst/>
                        </a:rPr>
                        <a:t> party)</a:t>
                      </a:r>
                    </a:p>
                  </a:txBody>
                  <a:tcPr marT="91440" marB="91440"/>
                </a:tc>
                <a:extLst>
                  <a:ext uri="{0D108BD9-81ED-4DB2-BD59-A6C34878D82A}">
                    <a16:rowId xmlns:a16="http://schemas.microsoft.com/office/drawing/2014/main" val="242810507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3"/>
                          </a:solidFill>
                          <a:effectLst/>
                          <a:latin typeface="iconfont" panose="02000503000000000000" pitchFamily="2" charset="0"/>
                        </a:rPr>
                        <a:t></a:t>
                      </a:r>
                      <a:endParaRPr lang="en-US" sz="1200" b="0" i="0" u="none" strike="noStrike" dirty="0">
                        <a:solidFill>
                          <a:schemeClr val="accent3"/>
                        </a:solidFill>
                        <a:effectLst/>
                        <a:latin typeface="Calibri" panose="020F0502020204030204" pitchFamily="34" charset="0"/>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dirty="0">
                          <a:solidFill>
                            <a:srgbClr val="000000"/>
                          </a:solidFill>
                          <a:effectLst/>
                        </a:rPr>
                        <a:t>Remote diagnostic</a:t>
                      </a:r>
                      <a:endParaRPr lang="en-CA" sz="1000" b="0" u="none" strike="noStrike" dirty="0">
                        <a:solidFill>
                          <a:srgbClr val="000000"/>
                        </a:solidFill>
                        <a:effectLst/>
                      </a:endParaRPr>
                    </a:p>
                  </a:txBody>
                  <a:tcPr marT="91440" marB="91440"/>
                </a:tc>
                <a:extLst>
                  <a:ext uri="{0D108BD9-81ED-4DB2-BD59-A6C34878D82A}">
                    <a16:rowId xmlns:a16="http://schemas.microsoft.com/office/drawing/2014/main" val="65151656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3"/>
                          </a:solidFill>
                          <a:effectLst/>
                          <a:latin typeface="iconfont" panose="02000503000000000000" pitchFamily="2" charset="0"/>
                        </a:rPr>
                        <a:t></a:t>
                      </a:r>
                      <a:endParaRPr lang="en-US" sz="1200" dirty="0">
                        <a:solidFill>
                          <a:schemeClr val="accent3"/>
                        </a:solidFill>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dirty="0">
                          <a:solidFill>
                            <a:srgbClr val="000000"/>
                          </a:solidFill>
                          <a:effectLst/>
                        </a:rPr>
                        <a:t>Mobile App</a:t>
                      </a:r>
                    </a:p>
                  </a:txBody>
                  <a:tcPr marT="91440" marB="91440"/>
                </a:tc>
                <a:extLst>
                  <a:ext uri="{0D108BD9-81ED-4DB2-BD59-A6C34878D82A}">
                    <a16:rowId xmlns:a16="http://schemas.microsoft.com/office/drawing/2014/main" val="3412744864"/>
                  </a:ext>
                </a:extLst>
              </a:tr>
            </a:tbl>
          </a:graphicData>
        </a:graphic>
      </p:graphicFrame>
      <p:graphicFrame>
        <p:nvGraphicFramePr>
          <p:cNvPr id="27" name="Table 26">
            <a:extLst>
              <a:ext uri="{FF2B5EF4-FFF2-40B4-BE49-F238E27FC236}">
                <a16:creationId xmlns:a16="http://schemas.microsoft.com/office/drawing/2014/main" id="{682569D1-FBE2-416B-93FA-99FD49BCA308}"/>
              </a:ext>
            </a:extLst>
          </p:cNvPr>
          <p:cNvGraphicFramePr>
            <a:graphicFrameLocks noGrp="1"/>
          </p:cNvGraphicFramePr>
          <p:nvPr>
            <p:extLst>
              <p:ext uri="{D42A27DB-BD31-4B8C-83A1-F6EECF244321}">
                <p14:modId xmlns:p14="http://schemas.microsoft.com/office/powerpoint/2010/main" val="2321093414"/>
              </p:ext>
            </p:extLst>
          </p:nvPr>
        </p:nvGraphicFramePr>
        <p:xfrm>
          <a:off x="8017712" y="4177141"/>
          <a:ext cx="3373220" cy="1950720"/>
        </p:xfrm>
        <a:graphic>
          <a:graphicData uri="http://schemas.openxmlformats.org/drawingml/2006/table">
            <a:tbl>
              <a:tblPr bandRow="1">
                <a:tableStyleId>{073A0DAA-6AF3-43AB-8588-CEC1D06C72B9}</a:tableStyleId>
              </a:tblPr>
              <a:tblGrid>
                <a:gridCol w="489444">
                  <a:extLst>
                    <a:ext uri="{9D8B030D-6E8A-4147-A177-3AD203B41FA5}">
                      <a16:colId xmlns:a16="http://schemas.microsoft.com/office/drawing/2014/main" val="4182192446"/>
                    </a:ext>
                  </a:extLst>
                </a:gridCol>
                <a:gridCol w="2883776">
                  <a:extLst>
                    <a:ext uri="{9D8B030D-6E8A-4147-A177-3AD203B41FA5}">
                      <a16:colId xmlns:a16="http://schemas.microsoft.com/office/drawing/2014/main" val="481712009"/>
                    </a:ext>
                  </a:extLst>
                </a:gridCol>
              </a:tblGrid>
              <a:tr h="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FF0000"/>
                          </a:solidFill>
                          <a:effectLst/>
                          <a:latin typeface="Calibri" panose="020F0502020204030204" pitchFamily="34" charset="0"/>
                        </a:rPr>
                        <a:t>X</a:t>
                      </a:r>
                      <a:endParaRPr lang="en-US" sz="1200" b="0" i="0" u="none" strike="noStrike" dirty="0">
                        <a:solidFill>
                          <a:schemeClr val="accent3"/>
                        </a:solidFill>
                        <a:effectLst/>
                        <a:latin typeface="Calibri" panose="020F0502020204030204" pitchFamily="34" charset="0"/>
                      </a:endParaRPr>
                    </a:p>
                  </a:txBody>
                  <a:tcPr marT="91440" marB="91440"/>
                </a:tc>
                <a:tc>
                  <a:txBody>
                    <a:bodyPr/>
                    <a:lstStyle/>
                    <a:p>
                      <a:pPr algn="l" fontAlgn="ctr"/>
                      <a:r>
                        <a:rPr lang="en-US" sz="1000" u="none" strike="noStrike" kern="1200" dirty="0">
                          <a:solidFill>
                            <a:schemeClr val="dk1"/>
                          </a:solidFill>
                          <a:effectLst/>
                          <a:latin typeface="+mn-lt"/>
                          <a:ea typeface="+mn-ea"/>
                          <a:cs typeface="+mn-cs"/>
                        </a:rPr>
                        <a:t>Ai &amp; ML to measure inside speed of service and repeat customers</a:t>
                      </a:r>
                    </a:p>
                  </a:txBody>
                  <a:tcPr marT="91440" marB="91440"/>
                </a:tc>
                <a:extLst>
                  <a:ext uri="{0D108BD9-81ED-4DB2-BD59-A6C34878D82A}">
                    <a16:rowId xmlns:a16="http://schemas.microsoft.com/office/drawing/2014/main" val="3004925753"/>
                  </a:ext>
                </a:extLst>
              </a:tr>
              <a:tr h="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FF0000"/>
                          </a:solidFill>
                          <a:effectLst/>
                          <a:latin typeface="Calibri" panose="020F0502020204030204" pitchFamily="34" charset="0"/>
                        </a:rPr>
                        <a:t>X</a:t>
                      </a:r>
                      <a:endParaRPr lang="en-US" sz="1200" b="0" i="0" u="none" strike="noStrike" dirty="0">
                        <a:solidFill>
                          <a:schemeClr val="accent3"/>
                        </a:solidFill>
                        <a:effectLst/>
                        <a:latin typeface="Calibri" panose="020F0502020204030204" pitchFamily="34" charset="0"/>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dirty="0">
                          <a:effectLst/>
                        </a:rPr>
                        <a:t>Real-time POS integration</a:t>
                      </a:r>
                    </a:p>
                  </a:txBody>
                  <a:tcPr marT="91440" marB="91440"/>
                </a:tc>
                <a:extLst>
                  <a:ext uri="{0D108BD9-81ED-4DB2-BD59-A6C34878D82A}">
                    <a16:rowId xmlns:a16="http://schemas.microsoft.com/office/drawing/2014/main" val="2084276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FF0000"/>
                          </a:solidFill>
                          <a:effectLst/>
                          <a:latin typeface="Calibri" panose="020F0502020204030204" pitchFamily="34" charset="0"/>
                        </a:rPr>
                        <a:t>X</a:t>
                      </a:r>
                      <a:endParaRPr lang="en-US" sz="1200" dirty="0">
                        <a:solidFill>
                          <a:schemeClr val="accent3"/>
                        </a:solidFill>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dirty="0">
                          <a:solidFill>
                            <a:srgbClr val="000000"/>
                          </a:solidFill>
                          <a:effectLst/>
                        </a:rPr>
                        <a:t>Integrated to video</a:t>
                      </a:r>
                    </a:p>
                  </a:txBody>
                  <a:tcPr marT="91440" marB="91440"/>
                </a:tc>
                <a:extLst>
                  <a:ext uri="{0D108BD9-81ED-4DB2-BD59-A6C34878D82A}">
                    <a16:rowId xmlns:a16="http://schemas.microsoft.com/office/drawing/2014/main" val="242810507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3"/>
                          </a:solidFill>
                          <a:effectLst/>
                          <a:latin typeface="iconfont" panose="02000503000000000000" pitchFamily="2" charset="0"/>
                        </a:rPr>
                        <a:t></a:t>
                      </a:r>
                      <a:endParaRPr lang="en-US" sz="1200" b="0" i="0" u="none" strike="noStrike" dirty="0">
                        <a:solidFill>
                          <a:schemeClr val="accent3"/>
                        </a:solidFill>
                        <a:effectLst/>
                        <a:latin typeface="Calibri" panose="020F0502020204030204" pitchFamily="34" charset="0"/>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dirty="0">
                          <a:solidFill>
                            <a:srgbClr val="000000"/>
                          </a:solidFill>
                          <a:effectLst/>
                        </a:rPr>
                        <a:t>Remote diagnostic</a:t>
                      </a:r>
                      <a:endParaRPr lang="en-CA" sz="1000" b="0" u="none" strike="noStrike" dirty="0">
                        <a:solidFill>
                          <a:srgbClr val="000000"/>
                        </a:solidFill>
                        <a:effectLst/>
                      </a:endParaRPr>
                    </a:p>
                  </a:txBody>
                  <a:tcPr marT="91440" marB="91440"/>
                </a:tc>
                <a:extLst>
                  <a:ext uri="{0D108BD9-81ED-4DB2-BD59-A6C34878D82A}">
                    <a16:rowId xmlns:a16="http://schemas.microsoft.com/office/drawing/2014/main" val="65151656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3"/>
                          </a:solidFill>
                          <a:effectLst/>
                          <a:latin typeface="iconfont" panose="02000503000000000000" pitchFamily="2" charset="0"/>
                        </a:rPr>
                        <a:t></a:t>
                      </a:r>
                      <a:endParaRPr lang="en-US" sz="1200" dirty="0">
                        <a:solidFill>
                          <a:schemeClr val="accent3"/>
                        </a:solidFill>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dirty="0">
                          <a:solidFill>
                            <a:srgbClr val="000000"/>
                          </a:solidFill>
                          <a:effectLst/>
                        </a:rPr>
                        <a:t>Mobile App</a:t>
                      </a:r>
                    </a:p>
                  </a:txBody>
                  <a:tcPr marT="91440" marB="91440"/>
                </a:tc>
                <a:extLst>
                  <a:ext uri="{0D108BD9-81ED-4DB2-BD59-A6C34878D82A}">
                    <a16:rowId xmlns:a16="http://schemas.microsoft.com/office/drawing/2014/main" val="3412744864"/>
                  </a:ext>
                </a:extLst>
              </a:tr>
            </a:tbl>
          </a:graphicData>
        </a:graphic>
      </p:graphicFrame>
    </p:spTree>
    <p:extLst>
      <p:ext uri="{BB962C8B-B14F-4D97-AF65-F5344CB8AC3E}">
        <p14:creationId xmlns:p14="http://schemas.microsoft.com/office/powerpoint/2010/main" val="244195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96E1C85D-91E7-4C85-A578-6D886A2416FB}"/>
              </a:ext>
            </a:extLst>
          </p:cNvPr>
          <p:cNvSpPr txBox="1">
            <a:spLocks/>
          </p:cNvSpPr>
          <p:nvPr/>
        </p:nvSpPr>
        <p:spPr>
          <a:xfrm>
            <a:off x="650082" y="2781300"/>
            <a:ext cx="5115725" cy="32734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Font typeface="Arial" panose="020B0604020202020204" pitchFamily="34" charset="0"/>
              <a:buNone/>
            </a:pPr>
            <a:r>
              <a:rPr lang="en-US" sz="1800">
                <a:solidFill>
                  <a:srgbClr val="FFFFFF"/>
                </a:solidFill>
                <a:latin typeface="+mj-lt"/>
              </a:rPr>
              <a:t>“With i3 Ai solution, integrating my security system and cameras with my POS system allows me to be able to analyze traffic patterns, transaction times &amp; transactions counts. It has given me a better understanding of what my throughput at different points of the day and allows me to analyze how my staff are doing, and how quickly we are turning over each transactions.  This real-time actionable data is a game changer for our business.”</a:t>
            </a:r>
          </a:p>
          <a:p>
            <a:pPr marL="0" indent="0">
              <a:buFont typeface="Arial" panose="020B0604020202020204" pitchFamily="34" charset="0"/>
              <a:buNone/>
            </a:pPr>
            <a:r>
              <a:rPr lang="en-US" sz="1400">
                <a:solidFill>
                  <a:srgbClr val="FFFFFF"/>
                </a:solidFill>
                <a:latin typeface="Roboto" panose="02000000000000000000" pitchFamily="2" charset="0"/>
              </a:rPr>
              <a:t>- Jason St. Croix, Franchisee owner</a:t>
            </a:r>
            <a:r>
              <a:rPr lang="vi-VN" sz="1400">
                <a:solidFill>
                  <a:srgbClr val="FFFFFF"/>
                </a:solidFill>
                <a:latin typeface="Roboto" panose="02000000000000000000" pitchFamily="2" charset="0"/>
              </a:rPr>
              <a:t>, </a:t>
            </a:r>
            <a:r>
              <a:rPr lang="en-US" sz="1400">
                <a:solidFill>
                  <a:srgbClr val="FFFFFF"/>
                </a:solidFill>
                <a:latin typeface="Roboto" panose="02000000000000000000" pitchFamily="2" charset="0"/>
              </a:rPr>
              <a:t>Tim Hortons</a:t>
            </a:r>
            <a:endParaRPr lang="en-US" sz="1400" dirty="0">
              <a:solidFill>
                <a:srgbClr val="FFFFFF"/>
              </a:solidFill>
              <a:latin typeface="Roboto" panose="02000000000000000000" pitchFamily="2" charset="0"/>
            </a:endParaRPr>
          </a:p>
        </p:txBody>
      </p:sp>
      <p:pic>
        <p:nvPicPr>
          <p:cNvPr id="13" name="Graphic 12">
            <a:extLst>
              <a:ext uri="{FF2B5EF4-FFF2-40B4-BE49-F238E27FC236}">
                <a16:creationId xmlns:a16="http://schemas.microsoft.com/office/drawing/2014/main" id="{AC2B3959-35DB-44EF-B5B0-C77D882FAC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858" y="1726865"/>
            <a:ext cx="800100" cy="704850"/>
          </a:xfrm>
          <a:prstGeom prst="rect">
            <a:avLst/>
          </a:prstGeom>
        </p:spPr>
      </p:pic>
      <p:pic>
        <p:nvPicPr>
          <p:cNvPr id="14" name="Picture 13">
            <a:extLst>
              <a:ext uri="{FF2B5EF4-FFF2-40B4-BE49-F238E27FC236}">
                <a16:creationId xmlns:a16="http://schemas.microsoft.com/office/drawing/2014/main" id="{AE5DAA05-82BD-4ACB-A3A7-E8245F171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9004" y="192536"/>
            <a:ext cx="1446212" cy="892795"/>
          </a:xfrm>
          <a:prstGeom prst="rect">
            <a:avLst/>
          </a:prstGeom>
        </p:spPr>
      </p:pic>
      <p:sp>
        <p:nvSpPr>
          <p:cNvPr id="21" name="Title 883">
            <a:extLst>
              <a:ext uri="{FF2B5EF4-FFF2-40B4-BE49-F238E27FC236}">
                <a16:creationId xmlns:a16="http://schemas.microsoft.com/office/drawing/2014/main" id="{D96B848A-13E3-4ABA-9F99-CA09DBF467E5}"/>
              </a:ext>
            </a:extLst>
          </p:cNvPr>
          <p:cNvSpPr txBox="1">
            <a:spLocks/>
          </p:cNvSpPr>
          <p:nvPr/>
        </p:nvSpPr>
        <p:spPr>
          <a:xfrm>
            <a:off x="650083" y="473953"/>
            <a:ext cx="11113292" cy="516403"/>
          </a:xfrm>
          <a:prstGeom prst="rect">
            <a:avLst/>
          </a:prstGeom>
        </p:spPr>
        <p:txBody>
          <a:bodyPr/>
          <a:lstStyle>
            <a:lvl1pPr algn="l" defTabSz="914400" rtl="0" eaLnBrk="1" latinLnBrk="0" hangingPunct="1">
              <a:lnSpc>
                <a:spcPct val="90000"/>
              </a:lnSpc>
              <a:spcBef>
                <a:spcPct val="0"/>
              </a:spcBef>
              <a:buNone/>
              <a:defRPr sz="3000" b="1" kern="1200">
                <a:solidFill>
                  <a:srgbClr val="006184"/>
                </a:solidFill>
                <a:latin typeface="HelveticaNeueLT Std" panose="020B0604020202020204" pitchFamily="34" charset="0"/>
                <a:ea typeface="+mj-ea"/>
                <a:cs typeface="+mj-cs"/>
              </a:defRPr>
            </a:lvl1pPr>
          </a:lstStyle>
          <a:p>
            <a:r>
              <a:rPr lang="vi-VN" dirty="0">
                <a:solidFill>
                  <a:schemeClr val="tx1"/>
                </a:solidFill>
              </a:rPr>
              <a:t>W</a:t>
            </a:r>
            <a:r>
              <a:rPr lang="en-US" dirty="0">
                <a:solidFill>
                  <a:schemeClr val="tx1"/>
                </a:solidFill>
              </a:rPr>
              <a:t>hat our customers are saying</a:t>
            </a:r>
          </a:p>
        </p:txBody>
      </p:sp>
      <p:sp>
        <p:nvSpPr>
          <p:cNvPr id="22" name="Slide Number Placeholder 2">
            <a:extLst>
              <a:ext uri="{FF2B5EF4-FFF2-40B4-BE49-F238E27FC236}">
                <a16:creationId xmlns:a16="http://schemas.microsoft.com/office/drawing/2014/main" id="{BCC96449-6863-4BDF-A5DB-E4C82BC039BE}"/>
              </a:ext>
            </a:extLst>
          </p:cNvPr>
          <p:cNvSpPr>
            <a:spLocks noGrp="1"/>
          </p:cNvSpPr>
          <p:nvPr>
            <p:ph type="sldNum" sz="quarter" idx="4"/>
          </p:nvPr>
        </p:nvSpPr>
        <p:spPr>
          <a:xfrm>
            <a:off x="11772000" y="6365363"/>
            <a:ext cx="420000" cy="421200"/>
          </a:xfrm>
        </p:spPr>
        <p:txBody>
          <a:bodyPr/>
          <a:lstStyle/>
          <a:p>
            <a:fld id="{4B73C415-D670-4716-A5EC-CC4D52CA2BAC}" type="slidenum">
              <a:rPr lang="en-US" noProof="0" smtClean="0"/>
              <a:pPr/>
              <a:t>13</a:t>
            </a:fld>
            <a:endParaRPr lang="en-US" noProof="0" dirty="0"/>
          </a:p>
        </p:txBody>
      </p:sp>
      <p:pic>
        <p:nvPicPr>
          <p:cNvPr id="23" name="Picture 4">
            <a:hlinkClick r:id="rId5"/>
            <a:extLst>
              <a:ext uri="{FF2B5EF4-FFF2-40B4-BE49-F238E27FC236}">
                <a16:creationId xmlns:a16="http://schemas.microsoft.com/office/drawing/2014/main" id="{66884B23-21FA-4C98-BCFC-AD8103B271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197" r="16197"/>
          <a:stretch/>
        </p:blipFill>
        <p:spPr bwMode="auto">
          <a:xfrm>
            <a:off x="6404766" y="1862253"/>
            <a:ext cx="5115726" cy="4256422"/>
          </a:xfrm>
          <a:prstGeom prst="hexagon">
            <a:avLst/>
          </a:prstGeom>
          <a:ln w="635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4" name="Picture 23">
            <a:hlinkClick r:id="rId5"/>
            <a:extLst>
              <a:ext uri="{FF2B5EF4-FFF2-40B4-BE49-F238E27FC236}">
                <a16:creationId xmlns:a16="http://schemas.microsoft.com/office/drawing/2014/main" id="{E5FF0478-8575-46BB-8780-FE21E47CFB57}"/>
              </a:ext>
            </a:extLst>
          </p:cNvPr>
          <p:cNvPicPr>
            <a:picLocks noChangeAspect="1"/>
          </p:cNvPicPr>
          <p:nvPr/>
        </p:nvPicPr>
        <p:blipFill>
          <a:blip r:embed="rId7"/>
          <a:stretch>
            <a:fillRect/>
          </a:stretch>
        </p:blipFill>
        <p:spPr>
          <a:xfrm>
            <a:off x="6739004" y="3786230"/>
            <a:ext cx="1450974" cy="408467"/>
          </a:xfrm>
          <a:prstGeom prst="rect">
            <a:avLst/>
          </a:prstGeom>
        </p:spPr>
      </p:pic>
    </p:spTree>
    <p:extLst>
      <p:ext uri="{BB962C8B-B14F-4D97-AF65-F5344CB8AC3E}">
        <p14:creationId xmlns:p14="http://schemas.microsoft.com/office/powerpoint/2010/main" val="36722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hlinkClick r:id="rId2"/>
            <a:extLst>
              <a:ext uri="{FF2B5EF4-FFF2-40B4-BE49-F238E27FC236}">
                <a16:creationId xmlns:a16="http://schemas.microsoft.com/office/drawing/2014/main" id="{AB875982-80A1-46F4-B731-E7253DBA44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20" r="8874"/>
          <a:stretch/>
        </p:blipFill>
        <p:spPr bwMode="auto">
          <a:xfrm>
            <a:off x="6404766" y="1862253"/>
            <a:ext cx="5115726" cy="4256422"/>
          </a:xfrm>
          <a:prstGeom prst="hexagon">
            <a:avLst/>
          </a:prstGeom>
          <a:ln w="635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Title 883">
            <a:extLst>
              <a:ext uri="{FF2B5EF4-FFF2-40B4-BE49-F238E27FC236}">
                <a16:creationId xmlns:a16="http://schemas.microsoft.com/office/drawing/2014/main" id="{54556155-89E7-4538-89F3-1FE19E175386}"/>
              </a:ext>
            </a:extLst>
          </p:cNvPr>
          <p:cNvSpPr txBox="1">
            <a:spLocks/>
          </p:cNvSpPr>
          <p:nvPr/>
        </p:nvSpPr>
        <p:spPr>
          <a:xfrm>
            <a:off x="650083" y="473953"/>
            <a:ext cx="11113292" cy="516403"/>
          </a:xfrm>
          <a:prstGeom prst="rect">
            <a:avLst/>
          </a:prstGeom>
        </p:spPr>
        <p:txBody>
          <a:bodyPr/>
          <a:lstStyle>
            <a:lvl1pPr algn="l" defTabSz="914400" rtl="0" eaLnBrk="1" latinLnBrk="0" hangingPunct="1">
              <a:lnSpc>
                <a:spcPct val="90000"/>
              </a:lnSpc>
              <a:spcBef>
                <a:spcPct val="0"/>
              </a:spcBef>
              <a:buNone/>
              <a:defRPr sz="3000" b="1" kern="1200">
                <a:solidFill>
                  <a:srgbClr val="006184"/>
                </a:solidFill>
                <a:latin typeface="HelveticaNeueLT Std" panose="020B0604020202020204" pitchFamily="34" charset="0"/>
                <a:ea typeface="+mj-ea"/>
                <a:cs typeface="+mj-cs"/>
              </a:defRPr>
            </a:lvl1pPr>
          </a:lstStyle>
          <a:p>
            <a:r>
              <a:rPr lang="vi-VN" dirty="0">
                <a:solidFill>
                  <a:schemeClr val="tx1"/>
                </a:solidFill>
              </a:rPr>
              <a:t>W</a:t>
            </a:r>
            <a:r>
              <a:rPr lang="en-US" dirty="0">
                <a:solidFill>
                  <a:schemeClr val="tx1"/>
                </a:solidFill>
              </a:rPr>
              <a:t>hat our customers are saying</a:t>
            </a:r>
          </a:p>
        </p:txBody>
      </p:sp>
      <p:sp>
        <p:nvSpPr>
          <p:cNvPr id="15" name="Content Placeholder 1">
            <a:extLst>
              <a:ext uri="{FF2B5EF4-FFF2-40B4-BE49-F238E27FC236}">
                <a16:creationId xmlns:a16="http://schemas.microsoft.com/office/drawing/2014/main" id="{306E6FFD-724A-4A54-97CF-B347CD181723}"/>
              </a:ext>
            </a:extLst>
          </p:cNvPr>
          <p:cNvSpPr txBox="1">
            <a:spLocks/>
          </p:cNvSpPr>
          <p:nvPr/>
        </p:nvSpPr>
        <p:spPr>
          <a:xfrm>
            <a:off x="750779" y="2863850"/>
            <a:ext cx="4805290" cy="1927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rgbClr val="FFFFFF"/>
                </a:solidFill>
                <a:latin typeface="+mj-lt"/>
              </a:rPr>
              <a:t>“The i3 system has allowed us to run a more secure and safe restaurant.  This organization is amazing to work with and I would highly recommend the i3 solution.” </a:t>
            </a:r>
          </a:p>
          <a:p>
            <a:pPr marL="0" indent="0">
              <a:buFont typeface="Arial" panose="020B0604020202020204" pitchFamily="34" charset="0"/>
              <a:buNone/>
            </a:pPr>
            <a:r>
              <a:rPr lang="en-US" sz="1400">
                <a:solidFill>
                  <a:srgbClr val="FFFFFF"/>
                </a:solidFill>
                <a:latin typeface="Roboto" panose="02000000000000000000" pitchFamily="2" charset="0"/>
              </a:rPr>
              <a:t>− John Ribson, Owner/Operator at Wendy’s</a:t>
            </a:r>
            <a:endParaRPr lang="en-US" sz="1400" dirty="0">
              <a:solidFill>
                <a:srgbClr val="FFFFFF"/>
              </a:solidFill>
              <a:latin typeface="Roboto" panose="02000000000000000000" pitchFamily="2" charset="0"/>
            </a:endParaRPr>
          </a:p>
        </p:txBody>
      </p:sp>
      <p:pic>
        <p:nvPicPr>
          <p:cNvPr id="17" name="Graphic 16">
            <a:extLst>
              <a:ext uri="{FF2B5EF4-FFF2-40B4-BE49-F238E27FC236}">
                <a16:creationId xmlns:a16="http://schemas.microsoft.com/office/drawing/2014/main" id="{63C90188-C6F7-41D6-92FE-B9EECD50DD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858" y="1726865"/>
            <a:ext cx="800100" cy="704850"/>
          </a:xfrm>
          <a:prstGeom prst="rect">
            <a:avLst/>
          </a:prstGeom>
        </p:spPr>
      </p:pic>
      <p:sp>
        <p:nvSpPr>
          <p:cNvPr id="19" name="AutoShape 2">
            <a:extLst>
              <a:ext uri="{FF2B5EF4-FFF2-40B4-BE49-F238E27FC236}">
                <a16:creationId xmlns:a16="http://schemas.microsoft.com/office/drawing/2014/main" id="{2A3E5761-F781-482F-A97C-EEBBBFE60FA0}"/>
              </a:ext>
            </a:extLst>
          </p:cNvPr>
          <p:cNvSpPr>
            <a:spLocks noChangeAspect="1" noChangeArrowheads="1"/>
          </p:cNvSpPr>
          <p:nvPr/>
        </p:nvSpPr>
        <p:spPr bwMode="auto">
          <a:xfrm>
            <a:off x="5995851" y="32504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 name="Picture 19">
            <a:extLst>
              <a:ext uri="{FF2B5EF4-FFF2-40B4-BE49-F238E27FC236}">
                <a16:creationId xmlns:a16="http://schemas.microsoft.com/office/drawing/2014/main" id="{15D48488-EB65-4BE0-AFA5-C1DCE8B3C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4766" y="-72638"/>
            <a:ext cx="1915616" cy="1397882"/>
          </a:xfrm>
          <a:prstGeom prst="rect">
            <a:avLst/>
          </a:prstGeom>
        </p:spPr>
      </p:pic>
      <p:sp>
        <p:nvSpPr>
          <p:cNvPr id="21" name="Slide Number Placeholder 3">
            <a:extLst>
              <a:ext uri="{FF2B5EF4-FFF2-40B4-BE49-F238E27FC236}">
                <a16:creationId xmlns:a16="http://schemas.microsoft.com/office/drawing/2014/main" id="{C7FC5EF6-D8D4-44AE-8C71-7A78D29138F2}"/>
              </a:ext>
            </a:extLst>
          </p:cNvPr>
          <p:cNvSpPr>
            <a:spLocks noGrp="1"/>
          </p:cNvSpPr>
          <p:nvPr>
            <p:ph type="sldNum" sz="quarter" idx="4"/>
          </p:nvPr>
        </p:nvSpPr>
        <p:spPr>
          <a:xfrm>
            <a:off x="11772000" y="6365363"/>
            <a:ext cx="420000" cy="421200"/>
          </a:xfrm>
        </p:spPr>
        <p:txBody>
          <a:bodyPr/>
          <a:lstStyle/>
          <a:p>
            <a:fld id="{4B73C415-D670-4716-A5EC-CC4D52CA2BAC}" type="slidenum">
              <a:rPr lang="en-US" noProof="0" smtClean="0"/>
              <a:pPr/>
              <a:t>14</a:t>
            </a:fld>
            <a:endParaRPr lang="en-US" noProof="0" dirty="0"/>
          </a:p>
        </p:txBody>
      </p:sp>
      <p:pic>
        <p:nvPicPr>
          <p:cNvPr id="22" name="Picture 21">
            <a:hlinkClick r:id="rId2"/>
            <a:extLst>
              <a:ext uri="{FF2B5EF4-FFF2-40B4-BE49-F238E27FC236}">
                <a16:creationId xmlns:a16="http://schemas.microsoft.com/office/drawing/2014/main" id="{57F41C2C-3E52-4267-8D41-D3146AC43EE8}"/>
              </a:ext>
            </a:extLst>
          </p:cNvPr>
          <p:cNvPicPr>
            <a:picLocks noChangeAspect="1"/>
          </p:cNvPicPr>
          <p:nvPr/>
        </p:nvPicPr>
        <p:blipFill>
          <a:blip r:embed="rId7"/>
          <a:stretch>
            <a:fillRect/>
          </a:stretch>
        </p:blipFill>
        <p:spPr>
          <a:xfrm>
            <a:off x="6739004" y="3786230"/>
            <a:ext cx="1450974" cy="408467"/>
          </a:xfrm>
          <a:prstGeom prst="rect">
            <a:avLst/>
          </a:prstGeom>
        </p:spPr>
      </p:pic>
    </p:spTree>
    <p:extLst>
      <p:ext uri="{BB962C8B-B14F-4D97-AF65-F5344CB8AC3E}">
        <p14:creationId xmlns:p14="http://schemas.microsoft.com/office/powerpoint/2010/main" val="383437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883">
            <a:extLst>
              <a:ext uri="{FF2B5EF4-FFF2-40B4-BE49-F238E27FC236}">
                <a16:creationId xmlns:a16="http://schemas.microsoft.com/office/drawing/2014/main" id="{9D8E6415-A112-44C8-BC5E-F96172A7D82A}"/>
              </a:ext>
            </a:extLst>
          </p:cNvPr>
          <p:cNvSpPr txBox="1">
            <a:spLocks/>
          </p:cNvSpPr>
          <p:nvPr/>
        </p:nvSpPr>
        <p:spPr>
          <a:xfrm>
            <a:off x="650083" y="473953"/>
            <a:ext cx="11113292" cy="516403"/>
          </a:xfrm>
          <a:prstGeom prst="rect">
            <a:avLst/>
          </a:prstGeom>
        </p:spPr>
        <p:txBody>
          <a:bodyPr/>
          <a:lstStyle>
            <a:lvl1pPr algn="l" defTabSz="914400" rtl="0" eaLnBrk="1" latinLnBrk="0" hangingPunct="1">
              <a:lnSpc>
                <a:spcPct val="90000"/>
              </a:lnSpc>
              <a:spcBef>
                <a:spcPct val="0"/>
              </a:spcBef>
              <a:buNone/>
              <a:defRPr sz="3000" b="1" kern="1200">
                <a:solidFill>
                  <a:srgbClr val="006184"/>
                </a:solidFill>
                <a:latin typeface="HelveticaNeueLT Std" panose="020B0604020202020204" pitchFamily="34" charset="0"/>
                <a:ea typeface="+mj-ea"/>
                <a:cs typeface="+mj-cs"/>
              </a:defRPr>
            </a:lvl1pPr>
          </a:lstStyle>
          <a:p>
            <a:r>
              <a:rPr lang="vi-VN" dirty="0">
                <a:solidFill>
                  <a:schemeClr val="tx1"/>
                </a:solidFill>
              </a:rPr>
              <a:t>W</a:t>
            </a:r>
            <a:r>
              <a:rPr lang="en-US" dirty="0">
                <a:solidFill>
                  <a:schemeClr val="tx1"/>
                </a:solidFill>
              </a:rPr>
              <a:t>hat our customers are saying</a:t>
            </a:r>
          </a:p>
        </p:txBody>
      </p:sp>
      <p:pic>
        <p:nvPicPr>
          <p:cNvPr id="2052" name="Picture 4" descr="Dairy Queen opening new Huntsville store this summer - al.com">
            <a:extLst>
              <a:ext uri="{FF2B5EF4-FFF2-40B4-BE49-F238E27FC236}">
                <a16:creationId xmlns:a16="http://schemas.microsoft.com/office/drawing/2014/main" id="{5944CCC2-175B-4AD3-B59C-69C661C89C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51" r="6673"/>
          <a:stretch/>
        </p:blipFill>
        <p:spPr bwMode="auto">
          <a:xfrm>
            <a:off x="6404766" y="1862253"/>
            <a:ext cx="5115726" cy="4256422"/>
          </a:xfrm>
          <a:prstGeom prst="hexagon">
            <a:avLst/>
          </a:prstGeom>
          <a:ln w="635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BEDA7D4D-18B3-4A54-A262-4325BFB641CA}"/>
              </a:ext>
            </a:extLst>
          </p:cNvPr>
          <p:cNvSpPr>
            <a:spLocks noGrp="1"/>
          </p:cNvSpPr>
          <p:nvPr>
            <p:ph idx="4294967295"/>
          </p:nvPr>
        </p:nvSpPr>
        <p:spPr>
          <a:xfrm>
            <a:off x="754858" y="2809876"/>
            <a:ext cx="4897005" cy="274619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mj-lt"/>
              </a:rPr>
              <a:t>“The level of integration allows for relevant information, presented effortlessly in one location. Powerful video analytics, allow myself to focus on other tasks versus investigating suspicious activities, also activities that may have been missed via human limitations.”</a:t>
            </a:r>
          </a:p>
          <a:p>
            <a:pPr marL="0" indent="0">
              <a:buNone/>
            </a:pPr>
            <a:r>
              <a:rPr lang="en-US" sz="1400" b="0" i="0" dirty="0">
                <a:solidFill>
                  <a:srgbClr val="FFFFFF"/>
                </a:solidFill>
                <a:effectLst/>
                <a:latin typeface="Roboto" panose="02000000000000000000" pitchFamily="2" charset="0"/>
              </a:rPr>
              <a:t>− Andrew </a:t>
            </a:r>
            <a:r>
              <a:rPr lang="en-US" sz="1400" b="0" i="0" dirty="0" err="1">
                <a:solidFill>
                  <a:srgbClr val="FFFFFF"/>
                </a:solidFill>
                <a:effectLst/>
                <a:latin typeface="Roboto" panose="02000000000000000000" pitchFamily="2" charset="0"/>
              </a:rPr>
              <a:t>Colbourne</a:t>
            </a:r>
            <a:r>
              <a:rPr lang="en-US" sz="1400" b="0" i="0" dirty="0">
                <a:solidFill>
                  <a:srgbClr val="FFFFFF"/>
                </a:solidFill>
                <a:effectLst/>
                <a:latin typeface="Roboto" panose="02000000000000000000" pitchFamily="2" charset="0"/>
              </a:rPr>
              <a:t>, Franchisee owner</a:t>
            </a:r>
            <a:r>
              <a:rPr lang="vi-VN" sz="1400" b="0" i="0" dirty="0">
                <a:solidFill>
                  <a:srgbClr val="FFFFFF"/>
                </a:solidFill>
                <a:effectLst/>
                <a:latin typeface="Roboto" panose="02000000000000000000" pitchFamily="2" charset="0"/>
              </a:rPr>
              <a:t>, </a:t>
            </a:r>
            <a:r>
              <a:rPr lang="en-US" sz="1400" b="0" i="0" dirty="0">
                <a:solidFill>
                  <a:srgbClr val="FFFFFF"/>
                </a:solidFill>
                <a:effectLst/>
                <a:latin typeface="Roboto" panose="02000000000000000000" pitchFamily="2" charset="0"/>
              </a:rPr>
              <a:t>DQ</a:t>
            </a:r>
          </a:p>
        </p:txBody>
      </p:sp>
      <p:grpSp>
        <p:nvGrpSpPr>
          <p:cNvPr id="9" name="Group 8">
            <a:extLst>
              <a:ext uri="{FF2B5EF4-FFF2-40B4-BE49-F238E27FC236}">
                <a16:creationId xmlns:a16="http://schemas.microsoft.com/office/drawing/2014/main" id="{9C36C950-765B-4735-9B36-727B17A74686}"/>
              </a:ext>
            </a:extLst>
          </p:cNvPr>
          <p:cNvGrpSpPr/>
          <p:nvPr/>
        </p:nvGrpSpPr>
        <p:grpSpPr>
          <a:xfrm>
            <a:off x="7048336" y="2938631"/>
            <a:ext cx="1446212" cy="384331"/>
            <a:chOff x="9253538" y="2360938"/>
            <a:chExt cx="1446212" cy="384331"/>
          </a:xfrm>
        </p:grpSpPr>
        <p:sp>
          <p:nvSpPr>
            <p:cNvPr id="10" name="Rectangle: Rounded Corners 9">
              <a:extLst>
                <a:ext uri="{FF2B5EF4-FFF2-40B4-BE49-F238E27FC236}">
                  <a16:creationId xmlns:a16="http://schemas.microsoft.com/office/drawing/2014/main" id="{D37AB277-0BDA-4874-B320-15DAE966B9E6}"/>
                </a:ext>
              </a:extLst>
            </p:cNvPr>
            <p:cNvSpPr/>
            <p:nvPr/>
          </p:nvSpPr>
          <p:spPr>
            <a:xfrm>
              <a:off x="9253538" y="2360938"/>
              <a:ext cx="1446212" cy="384331"/>
            </a:xfrm>
            <a:prstGeom prst="roundRect">
              <a:avLst>
                <a:gd name="adj" fmla="val 50000"/>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r"/>
              <a:r>
                <a:rPr lang="en-US" sz="1400" dirty="0">
                  <a:solidFill>
                    <a:schemeClr val="tx1"/>
                  </a:solidFill>
                </a:rPr>
                <a:t>Play video</a:t>
              </a:r>
            </a:p>
          </p:txBody>
        </p:sp>
        <p:pic>
          <p:nvPicPr>
            <p:cNvPr id="11" name="Graphic 10">
              <a:extLst>
                <a:ext uri="{FF2B5EF4-FFF2-40B4-BE49-F238E27FC236}">
                  <a16:creationId xmlns:a16="http://schemas.microsoft.com/office/drawing/2014/main" id="{74915AB2-6C8F-440E-882D-47BCD92329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1346" y="2402819"/>
              <a:ext cx="306917" cy="306917"/>
            </a:xfrm>
            <a:prstGeom prst="rect">
              <a:avLst/>
            </a:prstGeom>
          </p:spPr>
        </p:pic>
      </p:grpSp>
      <p:pic>
        <p:nvPicPr>
          <p:cNvPr id="4" name="Picture 3">
            <a:extLst>
              <a:ext uri="{FF2B5EF4-FFF2-40B4-BE49-F238E27FC236}">
                <a16:creationId xmlns:a16="http://schemas.microsoft.com/office/drawing/2014/main" id="{E1CF5BBE-0374-49D5-B53C-A63203A05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717" y="262174"/>
            <a:ext cx="1057725" cy="740408"/>
          </a:xfrm>
          <a:prstGeom prst="rect">
            <a:avLst/>
          </a:prstGeom>
        </p:spPr>
      </p:pic>
      <p:pic>
        <p:nvPicPr>
          <p:cNvPr id="13" name="Graphic 12">
            <a:extLst>
              <a:ext uri="{FF2B5EF4-FFF2-40B4-BE49-F238E27FC236}">
                <a16:creationId xmlns:a16="http://schemas.microsoft.com/office/drawing/2014/main" id="{2A6E54D6-FF90-422E-A45F-A2268C1A7A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4858" y="1726865"/>
            <a:ext cx="800100" cy="704850"/>
          </a:xfrm>
          <a:prstGeom prst="rect">
            <a:avLst/>
          </a:prstGeom>
        </p:spPr>
      </p:pic>
      <p:sp>
        <p:nvSpPr>
          <p:cNvPr id="3" name="Slide Number Placeholder 2">
            <a:extLst>
              <a:ext uri="{FF2B5EF4-FFF2-40B4-BE49-F238E27FC236}">
                <a16:creationId xmlns:a16="http://schemas.microsoft.com/office/drawing/2014/main" id="{1367622B-04E1-445D-9C26-935C56EF20B9}"/>
              </a:ext>
            </a:extLst>
          </p:cNvPr>
          <p:cNvSpPr>
            <a:spLocks noGrp="1"/>
          </p:cNvSpPr>
          <p:nvPr>
            <p:ph type="sldNum" sz="quarter" idx="4"/>
          </p:nvPr>
        </p:nvSpPr>
        <p:spPr/>
        <p:txBody>
          <a:bodyPr/>
          <a:lstStyle/>
          <a:p>
            <a:fld id="{4B73C415-D670-4716-A5EC-CC4D52CA2BAC}" type="slidenum">
              <a:rPr lang="en-US" noProof="0" smtClean="0"/>
              <a:pPr/>
              <a:t>15</a:t>
            </a:fld>
            <a:endParaRPr lang="en-US" noProof="0" dirty="0"/>
          </a:p>
        </p:txBody>
      </p:sp>
    </p:spTree>
    <p:extLst>
      <p:ext uri="{BB962C8B-B14F-4D97-AF65-F5344CB8AC3E}">
        <p14:creationId xmlns:p14="http://schemas.microsoft.com/office/powerpoint/2010/main" val="181005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1FE75D-2055-4889-95E0-6226A8844D4E}"/>
              </a:ext>
            </a:extLst>
          </p:cNvPr>
          <p:cNvPicPr>
            <a:picLocks noChangeAspect="1"/>
          </p:cNvPicPr>
          <p:nvPr/>
        </p:nvPicPr>
        <p:blipFill rotWithShape="1">
          <a:blip r:embed="rId2">
            <a:extLst>
              <a:ext uri="{28A0092B-C50C-407E-A947-70E740481C1C}">
                <a14:useLocalDpi xmlns:a14="http://schemas.microsoft.com/office/drawing/2010/main" val="0"/>
              </a:ext>
            </a:extLst>
          </a:blip>
          <a:srcRect l="27750" t="8894" r="8496" b="1408"/>
          <a:stretch/>
        </p:blipFill>
        <p:spPr>
          <a:xfrm>
            <a:off x="4787900" y="0"/>
            <a:ext cx="7404100" cy="6857999"/>
          </a:xfrm>
          <a:prstGeom prst="rect">
            <a:avLst/>
          </a:prstGeom>
        </p:spPr>
      </p:pic>
      <p:sp>
        <p:nvSpPr>
          <p:cNvPr id="12" name="Subtitle 2">
            <a:extLst>
              <a:ext uri="{FF2B5EF4-FFF2-40B4-BE49-F238E27FC236}">
                <a16:creationId xmlns:a16="http://schemas.microsoft.com/office/drawing/2014/main" id="{42F9083D-9253-4390-88DA-297D4F268310}"/>
              </a:ext>
            </a:extLst>
          </p:cNvPr>
          <p:cNvSpPr txBox="1">
            <a:spLocks/>
          </p:cNvSpPr>
          <p:nvPr/>
        </p:nvSpPr>
        <p:spPr>
          <a:xfrm>
            <a:off x="695213" y="2871607"/>
            <a:ext cx="3338865" cy="69889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a:solidFill>
                  <a:schemeClr val="bg1"/>
                </a:solidFill>
              </a:rPr>
              <a:t>Next Steps?</a:t>
            </a:r>
            <a:endParaRPr lang="en-CA" sz="3200" b="1" dirty="0">
              <a:solidFill>
                <a:schemeClr val="bg1"/>
              </a:solidFill>
              <a:latin typeface="HelveticaNeueLT Std" panose="020B0604020202020204" pitchFamily="34" charset="0"/>
            </a:endParaRPr>
          </a:p>
        </p:txBody>
      </p:sp>
      <p:pic>
        <p:nvPicPr>
          <p:cNvPr id="13" name="Picture 12">
            <a:extLst>
              <a:ext uri="{FF2B5EF4-FFF2-40B4-BE49-F238E27FC236}">
                <a16:creationId xmlns:a16="http://schemas.microsoft.com/office/drawing/2014/main" id="{95BA3B55-6784-48C1-B514-99BB1AD29853}"/>
              </a:ext>
            </a:extLst>
          </p:cNvPr>
          <p:cNvPicPr>
            <a:picLocks noChangeAspect="1"/>
          </p:cNvPicPr>
          <p:nvPr/>
        </p:nvPicPr>
        <p:blipFill>
          <a:blip r:embed="rId3">
            <a:biLevel thresh="25000"/>
            <a:extLst>
              <a:ext uri="{28A0092B-C50C-407E-A947-70E740481C1C}">
                <a14:useLocalDpi xmlns:a14="http://schemas.microsoft.com/office/drawing/2010/main"/>
              </a:ext>
            </a:extLst>
          </a:blip>
          <a:stretch>
            <a:fillRect/>
          </a:stretch>
        </p:blipFill>
        <p:spPr>
          <a:xfrm>
            <a:off x="930529" y="394513"/>
            <a:ext cx="2868233" cy="735797"/>
          </a:xfrm>
          <a:prstGeom prst="rect">
            <a:avLst/>
          </a:prstGeom>
        </p:spPr>
      </p:pic>
      <p:sp>
        <p:nvSpPr>
          <p:cNvPr id="15" name="TextBox 14">
            <a:hlinkClick r:id="rId4"/>
            <a:extLst>
              <a:ext uri="{FF2B5EF4-FFF2-40B4-BE49-F238E27FC236}">
                <a16:creationId xmlns:a16="http://schemas.microsoft.com/office/drawing/2014/main" id="{5464D21A-1ED1-4308-A44E-6E7B74926A57}"/>
              </a:ext>
            </a:extLst>
          </p:cNvPr>
          <p:cNvSpPr txBox="1"/>
          <p:nvPr/>
        </p:nvSpPr>
        <p:spPr>
          <a:xfrm>
            <a:off x="1270048" y="6409550"/>
            <a:ext cx="2189195" cy="276999"/>
          </a:xfrm>
          <a:prstGeom prst="rect">
            <a:avLst/>
          </a:prstGeom>
          <a:noFill/>
        </p:spPr>
        <p:txBody>
          <a:bodyPr wrap="square">
            <a:spAutoFit/>
          </a:bodyPr>
          <a:lstStyle/>
          <a:p>
            <a:pPr algn="ctr"/>
            <a:r>
              <a:rPr lang="en-US" sz="1200" dirty="0">
                <a:solidFill>
                  <a:schemeClr val="bg2">
                    <a:lumMod val="50000"/>
                  </a:schemeClr>
                </a:solidFill>
              </a:rPr>
              <a:t>www.</a:t>
            </a:r>
            <a:r>
              <a:rPr lang="en-US" sz="1200" cap="none" dirty="0">
                <a:solidFill>
                  <a:schemeClr val="bg2">
                    <a:lumMod val="50000"/>
                  </a:schemeClr>
                </a:solidFill>
              </a:rPr>
              <a:t>i</a:t>
            </a:r>
            <a:r>
              <a:rPr lang="en-US" sz="1200" dirty="0">
                <a:solidFill>
                  <a:schemeClr val="bg2">
                    <a:lumMod val="50000"/>
                  </a:schemeClr>
                </a:solidFill>
              </a:rPr>
              <a:t>3international.com</a:t>
            </a:r>
          </a:p>
        </p:txBody>
      </p:sp>
      <p:sp>
        <p:nvSpPr>
          <p:cNvPr id="16" name="Rectangle: Rounded Corners 15">
            <a:hlinkClick r:id="rId5"/>
            <a:extLst>
              <a:ext uri="{FF2B5EF4-FFF2-40B4-BE49-F238E27FC236}">
                <a16:creationId xmlns:a16="http://schemas.microsoft.com/office/drawing/2014/main" id="{AC7BEA28-9AE8-48CA-A439-7FC9780DC1F2}"/>
              </a:ext>
            </a:extLst>
          </p:cNvPr>
          <p:cNvSpPr/>
          <p:nvPr/>
        </p:nvSpPr>
        <p:spPr>
          <a:xfrm>
            <a:off x="1641539" y="3779281"/>
            <a:ext cx="1446212" cy="384331"/>
          </a:xfrm>
          <a:prstGeom prst="roundRect">
            <a:avLst>
              <a:gd name="adj" fmla="val 50000"/>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US" sz="1400" dirty="0">
                <a:solidFill>
                  <a:schemeClr val="tx1"/>
                </a:solidFill>
              </a:rPr>
              <a:t>Click here</a:t>
            </a:r>
          </a:p>
        </p:txBody>
      </p:sp>
    </p:spTree>
    <p:extLst>
      <p:ext uri="{BB962C8B-B14F-4D97-AF65-F5344CB8AC3E}">
        <p14:creationId xmlns:p14="http://schemas.microsoft.com/office/powerpoint/2010/main" val="200248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2B3E92-E59D-75C3-A695-32162558EF2D}"/>
              </a:ext>
            </a:extLst>
          </p:cNvPr>
          <p:cNvSpPr>
            <a:spLocks noGrp="1"/>
          </p:cNvSpPr>
          <p:nvPr>
            <p:ph type="sldNum" sz="quarter" idx="4"/>
          </p:nvPr>
        </p:nvSpPr>
        <p:spPr/>
        <p:txBody>
          <a:bodyPr/>
          <a:lstStyle/>
          <a:p>
            <a:fld id="{4B73C415-D670-4716-A5EC-CC4D52CA2BAC}" type="slidenum">
              <a:rPr lang="en-US" noProof="0" smtClean="0"/>
              <a:pPr/>
              <a:t>2</a:t>
            </a:fld>
            <a:endParaRPr lang="en-US" noProof="0" dirty="0"/>
          </a:p>
        </p:txBody>
      </p:sp>
      <p:pic>
        <p:nvPicPr>
          <p:cNvPr id="3" name="VTS animation3">
            <a:hlinkClick r:id="" action="ppaction://media"/>
            <a:extLst>
              <a:ext uri="{FF2B5EF4-FFF2-40B4-BE49-F238E27FC236}">
                <a16:creationId xmlns:a16="http://schemas.microsoft.com/office/drawing/2014/main" id="{42739E7A-77B4-2325-9612-673EF4A71D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2665694-5CB9-84B3-110A-61602F43D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6633" y="162747"/>
            <a:ext cx="4274686" cy="816967"/>
          </a:xfrm>
          <a:prstGeom prst="rect">
            <a:avLst/>
          </a:prstGeom>
        </p:spPr>
      </p:pic>
    </p:spTree>
    <p:extLst>
      <p:ext uri="{BB962C8B-B14F-4D97-AF65-F5344CB8AC3E}">
        <p14:creationId xmlns:p14="http://schemas.microsoft.com/office/powerpoint/2010/main" val="130126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ent Placeholder 47">
            <a:extLst>
              <a:ext uri="{FF2B5EF4-FFF2-40B4-BE49-F238E27FC236}">
                <a16:creationId xmlns:a16="http://schemas.microsoft.com/office/drawing/2014/main" id="{5FA49E16-A277-4CC5-8AFC-E03A86F60B56}"/>
              </a:ext>
            </a:extLst>
          </p:cNvPr>
          <p:cNvSpPr>
            <a:spLocks noGrp="1"/>
          </p:cNvSpPr>
          <p:nvPr>
            <p:ph idx="1"/>
          </p:nvPr>
        </p:nvSpPr>
        <p:spPr>
          <a:xfrm>
            <a:off x="6873492" y="1979555"/>
            <a:ext cx="5039108" cy="4548245"/>
          </a:xfrm>
          <a:noFill/>
        </p:spPr>
        <p:txBody>
          <a:bodyPr/>
          <a:lstStyle/>
          <a:p>
            <a:pPr marL="342900" indent="-342900">
              <a:lnSpc>
                <a:spcPct val="100000"/>
              </a:lnSpc>
              <a:buClr>
                <a:schemeClr val="accent1"/>
              </a:buClr>
              <a:buFont typeface="Wingdings" panose="05000000000000000000" pitchFamily="2" charset="2"/>
              <a:buChar char="§"/>
            </a:pPr>
            <a:r>
              <a:rPr lang="en-US" dirty="0">
                <a:solidFill>
                  <a:schemeClr val="tx1"/>
                </a:solidFill>
              </a:rPr>
              <a:t>Introduction</a:t>
            </a:r>
          </a:p>
          <a:p>
            <a:pPr marL="342900" indent="-342900">
              <a:lnSpc>
                <a:spcPct val="100000"/>
              </a:lnSpc>
              <a:buClr>
                <a:schemeClr val="accent1"/>
              </a:buClr>
              <a:buFont typeface="Wingdings" panose="05000000000000000000" pitchFamily="2" charset="2"/>
              <a:buChar char="§"/>
            </a:pPr>
            <a:r>
              <a:rPr lang="en-US" dirty="0">
                <a:solidFill>
                  <a:schemeClr val="tx1"/>
                </a:solidFill>
              </a:rPr>
              <a:t>The opportunity</a:t>
            </a:r>
          </a:p>
          <a:p>
            <a:pPr marL="342900" indent="-342900">
              <a:lnSpc>
                <a:spcPct val="100000"/>
              </a:lnSpc>
              <a:buClr>
                <a:schemeClr val="accent1"/>
              </a:buClr>
              <a:buFont typeface="Wingdings" panose="05000000000000000000" pitchFamily="2" charset="2"/>
              <a:buChar char="§"/>
            </a:pPr>
            <a:r>
              <a:rPr lang="en-US" dirty="0">
                <a:solidFill>
                  <a:schemeClr val="tx1"/>
                </a:solidFill>
              </a:rPr>
              <a:t>Understanding how video analytics and machine learning can enhance your drive-thru technology</a:t>
            </a:r>
          </a:p>
          <a:p>
            <a:pPr marL="342900" indent="-342900">
              <a:lnSpc>
                <a:spcPct val="100000"/>
              </a:lnSpc>
              <a:buClr>
                <a:schemeClr val="accent1"/>
              </a:buClr>
              <a:buFont typeface="Wingdings" panose="05000000000000000000" pitchFamily="2" charset="2"/>
              <a:buChar char="§"/>
            </a:pPr>
            <a:r>
              <a:rPr lang="en-US" dirty="0">
                <a:solidFill>
                  <a:schemeClr val="tx1"/>
                </a:solidFill>
              </a:rPr>
              <a:t>What does the solution look like in your restaurant?</a:t>
            </a:r>
          </a:p>
          <a:p>
            <a:pPr marL="342900" indent="-342900">
              <a:lnSpc>
                <a:spcPct val="100000"/>
              </a:lnSpc>
              <a:buClr>
                <a:schemeClr val="accent1"/>
              </a:buClr>
              <a:buFont typeface="Wingdings" panose="05000000000000000000" pitchFamily="2" charset="2"/>
              <a:buChar char="§"/>
            </a:pPr>
            <a:r>
              <a:rPr lang="en-US" dirty="0">
                <a:solidFill>
                  <a:schemeClr val="tx1"/>
                </a:solidFill>
              </a:rPr>
              <a:t>Cost comparison</a:t>
            </a:r>
          </a:p>
          <a:p>
            <a:pPr marL="342900" indent="-342900">
              <a:lnSpc>
                <a:spcPct val="100000"/>
              </a:lnSpc>
              <a:buClr>
                <a:schemeClr val="accent1"/>
              </a:buClr>
              <a:buFont typeface="Wingdings" panose="05000000000000000000" pitchFamily="2" charset="2"/>
              <a:buChar char="§"/>
            </a:pPr>
            <a:r>
              <a:rPr lang="en-US" dirty="0">
                <a:solidFill>
                  <a:schemeClr val="tx1"/>
                </a:solidFill>
              </a:rPr>
              <a:t>Next steps</a:t>
            </a:r>
          </a:p>
        </p:txBody>
      </p:sp>
      <p:sp>
        <p:nvSpPr>
          <p:cNvPr id="7" name="Slide Number Placeholder 6">
            <a:extLst>
              <a:ext uri="{FF2B5EF4-FFF2-40B4-BE49-F238E27FC236}">
                <a16:creationId xmlns:a16="http://schemas.microsoft.com/office/drawing/2014/main" id="{9E1F6ACD-33D8-447D-B094-BFB53D6A22EA}"/>
              </a:ext>
            </a:extLst>
          </p:cNvPr>
          <p:cNvSpPr>
            <a:spLocks noGrp="1"/>
          </p:cNvSpPr>
          <p:nvPr>
            <p:ph type="sldNum" sz="quarter" idx="4"/>
          </p:nvPr>
        </p:nvSpPr>
        <p:spPr/>
        <p:txBody>
          <a:bodyPr/>
          <a:lstStyle/>
          <a:p>
            <a:fld id="{4B73C415-D670-4716-A5EC-CC4D52CA2BAC}" type="slidenum">
              <a:rPr lang="en-US" noProof="0" smtClean="0"/>
              <a:pPr/>
              <a:t>3</a:t>
            </a:fld>
            <a:endParaRPr lang="en-US" noProof="0" dirty="0"/>
          </a:p>
        </p:txBody>
      </p:sp>
      <p:sp>
        <p:nvSpPr>
          <p:cNvPr id="19" name="Title 883">
            <a:extLst>
              <a:ext uri="{FF2B5EF4-FFF2-40B4-BE49-F238E27FC236}">
                <a16:creationId xmlns:a16="http://schemas.microsoft.com/office/drawing/2014/main" id="{A822FA05-38AF-4B2B-9736-4B2F6B7B07DB}"/>
              </a:ext>
            </a:extLst>
          </p:cNvPr>
          <p:cNvSpPr>
            <a:spLocks noGrp="1"/>
          </p:cNvSpPr>
          <p:nvPr>
            <p:ph type="title"/>
          </p:nvPr>
        </p:nvSpPr>
        <p:spPr>
          <a:xfrm>
            <a:off x="6873492" y="854711"/>
            <a:ext cx="4882416" cy="535453"/>
          </a:xfrm>
          <a:prstGeom prst="rect">
            <a:avLst/>
          </a:prstGeom>
        </p:spPr>
        <p:txBody>
          <a:bodyPr/>
          <a:lstStyle/>
          <a:p>
            <a:r>
              <a:rPr lang="en-US" sz="4800" dirty="0">
                <a:solidFill>
                  <a:schemeClr val="tx1"/>
                </a:solidFill>
              </a:rPr>
              <a:t>Agenda</a:t>
            </a:r>
          </a:p>
        </p:txBody>
      </p:sp>
      <p:pic>
        <p:nvPicPr>
          <p:cNvPr id="6" name="Picture 5">
            <a:extLst>
              <a:ext uri="{FF2B5EF4-FFF2-40B4-BE49-F238E27FC236}">
                <a16:creationId xmlns:a16="http://schemas.microsoft.com/office/drawing/2014/main" id="{F322C5E8-78FF-44DC-9D6F-72C1DD486932}"/>
              </a:ext>
            </a:extLst>
          </p:cNvPr>
          <p:cNvPicPr>
            <a:picLocks noChangeAspect="1"/>
          </p:cNvPicPr>
          <p:nvPr/>
        </p:nvPicPr>
        <p:blipFill>
          <a:blip r:embed="rId3">
            <a:extLst>
              <a:ext uri="{28A0092B-C50C-407E-A947-70E740481C1C}">
                <a14:useLocalDpi xmlns:a14="http://schemas.microsoft.com/office/drawing/2010/main" val="0"/>
              </a:ext>
            </a:extLst>
          </a:blip>
          <a:srcRect l="20391" r="20391"/>
          <a:stretch/>
        </p:blipFill>
        <p:spPr>
          <a:xfrm>
            <a:off x="-5980" y="0"/>
            <a:ext cx="6271093" cy="6857999"/>
          </a:xfrm>
          <a:prstGeom prst="rect">
            <a:avLst/>
          </a:prstGeom>
        </p:spPr>
      </p:pic>
    </p:spTree>
    <p:extLst>
      <p:ext uri="{BB962C8B-B14F-4D97-AF65-F5344CB8AC3E}">
        <p14:creationId xmlns:p14="http://schemas.microsoft.com/office/powerpoint/2010/main" val="380480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7EA20-D020-451C-8F1B-973513DC6777}"/>
              </a:ext>
            </a:extLst>
          </p:cNvPr>
          <p:cNvPicPr>
            <a:picLocks noChangeAspect="1"/>
          </p:cNvPicPr>
          <p:nvPr/>
        </p:nvPicPr>
        <p:blipFill rotWithShape="1">
          <a:blip r:embed="rId2">
            <a:extLst>
              <a:ext uri="{28A0092B-C50C-407E-A947-70E740481C1C}">
                <a14:useLocalDpi xmlns:a14="http://schemas.microsoft.com/office/drawing/2010/main" val="0"/>
              </a:ext>
            </a:extLst>
          </a:blip>
          <a:srcRect r="5681"/>
          <a:stretch/>
        </p:blipFill>
        <p:spPr>
          <a:xfrm flipH="1">
            <a:off x="-4" y="2760662"/>
            <a:ext cx="5437377" cy="4030614"/>
          </a:xfrm>
          <a:prstGeom prst="rect">
            <a:avLst/>
          </a:prstGeom>
        </p:spPr>
      </p:pic>
      <p:sp>
        <p:nvSpPr>
          <p:cNvPr id="24" name="Rectangle 23">
            <a:extLst>
              <a:ext uri="{FF2B5EF4-FFF2-40B4-BE49-F238E27FC236}">
                <a16:creationId xmlns:a16="http://schemas.microsoft.com/office/drawing/2014/main" id="{C422E3E7-F21F-4D82-A14E-49A84A98A772}"/>
              </a:ext>
            </a:extLst>
          </p:cNvPr>
          <p:cNvSpPr/>
          <p:nvPr/>
        </p:nvSpPr>
        <p:spPr>
          <a:xfrm>
            <a:off x="-37777" y="-98103"/>
            <a:ext cx="12192000" cy="2760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hlinkClick r:id="rId3"/>
            <a:extLst>
              <a:ext uri="{FF2B5EF4-FFF2-40B4-BE49-F238E27FC236}">
                <a16:creationId xmlns:a16="http://schemas.microsoft.com/office/drawing/2014/main" id="{C9F1557F-0754-490D-948A-11E3CBA59965}"/>
              </a:ext>
            </a:extLst>
          </p:cNvPr>
          <p:cNvPicPr>
            <a:picLocks noChangeAspect="1"/>
          </p:cNvPicPr>
          <p:nvPr/>
        </p:nvPicPr>
        <p:blipFill rotWithShape="1">
          <a:blip r:embed="rId4">
            <a:extLst>
              <a:ext uri="{28A0092B-C50C-407E-A947-70E740481C1C}">
                <a14:useLocalDpi xmlns:a14="http://schemas.microsoft.com/office/drawing/2010/main" val="0"/>
              </a:ext>
            </a:extLst>
          </a:blip>
          <a:srcRect l="19640" t="12383" r="21369" b="8964"/>
          <a:stretch/>
        </p:blipFill>
        <p:spPr>
          <a:xfrm>
            <a:off x="9452415" y="413660"/>
            <a:ext cx="2337718" cy="2045795"/>
          </a:xfrm>
          <a:prstGeom prst="hexagon">
            <a:avLst/>
          </a:prstGeom>
          <a:blipFill>
            <a:blip r:embed="rId5"/>
            <a:stretch>
              <a:fillRect/>
            </a:stretch>
          </a:blipFill>
          <a:ln w="50800">
            <a:solidFill>
              <a:schemeClr val="bg1"/>
            </a:solidFill>
          </a:ln>
        </p:spPr>
      </p:pic>
      <p:sp>
        <p:nvSpPr>
          <p:cNvPr id="9" name="TextBox 8">
            <a:extLst>
              <a:ext uri="{FF2B5EF4-FFF2-40B4-BE49-F238E27FC236}">
                <a16:creationId xmlns:a16="http://schemas.microsoft.com/office/drawing/2014/main" id="{AD4EC80A-8AC9-49C9-8FD7-8AA19AC0D8EE}"/>
              </a:ext>
            </a:extLst>
          </p:cNvPr>
          <p:cNvSpPr txBox="1"/>
          <p:nvPr/>
        </p:nvSpPr>
        <p:spPr>
          <a:xfrm>
            <a:off x="533036" y="1460268"/>
            <a:ext cx="5525188" cy="646331"/>
          </a:xfrm>
          <a:prstGeom prst="rect">
            <a:avLst/>
          </a:prstGeom>
          <a:noFill/>
        </p:spPr>
        <p:txBody>
          <a:bodyPr wrap="square">
            <a:spAutoFit/>
          </a:bodyPr>
          <a:lstStyle/>
          <a:p>
            <a:r>
              <a:rPr lang="en-US" dirty="0"/>
              <a:t>i3 International is a 35-year-old privately held technology company that operates like a start up.</a:t>
            </a:r>
          </a:p>
        </p:txBody>
      </p:sp>
      <p:sp>
        <p:nvSpPr>
          <p:cNvPr id="3" name="Slide Number Placeholder 2">
            <a:extLst>
              <a:ext uri="{FF2B5EF4-FFF2-40B4-BE49-F238E27FC236}">
                <a16:creationId xmlns:a16="http://schemas.microsoft.com/office/drawing/2014/main" id="{3A73504C-6A2E-4395-9BB0-EEE9DC510471}"/>
              </a:ext>
            </a:extLst>
          </p:cNvPr>
          <p:cNvSpPr>
            <a:spLocks noGrp="1"/>
          </p:cNvSpPr>
          <p:nvPr>
            <p:ph type="sldNum" sz="quarter" idx="4"/>
          </p:nvPr>
        </p:nvSpPr>
        <p:spPr/>
        <p:txBody>
          <a:bodyPr/>
          <a:lstStyle/>
          <a:p>
            <a:fld id="{4B73C415-D670-4716-A5EC-CC4D52CA2BAC}" type="slidenum">
              <a:rPr lang="en-US" sz="1600" noProof="0" smtClean="0"/>
              <a:pPr/>
              <a:t>4</a:t>
            </a:fld>
            <a:endParaRPr lang="en-US" sz="1600" noProof="0" dirty="0"/>
          </a:p>
        </p:txBody>
      </p:sp>
      <p:sp>
        <p:nvSpPr>
          <p:cNvPr id="25" name="Title 883">
            <a:extLst>
              <a:ext uri="{FF2B5EF4-FFF2-40B4-BE49-F238E27FC236}">
                <a16:creationId xmlns:a16="http://schemas.microsoft.com/office/drawing/2014/main" id="{71B84967-F72A-4F16-A466-BFCD098AC3CE}"/>
              </a:ext>
            </a:extLst>
          </p:cNvPr>
          <p:cNvSpPr txBox="1">
            <a:spLocks/>
          </p:cNvSpPr>
          <p:nvPr/>
        </p:nvSpPr>
        <p:spPr>
          <a:xfrm>
            <a:off x="490536" y="618778"/>
            <a:ext cx="4882416" cy="535453"/>
          </a:xfrm>
          <a:prstGeom prst="rect">
            <a:avLst/>
          </a:prstGeom>
        </p:spPr>
        <p:txBody>
          <a:bodyPr/>
          <a:lstStyle>
            <a:lvl1pPr algn="l" defTabSz="914400" rtl="0" eaLnBrk="1" latinLnBrk="0" hangingPunct="1">
              <a:lnSpc>
                <a:spcPct val="90000"/>
              </a:lnSpc>
              <a:spcBef>
                <a:spcPct val="0"/>
              </a:spcBef>
              <a:buNone/>
              <a:defRPr sz="3000" b="1" kern="1200">
                <a:solidFill>
                  <a:srgbClr val="006184"/>
                </a:solidFill>
                <a:latin typeface="HelveticaNeueLT Std" panose="020B0604020202020204" pitchFamily="34" charset="0"/>
                <a:ea typeface="+mj-ea"/>
                <a:cs typeface="+mj-cs"/>
              </a:defRPr>
            </a:lvl1pPr>
          </a:lstStyle>
          <a:p>
            <a:r>
              <a:rPr lang="en-US" sz="4800" dirty="0">
                <a:solidFill>
                  <a:schemeClr val="tx1"/>
                </a:solidFill>
              </a:rPr>
              <a:t>The Company</a:t>
            </a:r>
          </a:p>
        </p:txBody>
      </p:sp>
      <p:sp>
        <p:nvSpPr>
          <p:cNvPr id="17" name="TextBox 16">
            <a:extLst>
              <a:ext uri="{FF2B5EF4-FFF2-40B4-BE49-F238E27FC236}">
                <a16:creationId xmlns:a16="http://schemas.microsoft.com/office/drawing/2014/main" id="{A8AEB247-8A80-4C77-805E-515810385712}"/>
              </a:ext>
            </a:extLst>
          </p:cNvPr>
          <p:cNvSpPr txBox="1"/>
          <p:nvPr/>
        </p:nvSpPr>
        <p:spPr>
          <a:xfrm>
            <a:off x="9403494" y="3856577"/>
            <a:ext cx="2463915"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NeueLT Std"/>
                <a:ea typeface="+mn-ea"/>
                <a:cs typeface="+mn-cs"/>
              </a:rPr>
              <a:t>We hold several patents and decades of know-how in the fields of video processing, data analytics, and computer vision</a:t>
            </a:r>
          </a:p>
        </p:txBody>
      </p:sp>
      <p:sp>
        <p:nvSpPr>
          <p:cNvPr id="18" name="TextBox 17">
            <a:extLst>
              <a:ext uri="{FF2B5EF4-FFF2-40B4-BE49-F238E27FC236}">
                <a16:creationId xmlns:a16="http://schemas.microsoft.com/office/drawing/2014/main" id="{98798350-6766-4EC3-8352-3D7263D8BA85}"/>
              </a:ext>
            </a:extLst>
          </p:cNvPr>
          <p:cNvSpPr txBox="1"/>
          <p:nvPr/>
        </p:nvSpPr>
        <p:spPr>
          <a:xfrm>
            <a:off x="4078179" y="3833850"/>
            <a:ext cx="1559717"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NeueLT Std"/>
                <a:ea typeface="+mn-ea"/>
                <a:cs typeface="+mn-cs"/>
              </a:rPr>
              <a:t>Canada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NeueLT Std"/>
                <a:ea typeface="+mn-ea"/>
                <a:cs typeface="+mn-cs"/>
              </a:rPr>
              <a:t>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NeueLT Std"/>
                <a:ea typeface="+mn-ea"/>
                <a:cs typeface="+mn-cs"/>
              </a:rPr>
              <a:t>Vietnam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NeueLT Std"/>
                <a:ea typeface="+mn-ea"/>
                <a:cs typeface="+mn-cs"/>
              </a:rPr>
              <a:t>Taiwan</a:t>
            </a:r>
          </a:p>
        </p:txBody>
      </p:sp>
      <p:sp>
        <p:nvSpPr>
          <p:cNvPr id="19" name="TextBox 18">
            <a:extLst>
              <a:ext uri="{FF2B5EF4-FFF2-40B4-BE49-F238E27FC236}">
                <a16:creationId xmlns:a16="http://schemas.microsoft.com/office/drawing/2014/main" id="{C0687925-49BE-41B7-BAE6-B72CEA3E43C2}"/>
              </a:ext>
            </a:extLst>
          </p:cNvPr>
          <p:cNvSpPr txBox="1"/>
          <p:nvPr/>
        </p:nvSpPr>
        <p:spPr>
          <a:xfrm>
            <a:off x="6649841" y="2947480"/>
            <a:ext cx="1732728"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C107"/>
                </a:solidFill>
                <a:effectLst/>
                <a:uLnTx/>
                <a:uFillTx/>
                <a:latin typeface="HelveticaNeueLT Std"/>
                <a:ea typeface="+mn-ea"/>
                <a:cs typeface="+mn-cs"/>
              </a:rPr>
              <a:t>140</a:t>
            </a:r>
            <a:endParaRPr kumimoji="0" lang="en-US" sz="3000" b="1" i="0" u="none" strike="noStrike" kern="1200" cap="none" spc="0" normalizeH="0" baseline="0" noProof="0" dirty="0">
              <a:ln>
                <a:noFill/>
              </a:ln>
              <a:solidFill>
                <a:srgbClr val="FFC107"/>
              </a:solidFill>
              <a:effectLst/>
              <a:uLnTx/>
              <a:uFillTx/>
              <a:latin typeface="HelveticaNeueLT Std"/>
              <a:ea typeface="+mn-ea"/>
              <a:cs typeface="+mn-cs"/>
            </a:endParaRPr>
          </a:p>
        </p:txBody>
      </p:sp>
      <p:sp>
        <p:nvSpPr>
          <p:cNvPr id="20" name="TextBox 19">
            <a:extLst>
              <a:ext uri="{FF2B5EF4-FFF2-40B4-BE49-F238E27FC236}">
                <a16:creationId xmlns:a16="http://schemas.microsoft.com/office/drawing/2014/main" id="{332957AA-8EA3-4728-A273-53BCD5A08FB5}"/>
              </a:ext>
            </a:extLst>
          </p:cNvPr>
          <p:cNvSpPr txBox="1"/>
          <p:nvPr/>
        </p:nvSpPr>
        <p:spPr>
          <a:xfrm>
            <a:off x="4078179" y="2947480"/>
            <a:ext cx="1732728"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C107"/>
                </a:solidFill>
                <a:effectLst/>
                <a:uLnTx/>
                <a:uFillTx/>
                <a:latin typeface="HelveticaNeueLT Std"/>
                <a:ea typeface="+mn-ea"/>
                <a:cs typeface="+mn-cs"/>
              </a:rPr>
              <a:t>Offices</a:t>
            </a:r>
          </a:p>
        </p:txBody>
      </p:sp>
      <p:cxnSp>
        <p:nvCxnSpPr>
          <p:cNvPr id="21" name="Straight Connector 20">
            <a:extLst>
              <a:ext uri="{FF2B5EF4-FFF2-40B4-BE49-F238E27FC236}">
                <a16:creationId xmlns:a16="http://schemas.microsoft.com/office/drawing/2014/main" id="{FF0E1CF5-9F96-4EF0-8FE9-B9157C44CFFA}"/>
              </a:ext>
            </a:extLst>
          </p:cNvPr>
          <p:cNvCxnSpPr/>
          <p:nvPr/>
        </p:nvCxnSpPr>
        <p:spPr>
          <a:xfrm>
            <a:off x="4173429" y="3669468"/>
            <a:ext cx="1464467"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D7B56CE0-7850-49A6-8880-F637ED2E06EA}"/>
              </a:ext>
            </a:extLst>
          </p:cNvPr>
          <p:cNvCxnSpPr>
            <a:cxnSpLocks/>
          </p:cNvCxnSpPr>
          <p:nvPr/>
        </p:nvCxnSpPr>
        <p:spPr>
          <a:xfrm>
            <a:off x="6380032" y="3669468"/>
            <a:ext cx="2272347"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23" name="Straight Connector 22">
            <a:extLst>
              <a:ext uri="{FF2B5EF4-FFF2-40B4-BE49-F238E27FC236}">
                <a16:creationId xmlns:a16="http://schemas.microsoft.com/office/drawing/2014/main" id="{64BC93B9-51C9-47D4-90BB-BCBAEBE18BD5}"/>
              </a:ext>
            </a:extLst>
          </p:cNvPr>
          <p:cNvCxnSpPr>
            <a:cxnSpLocks/>
          </p:cNvCxnSpPr>
          <p:nvPr/>
        </p:nvCxnSpPr>
        <p:spPr>
          <a:xfrm>
            <a:off x="9517796" y="3669468"/>
            <a:ext cx="2349613"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B1C1B87D-310C-4389-9897-B6846AE6BC01}"/>
              </a:ext>
            </a:extLst>
          </p:cNvPr>
          <p:cNvSpPr txBox="1"/>
          <p:nvPr/>
        </p:nvSpPr>
        <p:spPr>
          <a:xfrm>
            <a:off x="9403494" y="2947480"/>
            <a:ext cx="2750729"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C107"/>
                </a:solidFill>
                <a:effectLst/>
                <a:uLnTx/>
                <a:uFillTx/>
                <a:latin typeface="HelveticaNeueLT Std"/>
                <a:ea typeface="+mn-ea"/>
                <a:cs typeface="+mn-cs"/>
              </a:rPr>
              <a:t>i3 Difference</a:t>
            </a:r>
          </a:p>
        </p:txBody>
      </p:sp>
      <p:sp>
        <p:nvSpPr>
          <p:cNvPr id="27" name="TextBox 26">
            <a:extLst>
              <a:ext uri="{FF2B5EF4-FFF2-40B4-BE49-F238E27FC236}">
                <a16:creationId xmlns:a16="http://schemas.microsoft.com/office/drawing/2014/main" id="{4DA5B897-58D9-454F-9CDB-868D41C13921}"/>
              </a:ext>
            </a:extLst>
          </p:cNvPr>
          <p:cNvSpPr txBox="1"/>
          <p:nvPr/>
        </p:nvSpPr>
        <p:spPr>
          <a:xfrm>
            <a:off x="6281440" y="3853935"/>
            <a:ext cx="2370940"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NeueLT Std"/>
                <a:ea typeface="+mn-ea"/>
                <a:cs typeface="+mn-cs"/>
              </a:rPr>
              <a:t>Employees with a strong focus on software development in the field of digital video, artificial intelligence (Ai), machine learning (ML) &amp; cloud hosting services</a:t>
            </a:r>
          </a:p>
        </p:txBody>
      </p:sp>
    </p:spTree>
    <p:extLst>
      <p:ext uri="{BB962C8B-B14F-4D97-AF65-F5344CB8AC3E}">
        <p14:creationId xmlns:p14="http://schemas.microsoft.com/office/powerpoint/2010/main" val="208598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549B6D-6CA4-3867-CFE1-EEE64ABC2054}"/>
              </a:ext>
            </a:extLst>
          </p:cNvPr>
          <p:cNvPicPr>
            <a:picLocks noChangeAspect="1"/>
          </p:cNvPicPr>
          <p:nvPr/>
        </p:nvPicPr>
        <p:blipFill rotWithShape="1">
          <a:blip r:embed="rId2"/>
          <a:srcRect t="11500" r="-1" b="1353"/>
          <a:stretch/>
        </p:blipFill>
        <p:spPr>
          <a:xfrm>
            <a:off x="321733" y="321733"/>
            <a:ext cx="11548534" cy="6214534"/>
          </a:xfrm>
          <a:prstGeom prst="rect">
            <a:avLst/>
          </a:prstGeom>
        </p:spPr>
      </p:pic>
      <p:sp>
        <p:nvSpPr>
          <p:cNvPr id="2" name="Slide Number Placeholder 1">
            <a:extLst>
              <a:ext uri="{FF2B5EF4-FFF2-40B4-BE49-F238E27FC236}">
                <a16:creationId xmlns:a16="http://schemas.microsoft.com/office/drawing/2014/main" id="{109ED9DF-3297-AE8B-16C8-1FC47F9D7F8E}"/>
              </a:ext>
            </a:extLst>
          </p:cNvPr>
          <p:cNvSpPr>
            <a:spLocks noGrp="1"/>
          </p:cNvSpPr>
          <p:nvPr>
            <p:ph type="sldNum" sz="quarter" idx="4"/>
          </p:nvPr>
        </p:nvSpPr>
        <p:spPr>
          <a:xfrm>
            <a:off x="8610600" y="6515390"/>
            <a:ext cx="2743200" cy="365125"/>
          </a:xfrm>
        </p:spPr>
        <p:txBody>
          <a:bodyPr vert="horz" lIns="91440" tIns="45720" rIns="91440" bIns="45720" rtlCol="0" anchor="ctr">
            <a:normAutofit/>
          </a:bodyPr>
          <a:lstStyle/>
          <a:p>
            <a:pPr algn="r" defTabSz="914400">
              <a:spcAft>
                <a:spcPts val="600"/>
              </a:spcAft>
            </a:pPr>
            <a:fld id="{4B73C415-D670-4716-A5EC-CC4D52CA2BAC}" type="slidenum">
              <a:rPr lang="en-US" noProof="0">
                <a:solidFill>
                  <a:schemeClr val="tx1">
                    <a:tint val="75000"/>
                    <a:alpha val="80000"/>
                  </a:schemeClr>
                </a:solidFill>
              </a:rPr>
              <a:pPr algn="r" defTabSz="914400">
                <a:spcAft>
                  <a:spcPts val="600"/>
                </a:spcAft>
              </a:pPr>
              <a:t>5</a:t>
            </a:fld>
            <a:endParaRPr lang="en-US" noProof="0">
              <a:solidFill>
                <a:schemeClr val="tx1">
                  <a:tint val="75000"/>
                  <a:alpha val="80000"/>
                </a:schemeClr>
              </a:solidFill>
            </a:endParaRPr>
          </a:p>
        </p:txBody>
      </p:sp>
    </p:spTree>
    <p:extLst>
      <p:ext uri="{BB962C8B-B14F-4D97-AF65-F5344CB8AC3E}">
        <p14:creationId xmlns:p14="http://schemas.microsoft.com/office/powerpoint/2010/main" val="251136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D84C959-02E0-4123-B52A-4EE82B44BD28}"/>
              </a:ext>
            </a:extLst>
          </p:cNvPr>
          <p:cNvSpPr/>
          <p:nvPr/>
        </p:nvSpPr>
        <p:spPr>
          <a:xfrm>
            <a:off x="0" y="0"/>
            <a:ext cx="12192000" cy="2311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CC3A3B7-F080-4EFD-97D3-D31BB7F1DB01}"/>
              </a:ext>
            </a:extLst>
          </p:cNvPr>
          <p:cNvPicPr>
            <a:picLocks noChangeAspect="1"/>
          </p:cNvPicPr>
          <p:nvPr/>
        </p:nvPicPr>
        <p:blipFill rotWithShape="1">
          <a:blip r:embed="rId2">
            <a:extLst>
              <a:ext uri="{28A0092B-C50C-407E-A947-70E740481C1C}">
                <a14:useLocalDpi xmlns:a14="http://schemas.microsoft.com/office/drawing/2010/main" val="0"/>
              </a:ext>
            </a:extLst>
          </a:blip>
          <a:srcRect l="26137" t="9883" r="6860" b="5545"/>
          <a:stretch/>
        </p:blipFill>
        <p:spPr>
          <a:xfrm>
            <a:off x="2809225" y="1488764"/>
            <a:ext cx="1866531" cy="1582143"/>
          </a:xfrm>
          <a:prstGeom prst="hexagon">
            <a:avLst/>
          </a:prstGeom>
          <a:blipFill>
            <a:blip r:embed="rId3"/>
            <a:stretch>
              <a:fillRect/>
            </a:stretch>
          </a:blipFill>
          <a:ln w="50800">
            <a:solidFill>
              <a:schemeClr val="tx1">
                <a:lumMod val="25000"/>
                <a:lumOff val="75000"/>
              </a:schemeClr>
            </a:solidFill>
          </a:ln>
        </p:spPr>
      </p:pic>
      <p:pic>
        <p:nvPicPr>
          <p:cNvPr id="16" name="Picture 15">
            <a:extLst>
              <a:ext uri="{FF2B5EF4-FFF2-40B4-BE49-F238E27FC236}">
                <a16:creationId xmlns:a16="http://schemas.microsoft.com/office/drawing/2014/main" id="{FC96CF9B-A243-4447-918F-B632A482704E}"/>
              </a:ext>
            </a:extLst>
          </p:cNvPr>
          <p:cNvPicPr>
            <a:picLocks noChangeAspect="1"/>
          </p:cNvPicPr>
          <p:nvPr/>
        </p:nvPicPr>
        <p:blipFill>
          <a:blip r:embed="rId4">
            <a:extLst>
              <a:ext uri="{28A0092B-C50C-407E-A947-70E740481C1C}">
                <a14:useLocalDpi xmlns:a14="http://schemas.microsoft.com/office/drawing/2010/main" val="0"/>
              </a:ext>
            </a:extLst>
          </a:blip>
          <a:srcRect l="5777" r="5777"/>
          <a:stretch/>
        </p:blipFill>
        <p:spPr>
          <a:xfrm>
            <a:off x="533797" y="1487757"/>
            <a:ext cx="1866533" cy="1582143"/>
          </a:xfrm>
          <a:prstGeom prst="hexagon">
            <a:avLst/>
          </a:prstGeom>
          <a:blipFill>
            <a:blip r:embed="rId3"/>
            <a:stretch>
              <a:fillRect/>
            </a:stretch>
          </a:blipFill>
          <a:ln w="50800">
            <a:solidFill>
              <a:schemeClr val="tx1">
                <a:lumMod val="25000"/>
                <a:lumOff val="75000"/>
              </a:schemeClr>
            </a:solidFill>
          </a:ln>
        </p:spPr>
      </p:pic>
      <p:sp>
        <p:nvSpPr>
          <p:cNvPr id="17" name="Text Placeholder 4">
            <a:extLst>
              <a:ext uri="{FF2B5EF4-FFF2-40B4-BE49-F238E27FC236}">
                <a16:creationId xmlns:a16="http://schemas.microsoft.com/office/drawing/2014/main" id="{F756FF3F-D2ED-4DCC-80AE-0BDD74A961A0}"/>
              </a:ext>
            </a:extLst>
          </p:cNvPr>
          <p:cNvSpPr txBox="1">
            <a:spLocks/>
          </p:cNvSpPr>
          <p:nvPr/>
        </p:nvSpPr>
        <p:spPr>
          <a:xfrm>
            <a:off x="581142" y="3520862"/>
            <a:ext cx="1980000" cy="36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rPr>
              <a:t>Analog Platform</a:t>
            </a:r>
          </a:p>
        </p:txBody>
      </p:sp>
      <p:cxnSp>
        <p:nvCxnSpPr>
          <p:cNvPr id="19" name="Straight Connector 18">
            <a:extLst>
              <a:ext uri="{FF2B5EF4-FFF2-40B4-BE49-F238E27FC236}">
                <a16:creationId xmlns:a16="http://schemas.microsoft.com/office/drawing/2014/main" id="{18BBC45D-FC77-41E3-8BFA-07907ED5B6ED}"/>
              </a:ext>
              <a:ext uri="{C183D7F6-B498-43B3-948B-1728B52AA6E4}">
                <adec:decorative xmlns:adec="http://schemas.microsoft.com/office/drawing/2017/decorative" val="1"/>
              </a:ext>
            </a:extLst>
          </p:cNvPr>
          <p:cNvCxnSpPr>
            <a:cxnSpLocks/>
          </p:cNvCxnSpPr>
          <p:nvPr/>
        </p:nvCxnSpPr>
        <p:spPr>
          <a:xfrm>
            <a:off x="701413" y="4125739"/>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5">
            <a:extLst>
              <a:ext uri="{FF2B5EF4-FFF2-40B4-BE49-F238E27FC236}">
                <a16:creationId xmlns:a16="http://schemas.microsoft.com/office/drawing/2014/main" id="{CB88CD4D-EDBF-4891-82D8-7026036E8B0B}"/>
              </a:ext>
            </a:extLst>
          </p:cNvPr>
          <p:cNvSpPr txBox="1">
            <a:spLocks/>
          </p:cNvSpPr>
          <p:nvPr/>
        </p:nvSpPr>
        <p:spPr>
          <a:xfrm>
            <a:off x="581142" y="4283847"/>
            <a:ext cx="1980000" cy="12988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The drive-thru HW technology has not been improved for the past 20 years</a:t>
            </a:r>
          </a:p>
        </p:txBody>
      </p:sp>
      <p:sp>
        <p:nvSpPr>
          <p:cNvPr id="21" name="Text Placeholder 6">
            <a:extLst>
              <a:ext uri="{FF2B5EF4-FFF2-40B4-BE49-F238E27FC236}">
                <a16:creationId xmlns:a16="http://schemas.microsoft.com/office/drawing/2014/main" id="{057CEC03-F63C-493D-9E73-D744B4FFBECD}"/>
              </a:ext>
            </a:extLst>
          </p:cNvPr>
          <p:cNvSpPr txBox="1">
            <a:spLocks/>
          </p:cNvSpPr>
          <p:nvPr/>
        </p:nvSpPr>
        <p:spPr>
          <a:xfrm>
            <a:off x="2921192" y="3520862"/>
            <a:ext cx="1980000" cy="36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rPr>
              <a:t>User Frustration</a:t>
            </a:r>
          </a:p>
        </p:txBody>
      </p:sp>
      <p:cxnSp>
        <p:nvCxnSpPr>
          <p:cNvPr id="22" name="Straight Connector 21">
            <a:extLst>
              <a:ext uri="{FF2B5EF4-FFF2-40B4-BE49-F238E27FC236}">
                <a16:creationId xmlns:a16="http://schemas.microsoft.com/office/drawing/2014/main" id="{990EF556-56C2-41CB-855B-452DE5D4638E}"/>
              </a:ext>
              <a:ext uri="{C183D7F6-B498-43B3-948B-1728B52AA6E4}">
                <adec:decorative xmlns:adec="http://schemas.microsoft.com/office/drawing/2017/decorative" val="1"/>
              </a:ext>
            </a:extLst>
          </p:cNvPr>
          <p:cNvCxnSpPr>
            <a:cxnSpLocks/>
          </p:cNvCxnSpPr>
          <p:nvPr/>
        </p:nvCxnSpPr>
        <p:spPr>
          <a:xfrm>
            <a:off x="2951850" y="4125739"/>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7">
            <a:extLst>
              <a:ext uri="{FF2B5EF4-FFF2-40B4-BE49-F238E27FC236}">
                <a16:creationId xmlns:a16="http://schemas.microsoft.com/office/drawing/2014/main" id="{2114E059-36D4-4F7E-88AD-1B1DE5668BE0}"/>
              </a:ext>
            </a:extLst>
          </p:cNvPr>
          <p:cNvSpPr txBox="1">
            <a:spLocks/>
          </p:cNvSpPr>
          <p:nvPr/>
        </p:nvSpPr>
        <p:spPr>
          <a:xfrm>
            <a:off x="2921192" y="4283847"/>
            <a:ext cx="1980000" cy="13774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Current drive-thru system can be manipulated &amp; the data is not integrated to video or POS in real-time</a:t>
            </a:r>
          </a:p>
        </p:txBody>
      </p:sp>
      <p:sp>
        <p:nvSpPr>
          <p:cNvPr id="24" name="Text Placeholder 8">
            <a:extLst>
              <a:ext uri="{FF2B5EF4-FFF2-40B4-BE49-F238E27FC236}">
                <a16:creationId xmlns:a16="http://schemas.microsoft.com/office/drawing/2014/main" id="{6177C756-55B3-498F-B4DD-DDDE39DE8847}"/>
              </a:ext>
            </a:extLst>
          </p:cNvPr>
          <p:cNvSpPr txBox="1">
            <a:spLocks/>
          </p:cNvSpPr>
          <p:nvPr/>
        </p:nvSpPr>
        <p:spPr>
          <a:xfrm>
            <a:off x="5261242" y="3520862"/>
            <a:ext cx="1980000" cy="36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rPr>
              <a:t>No Ai or machine learning</a:t>
            </a:r>
          </a:p>
        </p:txBody>
      </p:sp>
      <p:cxnSp>
        <p:nvCxnSpPr>
          <p:cNvPr id="25" name="Straight Connector 24">
            <a:extLst>
              <a:ext uri="{FF2B5EF4-FFF2-40B4-BE49-F238E27FC236}">
                <a16:creationId xmlns:a16="http://schemas.microsoft.com/office/drawing/2014/main" id="{3EFD9CAD-8896-46AF-B168-7BD02C9CD630}"/>
              </a:ext>
              <a:ext uri="{C183D7F6-B498-43B3-948B-1728B52AA6E4}">
                <adec:decorative xmlns:adec="http://schemas.microsoft.com/office/drawing/2017/decorative" val="1"/>
              </a:ext>
            </a:extLst>
          </p:cNvPr>
          <p:cNvCxnSpPr>
            <a:cxnSpLocks/>
          </p:cNvCxnSpPr>
          <p:nvPr/>
        </p:nvCxnSpPr>
        <p:spPr>
          <a:xfrm>
            <a:off x="5291900" y="4125739"/>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 Placeholder 9">
            <a:extLst>
              <a:ext uri="{FF2B5EF4-FFF2-40B4-BE49-F238E27FC236}">
                <a16:creationId xmlns:a16="http://schemas.microsoft.com/office/drawing/2014/main" id="{5FB2F487-47F9-45DC-ACA9-F269C6AB1693}"/>
              </a:ext>
            </a:extLst>
          </p:cNvPr>
          <p:cNvSpPr txBox="1">
            <a:spLocks/>
          </p:cNvSpPr>
          <p:nvPr/>
        </p:nvSpPr>
        <p:spPr>
          <a:xfrm>
            <a:off x="5261242" y="4283847"/>
            <a:ext cx="1980000" cy="16641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Current drive-thru platform offers no Ai or machine learning to help operators gain deeper insight into their operation &amp; customers</a:t>
            </a:r>
          </a:p>
        </p:txBody>
      </p:sp>
      <p:sp>
        <p:nvSpPr>
          <p:cNvPr id="28" name="Text Placeholder 10">
            <a:extLst>
              <a:ext uri="{FF2B5EF4-FFF2-40B4-BE49-F238E27FC236}">
                <a16:creationId xmlns:a16="http://schemas.microsoft.com/office/drawing/2014/main" id="{B76A3928-3389-480B-A8E6-FA7DF3266DD8}"/>
              </a:ext>
            </a:extLst>
          </p:cNvPr>
          <p:cNvSpPr txBox="1">
            <a:spLocks/>
          </p:cNvSpPr>
          <p:nvPr/>
        </p:nvSpPr>
        <p:spPr>
          <a:xfrm>
            <a:off x="7601292" y="3520862"/>
            <a:ext cx="1980000" cy="36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rPr>
              <a:t>Inside service time</a:t>
            </a:r>
          </a:p>
        </p:txBody>
      </p:sp>
      <p:cxnSp>
        <p:nvCxnSpPr>
          <p:cNvPr id="29" name="Straight Connector 28">
            <a:extLst>
              <a:ext uri="{FF2B5EF4-FFF2-40B4-BE49-F238E27FC236}">
                <a16:creationId xmlns:a16="http://schemas.microsoft.com/office/drawing/2014/main" id="{80967404-14C2-4275-8603-0B97050B8E97}"/>
              </a:ext>
              <a:ext uri="{C183D7F6-B498-43B3-948B-1728B52AA6E4}">
                <adec:decorative xmlns:adec="http://schemas.microsoft.com/office/drawing/2017/decorative" val="1"/>
              </a:ext>
            </a:extLst>
          </p:cNvPr>
          <p:cNvCxnSpPr>
            <a:cxnSpLocks/>
          </p:cNvCxnSpPr>
          <p:nvPr/>
        </p:nvCxnSpPr>
        <p:spPr>
          <a:xfrm>
            <a:off x="7631950" y="4125739"/>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Text Placeholder 11">
            <a:extLst>
              <a:ext uri="{FF2B5EF4-FFF2-40B4-BE49-F238E27FC236}">
                <a16:creationId xmlns:a16="http://schemas.microsoft.com/office/drawing/2014/main" id="{87D9B8A0-499B-4594-B33F-694956C46428}"/>
              </a:ext>
            </a:extLst>
          </p:cNvPr>
          <p:cNvSpPr txBox="1">
            <a:spLocks/>
          </p:cNvSpPr>
          <p:nvPr/>
        </p:nvSpPr>
        <p:spPr>
          <a:xfrm>
            <a:off x="7601292" y="4283847"/>
            <a:ext cx="1980000" cy="15762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There are currently no cost-effective solutions to measure speed of service for the inside of the store.</a:t>
            </a:r>
          </a:p>
        </p:txBody>
      </p:sp>
      <p:sp>
        <p:nvSpPr>
          <p:cNvPr id="31" name="Text Placeholder 12">
            <a:extLst>
              <a:ext uri="{FF2B5EF4-FFF2-40B4-BE49-F238E27FC236}">
                <a16:creationId xmlns:a16="http://schemas.microsoft.com/office/drawing/2014/main" id="{06B14F43-9E60-437F-B71B-14B30BEDAA62}"/>
              </a:ext>
            </a:extLst>
          </p:cNvPr>
          <p:cNvSpPr txBox="1">
            <a:spLocks/>
          </p:cNvSpPr>
          <p:nvPr/>
        </p:nvSpPr>
        <p:spPr>
          <a:xfrm>
            <a:off x="9792000" y="3520862"/>
            <a:ext cx="1980000" cy="36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rPr>
              <a:t>Cost savings</a:t>
            </a:r>
          </a:p>
        </p:txBody>
      </p:sp>
      <p:cxnSp>
        <p:nvCxnSpPr>
          <p:cNvPr id="32" name="Straight Connector 31">
            <a:extLst>
              <a:ext uri="{FF2B5EF4-FFF2-40B4-BE49-F238E27FC236}">
                <a16:creationId xmlns:a16="http://schemas.microsoft.com/office/drawing/2014/main" id="{125B9686-89CF-4F6F-A94C-C8CCC6C9D564}"/>
              </a:ext>
              <a:ext uri="{C183D7F6-B498-43B3-948B-1728B52AA6E4}">
                <adec:decorative xmlns:adec="http://schemas.microsoft.com/office/drawing/2017/decorative" val="1"/>
              </a:ext>
            </a:extLst>
          </p:cNvPr>
          <p:cNvCxnSpPr>
            <a:cxnSpLocks/>
          </p:cNvCxnSpPr>
          <p:nvPr/>
        </p:nvCxnSpPr>
        <p:spPr>
          <a:xfrm>
            <a:off x="9972000" y="4125739"/>
            <a:ext cx="180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Text Placeholder 13">
            <a:extLst>
              <a:ext uri="{FF2B5EF4-FFF2-40B4-BE49-F238E27FC236}">
                <a16:creationId xmlns:a16="http://schemas.microsoft.com/office/drawing/2014/main" id="{9376B6A1-5EC2-460B-BE3B-679E38066B6F}"/>
              </a:ext>
            </a:extLst>
          </p:cNvPr>
          <p:cNvSpPr txBox="1">
            <a:spLocks/>
          </p:cNvSpPr>
          <p:nvPr/>
        </p:nvSpPr>
        <p:spPr>
          <a:xfrm>
            <a:off x="9941342" y="4283847"/>
            <a:ext cx="1980000" cy="21846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There is a substantial opportunity to reduce cost for the operator while greatly enhancing the solution</a:t>
            </a:r>
          </a:p>
        </p:txBody>
      </p:sp>
      <p:pic>
        <p:nvPicPr>
          <p:cNvPr id="34" name="Picture 33">
            <a:extLst>
              <a:ext uri="{FF2B5EF4-FFF2-40B4-BE49-F238E27FC236}">
                <a16:creationId xmlns:a16="http://schemas.microsoft.com/office/drawing/2014/main" id="{64497895-BA7D-4664-9128-30B0D1F5B111}"/>
              </a:ext>
            </a:extLst>
          </p:cNvPr>
          <p:cNvPicPr>
            <a:picLocks noChangeAspect="1"/>
          </p:cNvPicPr>
          <p:nvPr/>
        </p:nvPicPr>
        <p:blipFill>
          <a:blip r:embed="rId5">
            <a:extLst>
              <a:ext uri="{28A0092B-C50C-407E-A947-70E740481C1C}">
                <a14:useLocalDpi xmlns:a14="http://schemas.microsoft.com/office/drawing/2010/main" val="0"/>
              </a:ext>
            </a:extLst>
          </a:blip>
          <a:srcRect l="399" r="399"/>
          <a:stretch/>
        </p:blipFill>
        <p:spPr>
          <a:xfrm>
            <a:off x="5122941" y="1487756"/>
            <a:ext cx="1866533" cy="1582143"/>
          </a:xfrm>
          <a:prstGeom prst="hexagon">
            <a:avLst/>
          </a:prstGeom>
          <a:blipFill>
            <a:blip r:embed="rId3"/>
            <a:stretch>
              <a:fillRect/>
            </a:stretch>
          </a:blipFill>
          <a:ln w="50800">
            <a:solidFill>
              <a:schemeClr val="tx1">
                <a:lumMod val="25000"/>
                <a:lumOff val="75000"/>
              </a:schemeClr>
            </a:solidFill>
          </a:ln>
        </p:spPr>
      </p:pic>
      <p:pic>
        <p:nvPicPr>
          <p:cNvPr id="35" name="Picture 34">
            <a:extLst>
              <a:ext uri="{FF2B5EF4-FFF2-40B4-BE49-F238E27FC236}">
                <a16:creationId xmlns:a16="http://schemas.microsoft.com/office/drawing/2014/main" id="{EBA69151-BAC4-4C2C-B345-5D42CDB0FC44}"/>
              </a:ext>
            </a:extLst>
          </p:cNvPr>
          <p:cNvPicPr>
            <a:picLocks noChangeAspect="1"/>
          </p:cNvPicPr>
          <p:nvPr/>
        </p:nvPicPr>
        <p:blipFill>
          <a:blip r:embed="rId6">
            <a:extLst>
              <a:ext uri="{28A0092B-C50C-407E-A947-70E740481C1C}">
                <a14:useLocalDpi xmlns:a14="http://schemas.microsoft.com/office/drawing/2010/main" val="0"/>
              </a:ext>
            </a:extLst>
          </a:blip>
          <a:srcRect l="2497" r="2497"/>
          <a:stretch/>
        </p:blipFill>
        <p:spPr>
          <a:xfrm>
            <a:off x="9788667" y="1502102"/>
            <a:ext cx="1866533" cy="1582143"/>
          </a:xfrm>
          <a:prstGeom prst="hexagon">
            <a:avLst/>
          </a:prstGeom>
          <a:blipFill>
            <a:blip r:embed="rId3"/>
            <a:stretch>
              <a:fillRect/>
            </a:stretch>
          </a:blipFill>
          <a:ln w="50800">
            <a:solidFill>
              <a:schemeClr val="tx1">
                <a:lumMod val="25000"/>
                <a:lumOff val="75000"/>
              </a:schemeClr>
            </a:solidFill>
          </a:ln>
        </p:spPr>
      </p:pic>
      <p:pic>
        <p:nvPicPr>
          <p:cNvPr id="36" name="Picture 35">
            <a:extLst>
              <a:ext uri="{FF2B5EF4-FFF2-40B4-BE49-F238E27FC236}">
                <a16:creationId xmlns:a16="http://schemas.microsoft.com/office/drawing/2014/main" id="{15A1AD8F-874D-4DD0-9680-2844B7975F16}"/>
              </a:ext>
            </a:extLst>
          </p:cNvPr>
          <p:cNvPicPr>
            <a:picLocks noChangeAspect="1"/>
          </p:cNvPicPr>
          <p:nvPr/>
        </p:nvPicPr>
        <p:blipFill>
          <a:blip r:embed="rId7">
            <a:extLst>
              <a:ext uri="{28A0092B-C50C-407E-A947-70E740481C1C}">
                <a14:useLocalDpi xmlns:a14="http://schemas.microsoft.com/office/drawing/2010/main" val="0"/>
              </a:ext>
            </a:extLst>
          </a:blip>
          <a:srcRect l="10700" r="10700"/>
          <a:stretch/>
        </p:blipFill>
        <p:spPr>
          <a:xfrm>
            <a:off x="7455804" y="1487755"/>
            <a:ext cx="1866533" cy="1582143"/>
          </a:xfrm>
          <a:prstGeom prst="hexagon">
            <a:avLst/>
          </a:prstGeom>
          <a:blipFill>
            <a:blip r:embed="rId3"/>
            <a:stretch>
              <a:fillRect/>
            </a:stretch>
          </a:blipFill>
          <a:ln w="50800">
            <a:solidFill>
              <a:schemeClr val="tx1">
                <a:lumMod val="25000"/>
                <a:lumOff val="75000"/>
              </a:schemeClr>
            </a:solidFill>
          </a:ln>
        </p:spPr>
      </p:pic>
      <p:sp>
        <p:nvSpPr>
          <p:cNvPr id="38" name="Title 883">
            <a:extLst>
              <a:ext uri="{FF2B5EF4-FFF2-40B4-BE49-F238E27FC236}">
                <a16:creationId xmlns:a16="http://schemas.microsoft.com/office/drawing/2014/main" id="{5ABBA631-523C-4EF6-AD30-3AD8C6BC87F5}"/>
              </a:ext>
            </a:extLst>
          </p:cNvPr>
          <p:cNvSpPr txBox="1">
            <a:spLocks/>
          </p:cNvSpPr>
          <p:nvPr/>
        </p:nvSpPr>
        <p:spPr>
          <a:xfrm>
            <a:off x="490536" y="254855"/>
            <a:ext cx="4882416" cy="535453"/>
          </a:xfrm>
          <a:prstGeom prst="rect">
            <a:avLst/>
          </a:prstGeom>
        </p:spPr>
        <p:txBody>
          <a:bodyPr/>
          <a:lstStyle>
            <a:lvl1pPr algn="l" defTabSz="914400" rtl="0" eaLnBrk="1" latinLnBrk="0" hangingPunct="1">
              <a:lnSpc>
                <a:spcPct val="90000"/>
              </a:lnSpc>
              <a:spcBef>
                <a:spcPct val="0"/>
              </a:spcBef>
              <a:buNone/>
              <a:defRPr sz="3000" b="1" kern="1200">
                <a:solidFill>
                  <a:srgbClr val="006184"/>
                </a:solidFill>
                <a:latin typeface="HelveticaNeueLT Std" panose="020B0604020202020204" pitchFamily="34" charset="0"/>
                <a:ea typeface="+mj-ea"/>
                <a:cs typeface="+mj-cs"/>
              </a:defRPr>
            </a:lvl1pPr>
          </a:lstStyle>
          <a:p>
            <a:r>
              <a:rPr lang="en-US" sz="4400" dirty="0">
                <a:solidFill>
                  <a:schemeClr val="tx1"/>
                </a:solidFill>
              </a:rPr>
              <a:t>The Problem</a:t>
            </a:r>
          </a:p>
        </p:txBody>
      </p:sp>
      <p:sp>
        <p:nvSpPr>
          <p:cNvPr id="40" name="Slide Number Placeholder 2">
            <a:extLst>
              <a:ext uri="{FF2B5EF4-FFF2-40B4-BE49-F238E27FC236}">
                <a16:creationId xmlns:a16="http://schemas.microsoft.com/office/drawing/2014/main" id="{C856FC6D-338A-49B3-B21A-04BE02689837}"/>
              </a:ext>
            </a:extLst>
          </p:cNvPr>
          <p:cNvSpPr>
            <a:spLocks noGrp="1"/>
          </p:cNvSpPr>
          <p:nvPr>
            <p:ph type="sldNum" sz="quarter" idx="4"/>
          </p:nvPr>
        </p:nvSpPr>
        <p:spPr>
          <a:xfrm>
            <a:off x="11772000" y="6365363"/>
            <a:ext cx="420000" cy="421200"/>
          </a:xfrm>
        </p:spPr>
        <p:txBody>
          <a:bodyPr/>
          <a:lstStyle/>
          <a:p>
            <a:fld id="{4B73C415-D670-4716-A5EC-CC4D52CA2BAC}" type="slidenum">
              <a:rPr lang="en-US" sz="1600" noProof="0" smtClean="0"/>
              <a:pPr/>
              <a:t>6</a:t>
            </a:fld>
            <a:endParaRPr lang="en-US" sz="1600" noProof="0" dirty="0"/>
          </a:p>
        </p:txBody>
      </p:sp>
      <p:sp>
        <p:nvSpPr>
          <p:cNvPr id="2" name="Rectangle 1">
            <a:extLst>
              <a:ext uri="{FF2B5EF4-FFF2-40B4-BE49-F238E27FC236}">
                <a16:creationId xmlns:a16="http://schemas.microsoft.com/office/drawing/2014/main" id="{9AB281D3-A138-44EA-9C8D-32E793E4E756}"/>
              </a:ext>
            </a:extLst>
          </p:cNvPr>
          <p:cNvSpPr/>
          <p:nvPr/>
        </p:nvSpPr>
        <p:spPr>
          <a:xfrm>
            <a:off x="8728443" y="2225664"/>
            <a:ext cx="275433" cy="243840"/>
          </a:xfrm>
          <a:prstGeom prst="rect">
            <a:avLst/>
          </a:prstGeom>
          <a:noFill/>
          <a:ln w="190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Rectangle 36">
            <a:extLst>
              <a:ext uri="{FF2B5EF4-FFF2-40B4-BE49-F238E27FC236}">
                <a16:creationId xmlns:a16="http://schemas.microsoft.com/office/drawing/2014/main" id="{AD48238D-126F-4490-8DD6-BCDED884707B}"/>
              </a:ext>
            </a:extLst>
          </p:cNvPr>
          <p:cNvSpPr/>
          <p:nvPr/>
        </p:nvSpPr>
        <p:spPr>
          <a:xfrm>
            <a:off x="8203742" y="2257376"/>
            <a:ext cx="275433" cy="243840"/>
          </a:xfrm>
          <a:prstGeom prst="rect">
            <a:avLst/>
          </a:prstGeom>
          <a:noFill/>
          <a:ln w="190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Rectangle 40">
            <a:extLst>
              <a:ext uri="{FF2B5EF4-FFF2-40B4-BE49-F238E27FC236}">
                <a16:creationId xmlns:a16="http://schemas.microsoft.com/office/drawing/2014/main" id="{32C0FA7D-DAED-4DC0-BE46-A629B5AB5CA2}"/>
              </a:ext>
            </a:extLst>
          </p:cNvPr>
          <p:cNvSpPr/>
          <p:nvPr/>
        </p:nvSpPr>
        <p:spPr>
          <a:xfrm>
            <a:off x="7636013" y="2147129"/>
            <a:ext cx="275433" cy="243840"/>
          </a:xfrm>
          <a:prstGeom prst="rect">
            <a:avLst/>
          </a:prstGeom>
          <a:noFill/>
          <a:ln w="190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408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300058-F797-4C6F-A837-51F52C143D64}"/>
              </a:ext>
            </a:extLst>
          </p:cNvPr>
          <p:cNvSpPr/>
          <p:nvPr/>
        </p:nvSpPr>
        <p:spPr>
          <a:xfrm>
            <a:off x="0" y="0"/>
            <a:ext cx="4356100" cy="678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D4EC80A-8AC9-49C9-8FD7-8AA19AC0D8EE}"/>
              </a:ext>
            </a:extLst>
          </p:cNvPr>
          <p:cNvSpPr txBox="1"/>
          <p:nvPr/>
        </p:nvSpPr>
        <p:spPr>
          <a:xfrm>
            <a:off x="7361759" y="981258"/>
            <a:ext cx="4287957" cy="584775"/>
          </a:xfrm>
          <a:prstGeom prst="rect">
            <a:avLst/>
          </a:prstGeom>
          <a:noFill/>
        </p:spPr>
        <p:txBody>
          <a:bodyPr wrap="square">
            <a:spAutoFit/>
          </a:bodyPr>
          <a:lstStyle/>
          <a:p>
            <a:r>
              <a:rPr lang="en-US" sz="1600" dirty="0">
                <a:solidFill>
                  <a:schemeClr val="bg1"/>
                </a:solidFill>
              </a:rPr>
              <a:t>i3 can provide a full turn-key solution to reduce the total cost of ownership.</a:t>
            </a:r>
          </a:p>
        </p:txBody>
      </p:sp>
      <p:sp>
        <p:nvSpPr>
          <p:cNvPr id="2" name="Slide Number Placeholder 1">
            <a:extLst>
              <a:ext uri="{FF2B5EF4-FFF2-40B4-BE49-F238E27FC236}">
                <a16:creationId xmlns:a16="http://schemas.microsoft.com/office/drawing/2014/main" id="{FE40FB90-F6E0-40A4-988F-9DBC65440628}"/>
              </a:ext>
            </a:extLst>
          </p:cNvPr>
          <p:cNvSpPr>
            <a:spLocks noGrp="1"/>
          </p:cNvSpPr>
          <p:nvPr>
            <p:ph type="sldNum" sz="quarter" idx="4"/>
          </p:nvPr>
        </p:nvSpPr>
        <p:spPr/>
        <p:txBody>
          <a:bodyPr/>
          <a:lstStyle/>
          <a:p>
            <a:fld id="{4B73C415-D670-4716-A5EC-CC4D52CA2BAC}" type="slidenum">
              <a:rPr lang="en-US" noProof="0" smtClean="0"/>
              <a:pPr/>
              <a:t>7</a:t>
            </a:fld>
            <a:endParaRPr lang="en-US" noProof="0" dirty="0"/>
          </a:p>
        </p:txBody>
      </p:sp>
      <p:sp>
        <p:nvSpPr>
          <p:cNvPr id="884" name="Title 883">
            <a:extLst>
              <a:ext uri="{FF2B5EF4-FFF2-40B4-BE49-F238E27FC236}">
                <a16:creationId xmlns:a16="http://schemas.microsoft.com/office/drawing/2014/main" id="{38AA7660-052E-4606-825F-1899F445D775}"/>
              </a:ext>
            </a:extLst>
          </p:cNvPr>
          <p:cNvSpPr>
            <a:spLocks noGrp="1"/>
          </p:cNvSpPr>
          <p:nvPr>
            <p:ph type="title" idx="4294967295"/>
          </p:nvPr>
        </p:nvSpPr>
        <p:spPr>
          <a:xfrm>
            <a:off x="542284" y="809625"/>
            <a:ext cx="3022107" cy="2619375"/>
          </a:xfrm>
          <a:prstGeom prst="rect">
            <a:avLst/>
          </a:prstGeom>
        </p:spPr>
        <p:txBody>
          <a:bodyPr/>
          <a:lstStyle/>
          <a:p>
            <a:r>
              <a:rPr lang="en-US" sz="4000" b="1" dirty="0"/>
              <a:t>How we can help with this challenge</a:t>
            </a:r>
          </a:p>
        </p:txBody>
      </p:sp>
      <p:sp>
        <p:nvSpPr>
          <p:cNvPr id="13" name="TextBox 12">
            <a:extLst>
              <a:ext uri="{FF2B5EF4-FFF2-40B4-BE49-F238E27FC236}">
                <a16:creationId xmlns:a16="http://schemas.microsoft.com/office/drawing/2014/main" id="{7C3CE31A-8EE5-4238-8E61-717B4BBF8CA0}"/>
              </a:ext>
            </a:extLst>
          </p:cNvPr>
          <p:cNvSpPr txBox="1"/>
          <p:nvPr/>
        </p:nvSpPr>
        <p:spPr>
          <a:xfrm>
            <a:off x="7413611" y="2147334"/>
            <a:ext cx="4236105" cy="1323439"/>
          </a:xfrm>
          <a:prstGeom prst="rect">
            <a:avLst/>
          </a:prstGeom>
          <a:noFill/>
        </p:spPr>
        <p:txBody>
          <a:bodyPr wrap="square">
            <a:spAutoFit/>
          </a:bodyPr>
          <a:lstStyle/>
          <a:p>
            <a:r>
              <a:rPr lang="en-US" sz="1600" dirty="0">
                <a:solidFill>
                  <a:schemeClr val="bg1"/>
                </a:solidFill>
              </a:rPr>
              <a:t>i3 is a secure interconnected platform that  integrates to third-party devices such as the POS, video system, and other restaurant  equipment to give the operator new insight into their customers and operation.</a:t>
            </a:r>
          </a:p>
        </p:txBody>
      </p:sp>
      <p:sp>
        <p:nvSpPr>
          <p:cNvPr id="21" name="TextBox 20">
            <a:extLst>
              <a:ext uri="{FF2B5EF4-FFF2-40B4-BE49-F238E27FC236}">
                <a16:creationId xmlns:a16="http://schemas.microsoft.com/office/drawing/2014/main" id="{FA144179-67BA-4109-A881-00CEB65FD1BD}"/>
              </a:ext>
            </a:extLst>
          </p:cNvPr>
          <p:cNvSpPr txBox="1"/>
          <p:nvPr/>
        </p:nvSpPr>
        <p:spPr>
          <a:xfrm>
            <a:off x="4925683" y="936053"/>
            <a:ext cx="2180889" cy="707886"/>
          </a:xfrm>
          <a:prstGeom prst="rect">
            <a:avLst/>
          </a:prstGeom>
          <a:noFill/>
        </p:spPr>
        <p:txBody>
          <a:bodyPr wrap="square">
            <a:spAutoFit/>
          </a:bodyPr>
          <a:lstStyle/>
          <a:p>
            <a:r>
              <a:rPr lang="en-US" sz="2000" b="1" dirty="0">
                <a:solidFill>
                  <a:schemeClr val="accent4"/>
                </a:solidFill>
              </a:rPr>
              <a:t>Full turn-key solution</a:t>
            </a:r>
          </a:p>
        </p:txBody>
      </p:sp>
      <p:grpSp>
        <p:nvGrpSpPr>
          <p:cNvPr id="3" name="Group 2">
            <a:extLst>
              <a:ext uri="{FF2B5EF4-FFF2-40B4-BE49-F238E27FC236}">
                <a16:creationId xmlns:a16="http://schemas.microsoft.com/office/drawing/2014/main" id="{9376C91D-E56C-4488-B389-DDF3CEAFD50D}"/>
              </a:ext>
            </a:extLst>
          </p:cNvPr>
          <p:cNvGrpSpPr/>
          <p:nvPr/>
        </p:nvGrpSpPr>
        <p:grpSpPr>
          <a:xfrm>
            <a:off x="386307" y="4534557"/>
            <a:ext cx="3737723" cy="2251999"/>
            <a:chOff x="7149451" y="283955"/>
            <a:chExt cx="4469443" cy="2692865"/>
          </a:xfrm>
        </p:grpSpPr>
        <p:pic>
          <p:nvPicPr>
            <p:cNvPr id="12" name="Picture 11">
              <a:extLst>
                <a:ext uri="{FF2B5EF4-FFF2-40B4-BE49-F238E27FC236}">
                  <a16:creationId xmlns:a16="http://schemas.microsoft.com/office/drawing/2014/main" id="{977EA468-35C7-4174-952F-6C48E2854B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49451" y="283955"/>
              <a:ext cx="4469443" cy="2692865"/>
            </a:xfrm>
            <a:prstGeom prst="rect">
              <a:avLst/>
            </a:prstGeom>
          </p:spPr>
        </p:pic>
        <p:pic>
          <p:nvPicPr>
            <p:cNvPr id="18" name="Picture 17">
              <a:extLst>
                <a:ext uri="{FF2B5EF4-FFF2-40B4-BE49-F238E27FC236}">
                  <a16:creationId xmlns:a16="http://schemas.microsoft.com/office/drawing/2014/main" id="{0F32D579-E7A5-4C07-980D-8AA64F867F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54899" y="434442"/>
              <a:ext cx="2378075" cy="1419758"/>
            </a:xfrm>
            <a:prstGeom prst="rect">
              <a:avLst/>
            </a:prstGeom>
          </p:spPr>
        </p:pic>
      </p:grpSp>
      <p:grpSp>
        <p:nvGrpSpPr>
          <p:cNvPr id="7" name="Group 6">
            <a:extLst>
              <a:ext uri="{FF2B5EF4-FFF2-40B4-BE49-F238E27FC236}">
                <a16:creationId xmlns:a16="http://schemas.microsoft.com/office/drawing/2014/main" id="{30318D63-B960-44F8-B9A1-F267EDEA00A5}"/>
              </a:ext>
            </a:extLst>
          </p:cNvPr>
          <p:cNvGrpSpPr/>
          <p:nvPr/>
        </p:nvGrpSpPr>
        <p:grpSpPr>
          <a:xfrm>
            <a:off x="3922403" y="906653"/>
            <a:ext cx="821148" cy="707886"/>
            <a:chOff x="3922403" y="1737854"/>
            <a:chExt cx="821148" cy="707886"/>
          </a:xfrm>
        </p:grpSpPr>
        <p:grpSp>
          <p:nvGrpSpPr>
            <p:cNvPr id="35" name="Group 34">
              <a:extLst>
                <a:ext uri="{FF2B5EF4-FFF2-40B4-BE49-F238E27FC236}">
                  <a16:creationId xmlns:a16="http://schemas.microsoft.com/office/drawing/2014/main" id="{394A5E96-A51D-4F1D-8648-3C2ADB34F8B8}"/>
                </a:ext>
              </a:extLst>
            </p:cNvPr>
            <p:cNvGrpSpPr/>
            <p:nvPr/>
          </p:nvGrpSpPr>
          <p:grpSpPr>
            <a:xfrm rot="1846091">
              <a:off x="3922403" y="1737854"/>
              <a:ext cx="821148" cy="707886"/>
              <a:chOff x="573106" y="3197699"/>
              <a:chExt cx="821148" cy="707886"/>
            </a:xfrm>
          </p:grpSpPr>
          <p:pic>
            <p:nvPicPr>
              <p:cNvPr id="38" name="Graphic 37">
                <a:extLst>
                  <a:ext uri="{FF2B5EF4-FFF2-40B4-BE49-F238E27FC236}">
                    <a16:creationId xmlns:a16="http://schemas.microsoft.com/office/drawing/2014/main" id="{1753972E-9BD0-4D60-BBFC-53C28C1403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571" y="3271470"/>
                <a:ext cx="473005" cy="530339"/>
              </a:xfrm>
              <a:prstGeom prst="rect">
                <a:avLst/>
              </a:prstGeom>
            </p:spPr>
          </p:pic>
          <p:sp>
            <p:nvSpPr>
              <p:cNvPr id="39" name="Hexagon 38">
                <a:extLst>
                  <a:ext uri="{FF2B5EF4-FFF2-40B4-BE49-F238E27FC236}">
                    <a16:creationId xmlns:a16="http://schemas.microsoft.com/office/drawing/2014/main" id="{AEF8A6EB-6425-49CB-9BEB-01C51B6D5058}"/>
                  </a:ext>
                </a:extLst>
              </p:cNvPr>
              <p:cNvSpPr/>
              <p:nvPr/>
            </p:nvSpPr>
            <p:spPr>
              <a:xfrm>
                <a:off x="573106" y="3197699"/>
                <a:ext cx="821148" cy="707886"/>
              </a:xfrm>
              <a:prstGeom prst="hexagon">
                <a:avLst/>
              </a:prstGeom>
              <a:gradFill flip="none" rotWithShape="1">
                <a:gsLst>
                  <a:gs pos="0">
                    <a:schemeClr val="tx1"/>
                  </a:gs>
                  <a:gs pos="98000">
                    <a:schemeClr val="tx2"/>
                  </a:gs>
                </a:gsLst>
                <a:lin ang="162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 name="Graphic 25">
              <a:extLst>
                <a:ext uri="{FF2B5EF4-FFF2-40B4-BE49-F238E27FC236}">
                  <a16:creationId xmlns:a16="http://schemas.microsoft.com/office/drawing/2014/main" id="{649E6E57-508C-4CB1-A1B8-C4EC085887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9542" y="1856641"/>
              <a:ext cx="416923" cy="467459"/>
            </a:xfrm>
            <a:prstGeom prst="rect">
              <a:avLst/>
            </a:prstGeom>
          </p:spPr>
        </p:pic>
      </p:grpSp>
      <p:grpSp>
        <p:nvGrpSpPr>
          <p:cNvPr id="41" name="Group 40">
            <a:extLst>
              <a:ext uri="{FF2B5EF4-FFF2-40B4-BE49-F238E27FC236}">
                <a16:creationId xmlns:a16="http://schemas.microsoft.com/office/drawing/2014/main" id="{9FBC2DF3-AA08-4C2F-AB9F-514F0F6A4047}"/>
              </a:ext>
            </a:extLst>
          </p:cNvPr>
          <p:cNvGrpSpPr/>
          <p:nvPr/>
        </p:nvGrpSpPr>
        <p:grpSpPr>
          <a:xfrm rot="1846091">
            <a:off x="3925375" y="2429568"/>
            <a:ext cx="821148" cy="707886"/>
            <a:chOff x="573106" y="3197699"/>
            <a:chExt cx="821148" cy="707886"/>
          </a:xfrm>
        </p:grpSpPr>
        <p:pic>
          <p:nvPicPr>
            <p:cNvPr id="43" name="Graphic 42">
              <a:extLst>
                <a:ext uri="{FF2B5EF4-FFF2-40B4-BE49-F238E27FC236}">
                  <a16:creationId xmlns:a16="http://schemas.microsoft.com/office/drawing/2014/main" id="{D2172C76-F5C3-463D-9EE4-730307051F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571" y="3271470"/>
              <a:ext cx="473005" cy="530339"/>
            </a:xfrm>
            <a:prstGeom prst="rect">
              <a:avLst/>
            </a:prstGeom>
          </p:spPr>
        </p:pic>
        <p:sp>
          <p:nvSpPr>
            <p:cNvPr id="44" name="Hexagon 43">
              <a:extLst>
                <a:ext uri="{FF2B5EF4-FFF2-40B4-BE49-F238E27FC236}">
                  <a16:creationId xmlns:a16="http://schemas.microsoft.com/office/drawing/2014/main" id="{B525548E-575F-4874-A0C1-113F253E9718}"/>
                </a:ext>
              </a:extLst>
            </p:cNvPr>
            <p:cNvSpPr/>
            <p:nvPr/>
          </p:nvSpPr>
          <p:spPr>
            <a:xfrm>
              <a:off x="573106" y="3197699"/>
              <a:ext cx="821148" cy="707886"/>
            </a:xfrm>
            <a:prstGeom prst="hexagon">
              <a:avLst/>
            </a:prstGeom>
            <a:gradFill flip="none" rotWithShape="1">
              <a:gsLst>
                <a:gs pos="0">
                  <a:schemeClr val="tx1"/>
                </a:gs>
                <a:gs pos="98000">
                  <a:schemeClr val="tx2"/>
                </a:gs>
              </a:gsLst>
              <a:lin ang="162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88E0A205-6DB3-4E19-AD29-E92F755E5DE0}"/>
              </a:ext>
            </a:extLst>
          </p:cNvPr>
          <p:cNvGrpSpPr/>
          <p:nvPr/>
        </p:nvGrpSpPr>
        <p:grpSpPr>
          <a:xfrm rot="1846091">
            <a:off x="3928347" y="4087131"/>
            <a:ext cx="821148" cy="707886"/>
            <a:chOff x="573106" y="3197699"/>
            <a:chExt cx="821148" cy="707886"/>
          </a:xfrm>
        </p:grpSpPr>
        <p:pic>
          <p:nvPicPr>
            <p:cNvPr id="48" name="Graphic 47">
              <a:extLst>
                <a:ext uri="{FF2B5EF4-FFF2-40B4-BE49-F238E27FC236}">
                  <a16:creationId xmlns:a16="http://schemas.microsoft.com/office/drawing/2014/main" id="{DF83467B-96F3-42F6-BDD2-F9C7133356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571" y="3271470"/>
              <a:ext cx="473005" cy="530339"/>
            </a:xfrm>
            <a:prstGeom prst="rect">
              <a:avLst/>
            </a:prstGeom>
          </p:spPr>
        </p:pic>
        <p:sp>
          <p:nvSpPr>
            <p:cNvPr id="49" name="Hexagon 48">
              <a:extLst>
                <a:ext uri="{FF2B5EF4-FFF2-40B4-BE49-F238E27FC236}">
                  <a16:creationId xmlns:a16="http://schemas.microsoft.com/office/drawing/2014/main" id="{51E165BE-23F5-4929-BF02-6F0C2F078F24}"/>
                </a:ext>
              </a:extLst>
            </p:cNvPr>
            <p:cNvSpPr/>
            <p:nvPr/>
          </p:nvSpPr>
          <p:spPr>
            <a:xfrm>
              <a:off x="573106" y="3197699"/>
              <a:ext cx="821148" cy="707886"/>
            </a:xfrm>
            <a:prstGeom prst="hexagon">
              <a:avLst/>
            </a:prstGeom>
            <a:gradFill flip="none" rotWithShape="1">
              <a:gsLst>
                <a:gs pos="0">
                  <a:schemeClr val="tx1"/>
                </a:gs>
                <a:gs pos="98000">
                  <a:schemeClr val="tx2"/>
                </a:gs>
              </a:gsLst>
              <a:lin ang="162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TextBox 49">
            <a:extLst>
              <a:ext uri="{FF2B5EF4-FFF2-40B4-BE49-F238E27FC236}">
                <a16:creationId xmlns:a16="http://schemas.microsoft.com/office/drawing/2014/main" id="{9F32A3CC-8D55-455F-A2BB-9775AABBA7D3}"/>
              </a:ext>
            </a:extLst>
          </p:cNvPr>
          <p:cNvSpPr txBox="1"/>
          <p:nvPr/>
        </p:nvSpPr>
        <p:spPr>
          <a:xfrm>
            <a:off x="4952994" y="2349689"/>
            <a:ext cx="2180889" cy="707886"/>
          </a:xfrm>
          <a:prstGeom prst="rect">
            <a:avLst/>
          </a:prstGeom>
          <a:noFill/>
        </p:spPr>
        <p:txBody>
          <a:bodyPr wrap="square">
            <a:spAutoFit/>
          </a:bodyPr>
          <a:lstStyle/>
          <a:p>
            <a:r>
              <a:rPr lang="en-US" sz="2000" b="1" dirty="0">
                <a:solidFill>
                  <a:schemeClr val="accent4"/>
                </a:solidFill>
              </a:rPr>
              <a:t>Integrated platform </a:t>
            </a:r>
          </a:p>
        </p:txBody>
      </p:sp>
      <p:sp>
        <p:nvSpPr>
          <p:cNvPr id="51" name="TextBox 50">
            <a:extLst>
              <a:ext uri="{FF2B5EF4-FFF2-40B4-BE49-F238E27FC236}">
                <a16:creationId xmlns:a16="http://schemas.microsoft.com/office/drawing/2014/main" id="{F8CD5032-7788-4DAA-8FA5-BE8D46C9B364}"/>
              </a:ext>
            </a:extLst>
          </p:cNvPr>
          <p:cNvSpPr txBox="1"/>
          <p:nvPr/>
        </p:nvSpPr>
        <p:spPr>
          <a:xfrm>
            <a:off x="4980305" y="4085704"/>
            <a:ext cx="2180889" cy="707886"/>
          </a:xfrm>
          <a:prstGeom prst="rect">
            <a:avLst/>
          </a:prstGeom>
          <a:noFill/>
        </p:spPr>
        <p:txBody>
          <a:bodyPr wrap="square">
            <a:spAutoFit/>
          </a:bodyPr>
          <a:lstStyle/>
          <a:p>
            <a:r>
              <a:rPr lang="en-US" sz="2000" b="1" dirty="0">
                <a:solidFill>
                  <a:schemeClr val="accent4"/>
                </a:solidFill>
              </a:rPr>
              <a:t>Secured cloud connection</a:t>
            </a:r>
          </a:p>
        </p:txBody>
      </p:sp>
      <p:pic>
        <p:nvPicPr>
          <p:cNvPr id="58" name="Picture 2" descr="Data security  premium icon">
            <a:extLst>
              <a:ext uri="{FF2B5EF4-FFF2-40B4-BE49-F238E27FC236}">
                <a16:creationId xmlns:a16="http://schemas.microsoft.com/office/drawing/2014/main" id="{91409F43-CDD8-4C95-9E51-08B6281BB7BF}"/>
              </a:ext>
            </a:extLst>
          </p:cNvPr>
          <p:cNvPicPr>
            <a:picLocks noChangeAspect="1" noChangeArrowheads="1"/>
          </p:cNvPicPr>
          <p:nvPr/>
        </p:nvPicPr>
        <p:blipFill>
          <a:blip r:embed="rId6">
            <a:lum bright="70000" contrast="-70000"/>
            <a:extLst>
              <a:ext uri="{28A0092B-C50C-407E-A947-70E740481C1C}">
                <a14:useLocalDpi xmlns:a14="http://schemas.microsoft.com/office/drawing/2010/main"/>
              </a:ext>
            </a:extLst>
          </a:blip>
          <a:srcRect/>
          <a:stretch>
            <a:fillRect/>
          </a:stretch>
        </p:blipFill>
        <p:spPr bwMode="auto">
          <a:xfrm>
            <a:off x="4064773" y="4165499"/>
            <a:ext cx="548295" cy="54829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Skill development  free icon">
            <a:extLst>
              <a:ext uri="{FF2B5EF4-FFF2-40B4-BE49-F238E27FC236}">
                <a16:creationId xmlns:a16="http://schemas.microsoft.com/office/drawing/2014/main" id="{E8B8326F-5D26-43AB-A141-B072573D2B52}"/>
              </a:ext>
            </a:extLst>
          </p:cNvPr>
          <p:cNvPicPr>
            <a:picLocks noChangeAspect="1" noChangeArrowheads="1"/>
          </p:cNvPicPr>
          <p:nvPr/>
        </p:nvPicPr>
        <p:blipFill>
          <a:blip r:embed="rId7">
            <a:lum bright="70000" contrast="-70000"/>
            <a:extLst>
              <a:ext uri="{28A0092B-C50C-407E-A947-70E740481C1C}">
                <a14:useLocalDpi xmlns:a14="http://schemas.microsoft.com/office/drawing/2010/main"/>
              </a:ext>
            </a:extLst>
          </a:blip>
          <a:srcRect/>
          <a:stretch>
            <a:fillRect/>
          </a:stretch>
        </p:blipFill>
        <p:spPr bwMode="auto">
          <a:xfrm flipH="1">
            <a:off x="4092363" y="2531921"/>
            <a:ext cx="479502" cy="47950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2AF87E4-F0EC-4156-89BE-6F73ADA9F71C}"/>
              </a:ext>
            </a:extLst>
          </p:cNvPr>
          <p:cNvSpPr txBox="1"/>
          <p:nvPr/>
        </p:nvSpPr>
        <p:spPr>
          <a:xfrm>
            <a:off x="7413611" y="4052074"/>
            <a:ext cx="4017030" cy="1323439"/>
          </a:xfrm>
          <a:prstGeom prst="rect">
            <a:avLst/>
          </a:prstGeom>
          <a:noFill/>
        </p:spPr>
        <p:txBody>
          <a:bodyPr wrap="square">
            <a:spAutoFit/>
          </a:bodyPr>
          <a:lstStyle/>
          <a:p>
            <a:r>
              <a:rPr lang="en-US" sz="1600" dirty="0">
                <a:solidFill>
                  <a:schemeClr val="bg1"/>
                </a:solidFill>
              </a:rPr>
              <a:t>i3 can assist in delivering this integrated data in real time, across a secure cloud network, encouraging positive behavior from staff members to improve sales and maximize output.</a:t>
            </a:r>
          </a:p>
        </p:txBody>
      </p:sp>
    </p:spTree>
    <p:extLst>
      <p:ext uri="{BB962C8B-B14F-4D97-AF65-F5344CB8AC3E}">
        <p14:creationId xmlns:p14="http://schemas.microsoft.com/office/powerpoint/2010/main" val="211531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300058-F797-4C6F-A837-51F52C143D64}"/>
              </a:ext>
            </a:extLst>
          </p:cNvPr>
          <p:cNvSpPr/>
          <p:nvPr/>
        </p:nvSpPr>
        <p:spPr>
          <a:xfrm>
            <a:off x="0" y="0"/>
            <a:ext cx="4356100" cy="678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FE40FB90-F6E0-40A4-988F-9DBC65440628}"/>
              </a:ext>
            </a:extLst>
          </p:cNvPr>
          <p:cNvSpPr>
            <a:spLocks noGrp="1"/>
          </p:cNvSpPr>
          <p:nvPr>
            <p:ph type="sldNum" sz="quarter" idx="4"/>
          </p:nvPr>
        </p:nvSpPr>
        <p:spPr/>
        <p:txBody>
          <a:bodyPr/>
          <a:lstStyle/>
          <a:p>
            <a:fld id="{4B73C415-D670-4716-A5EC-CC4D52CA2BAC}" type="slidenum">
              <a:rPr lang="en-US" noProof="0" smtClean="0"/>
              <a:pPr/>
              <a:t>8</a:t>
            </a:fld>
            <a:endParaRPr lang="en-US" noProof="0" dirty="0"/>
          </a:p>
        </p:txBody>
      </p:sp>
      <p:sp>
        <p:nvSpPr>
          <p:cNvPr id="884" name="Title 883">
            <a:extLst>
              <a:ext uri="{FF2B5EF4-FFF2-40B4-BE49-F238E27FC236}">
                <a16:creationId xmlns:a16="http://schemas.microsoft.com/office/drawing/2014/main" id="{38AA7660-052E-4606-825F-1899F445D775}"/>
              </a:ext>
            </a:extLst>
          </p:cNvPr>
          <p:cNvSpPr>
            <a:spLocks noGrp="1"/>
          </p:cNvSpPr>
          <p:nvPr>
            <p:ph type="title" idx="4294967295"/>
          </p:nvPr>
        </p:nvSpPr>
        <p:spPr>
          <a:xfrm>
            <a:off x="542284" y="809625"/>
            <a:ext cx="3386493" cy="2619375"/>
          </a:xfrm>
          <a:prstGeom prst="rect">
            <a:avLst/>
          </a:prstGeom>
        </p:spPr>
        <p:txBody>
          <a:bodyPr/>
          <a:lstStyle/>
          <a:p>
            <a:r>
              <a:rPr lang="en-US" sz="3600" b="1" dirty="0"/>
              <a:t>How Ai &amp; machine learning can benefit my QSR operation</a:t>
            </a:r>
          </a:p>
        </p:txBody>
      </p:sp>
      <p:pic>
        <p:nvPicPr>
          <p:cNvPr id="27" name="Picture 26">
            <a:extLst>
              <a:ext uri="{FF2B5EF4-FFF2-40B4-BE49-F238E27FC236}">
                <a16:creationId xmlns:a16="http://schemas.microsoft.com/office/drawing/2014/main" id="{45F95682-AA6C-41BE-91C7-8376AD3013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9202" y="1279453"/>
            <a:ext cx="7443161" cy="4299094"/>
          </a:xfrm>
          <a:prstGeom prst="rect">
            <a:avLst/>
          </a:prstGeom>
        </p:spPr>
      </p:pic>
      <p:pic>
        <p:nvPicPr>
          <p:cNvPr id="28" name="Picture 27">
            <a:hlinkClick r:id="rId3"/>
            <a:extLst>
              <a:ext uri="{FF2B5EF4-FFF2-40B4-BE49-F238E27FC236}">
                <a16:creationId xmlns:a16="http://schemas.microsoft.com/office/drawing/2014/main" id="{B7532547-713D-4AE8-BDEC-9A85916BFF8B}"/>
              </a:ext>
            </a:extLst>
          </p:cNvPr>
          <p:cNvPicPr>
            <a:picLocks noChangeAspect="1"/>
          </p:cNvPicPr>
          <p:nvPr/>
        </p:nvPicPr>
        <p:blipFill>
          <a:blip r:embed="rId4">
            <a:extLst>
              <a:ext uri="{28A0092B-C50C-407E-A947-70E740481C1C}">
                <a14:useLocalDpi xmlns:a14="http://schemas.microsoft.com/office/drawing/2010/main" val="0"/>
              </a:ext>
            </a:extLst>
          </a:blip>
          <a:srcRect t="1457" b="1457"/>
          <a:stretch/>
        </p:blipFill>
        <p:spPr>
          <a:xfrm>
            <a:off x="5484557" y="1466915"/>
            <a:ext cx="5695209" cy="3687785"/>
          </a:xfrm>
          <a:prstGeom prst="roundRect">
            <a:avLst>
              <a:gd name="adj" fmla="val 854"/>
            </a:avLst>
          </a:prstGeom>
        </p:spPr>
      </p:pic>
      <p:pic>
        <p:nvPicPr>
          <p:cNvPr id="14" name="Picture 13">
            <a:hlinkClick r:id="rId3"/>
            <a:extLst>
              <a:ext uri="{FF2B5EF4-FFF2-40B4-BE49-F238E27FC236}">
                <a16:creationId xmlns:a16="http://schemas.microsoft.com/office/drawing/2014/main" id="{043716C4-3710-48CE-9CD1-D90DAD395BF5}"/>
              </a:ext>
            </a:extLst>
          </p:cNvPr>
          <p:cNvPicPr>
            <a:picLocks noChangeAspect="1"/>
          </p:cNvPicPr>
          <p:nvPr/>
        </p:nvPicPr>
        <p:blipFill>
          <a:blip r:embed="rId5"/>
          <a:stretch>
            <a:fillRect/>
          </a:stretch>
        </p:blipFill>
        <p:spPr>
          <a:xfrm>
            <a:off x="687625" y="3759702"/>
            <a:ext cx="1450974" cy="408467"/>
          </a:xfrm>
          <a:prstGeom prst="roundRect">
            <a:avLst>
              <a:gd name="adj" fmla="val 50000"/>
            </a:avLst>
          </a:prstGeom>
          <a:ln>
            <a:solidFill>
              <a:schemeClr val="tx2"/>
            </a:solidFill>
          </a:ln>
        </p:spPr>
      </p:pic>
    </p:spTree>
    <p:extLst>
      <p:ext uri="{BB962C8B-B14F-4D97-AF65-F5344CB8AC3E}">
        <p14:creationId xmlns:p14="http://schemas.microsoft.com/office/powerpoint/2010/main" val="90666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D056C3-2769-498B-AED9-2F8AEF415B7A}"/>
              </a:ext>
            </a:extLst>
          </p:cNvPr>
          <p:cNvSpPr/>
          <p:nvPr/>
        </p:nvSpPr>
        <p:spPr>
          <a:xfrm>
            <a:off x="0" y="28308"/>
            <a:ext cx="12192000" cy="287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A3A0271-B2C5-43C3-8B88-88968D0E1C86}"/>
              </a:ext>
            </a:extLst>
          </p:cNvPr>
          <p:cNvSpPr txBox="1"/>
          <p:nvPr/>
        </p:nvSpPr>
        <p:spPr>
          <a:xfrm>
            <a:off x="424440" y="4812569"/>
            <a:ext cx="2620910" cy="1077218"/>
          </a:xfrm>
          <a:prstGeom prst="rect">
            <a:avLst/>
          </a:prstGeom>
          <a:noFill/>
        </p:spPr>
        <p:txBody>
          <a:bodyPr wrap="square" lIns="0" rIns="0">
            <a:spAutoFit/>
          </a:bodyPr>
          <a:lstStyle/>
          <a:p>
            <a:r>
              <a:rPr lang="en-US" sz="1600" dirty="0">
                <a:solidFill>
                  <a:schemeClr val="bg1"/>
                </a:solidFill>
              </a:rPr>
              <a:t>Most advanced drive-thru systems that can be integrated into your video and POS system in real-time</a:t>
            </a:r>
          </a:p>
        </p:txBody>
      </p:sp>
      <p:sp>
        <p:nvSpPr>
          <p:cNvPr id="22" name="TextBox 21">
            <a:extLst>
              <a:ext uri="{FF2B5EF4-FFF2-40B4-BE49-F238E27FC236}">
                <a16:creationId xmlns:a16="http://schemas.microsoft.com/office/drawing/2014/main" id="{9A6709C4-808C-40E7-93EF-35D03D96B2F9}"/>
              </a:ext>
            </a:extLst>
          </p:cNvPr>
          <p:cNvSpPr txBox="1"/>
          <p:nvPr/>
        </p:nvSpPr>
        <p:spPr>
          <a:xfrm>
            <a:off x="3533579" y="4812569"/>
            <a:ext cx="2469913" cy="1323439"/>
          </a:xfrm>
          <a:prstGeom prst="rect">
            <a:avLst/>
          </a:prstGeom>
          <a:noFill/>
        </p:spPr>
        <p:txBody>
          <a:bodyPr wrap="square" lIns="0" rIns="0">
            <a:spAutoFit/>
          </a:bodyPr>
          <a:lstStyle/>
          <a:p>
            <a:r>
              <a:rPr lang="en-US" sz="1600" dirty="0">
                <a:solidFill>
                  <a:schemeClr val="bg1"/>
                </a:solidFill>
              </a:rPr>
              <a:t>i3’s Ai engine can help operators measure inside/outside speed of service and repeat customers</a:t>
            </a:r>
          </a:p>
        </p:txBody>
      </p:sp>
      <p:sp>
        <p:nvSpPr>
          <p:cNvPr id="24" name="TextBox 23">
            <a:extLst>
              <a:ext uri="{FF2B5EF4-FFF2-40B4-BE49-F238E27FC236}">
                <a16:creationId xmlns:a16="http://schemas.microsoft.com/office/drawing/2014/main" id="{687B84B3-5F05-4ACC-A885-8B9F52DFA673}"/>
              </a:ext>
            </a:extLst>
          </p:cNvPr>
          <p:cNvSpPr txBox="1"/>
          <p:nvPr/>
        </p:nvSpPr>
        <p:spPr>
          <a:xfrm>
            <a:off x="424440" y="4026628"/>
            <a:ext cx="2481290" cy="584775"/>
          </a:xfrm>
          <a:prstGeom prst="rect">
            <a:avLst/>
          </a:prstGeom>
          <a:noFill/>
        </p:spPr>
        <p:txBody>
          <a:bodyPr wrap="square" lIns="0" rIns="0">
            <a:spAutoFit/>
          </a:bodyPr>
          <a:lstStyle/>
          <a:p>
            <a:r>
              <a:rPr lang="en-US" sz="1600" b="1" dirty="0">
                <a:solidFill>
                  <a:schemeClr val="accent4"/>
                </a:solidFill>
              </a:rPr>
              <a:t>Integrated platform – non </a:t>
            </a:r>
            <a:r>
              <a:rPr lang="en-US" sz="1600" b="1">
                <a:solidFill>
                  <a:schemeClr val="accent4"/>
                </a:solidFill>
              </a:rPr>
              <a:t>loop detection</a:t>
            </a:r>
            <a:endParaRPr lang="en-US" sz="1600" b="1" dirty="0">
              <a:solidFill>
                <a:schemeClr val="accent4"/>
              </a:solidFill>
            </a:endParaRPr>
          </a:p>
        </p:txBody>
      </p:sp>
      <p:sp>
        <p:nvSpPr>
          <p:cNvPr id="25" name="TextBox 24">
            <a:extLst>
              <a:ext uri="{FF2B5EF4-FFF2-40B4-BE49-F238E27FC236}">
                <a16:creationId xmlns:a16="http://schemas.microsoft.com/office/drawing/2014/main" id="{B9A81CB0-6E25-40D8-AA80-F9CBD192556E}"/>
              </a:ext>
            </a:extLst>
          </p:cNvPr>
          <p:cNvSpPr txBox="1"/>
          <p:nvPr/>
        </p:nvSpPr>
        <p:spPr>
          <a:xfrm>
            <a:off x="3442131" y="4026628"/>
            <a:ext cx="2180889" cy="338554"/>
          </a:xfrm>
          <a:prstGeom prst="rect">
            <a:avLst/>
          </a:prstGeom>
          <a:noFill/>
        </p:spPr>
        <p:txBody>
          <a:bodyPr wrap="square" lIns="0" rIns="0">
            <a:spAutoFit/>
          </a:bodyPr>
          <a:lstStyle/>
          <a:p>
            <a:r>
              <a:rPr lang="vi-VN" sz="1600" b="1" dirty="0">
                <a:solidFill>
                  <a:schemeClr val="accent4"/>
                </a:solidFill>
              </a:rPr>
              <a:t>Ai </a:t>
            </a:r>
            <a:r>
              <a:rPr lang="en-US" sz="1600" b="1" dirty="0">
                <a:solidFill>
                  <a:schemeClr val="accent4"/>
                </a:solidFill>
              </a:rPr>
              <a:t>&amp; ML</a:t>
            </a:r>
          </a:p>
        </p:txBody>
      </p:sp>
      <p:sp>
        <p:nvSpPr>
          <p:cNvPr id="28" name="TextBox 27">
            <a:extLst>
              <a:ext uri="{FF2B5EF4-FFF2-40B4-BE49-F238E27FC236}">
                <a16:creationId xmlns:a16="http://schemas.microsoft.com/office/drawing/2014/main" id="{A60DAE3B-18D5-4101-B088-25C163AB4287}"/>
              </a:ext>
            </a:extLst>
          </p:cNvPr>
          <p:cNvSpPr txBox="1"/>
          <p:nvPr/>
        </p:nvSpPr>
        <p:spPr>
          <a:xfrm>
            <a:off x="510856" y="1271223"/>
            <a:ext cx="10843607" cy="584775"/>
          </a:xfrm>
          <a:prstGeom prst="rect">
            <a:avLst/>
          </a:prstGeom>
          <a:noFill/>
        </p:spPr>
        <p:txBody>
          <a:bodyPr wrap="square">
            <a:spAutoFit/>
          </a:bodyPr>
          <a:lstStyle/>
          <a:p>
            <a:r>
              <a:rPr lang="en-US" sz="1600" dirty="0"/>
              <a:t>The Velocity drive-thru timer is the only timer that enables operators to dramatically improve their speed of service metrics at the drive-thru, curbside and front cash.</a:t>
            </a:r>
          </a:p>
        </p:txBody>
      </p:sp>
      <p:sp>
        <p:nvSpPr>
          <p:cNvPr id="29" name="TextBox 28">
            <a:extLst>
              <a:ext uri="{FF2B5EF4-FFF2-40B4-BE49-F238E27FC236}">
                <a16:creationId xmlns:a16="http://schemas.microsoft.com/office/drawing/2014/main" id="{CB1064E9-220C-4C70-91ED-90384DD25BC9}"/>
              </a:ext>
            </a:extLst>
          </p:cNvPr>
          <p:cNvSpPr txBox="1"/>
          <p:nvPr/>
        </p:nvSpPr>
        <p:spPr>
          <a:xfrm>
            <a:off x="6400272" y="4812569"/>
            <a:ext cx="2389416" cy="1569660"/>
          </a:xfrm>
          <a:prstGeom prst="rect">
            <a:avLst/>
          </a:prstGeom>
          <a:noFill/>
        </p:spPr>
        <p:txBody>
          <a:bodyPr wrap="square" lIns="0" rIns="0">
            <a:spAutoFit/>
          </a:bodyPr>
          <a:lstStyle/>
          <a:p>
            <a:r>
              <a:rPr lang="en-US" sz="1600" dirty="0">
                <a:solidFill>
                  <a:schemeClr val="bg1"/>
                </a:solidFill>
              </a:rPr>
              <a:t>Support real-time data output such as leader board, gamification &amp; upselling to keep your staff engaged and motivated</a:t>
            </a:r>
          </a:p>
        </p:txBody>
      </p:sp>
      <p:sp>
        <p:nvSpPr>
          <p:cNvPr id="30" name="TextBox 29">
            <a:extLst>
              <a:ext uri="{FF2B5EF4-FFF2-40B4-BE49-F238E27FC236}">
                <a16:creationId xmlns:a16="http://schemas.microsoft.com/office/drawing/2014/main" id="{23DE00A4-B51D-4F5B-8464-0B78D25D78DB}"/>
              </a:ext>
            </a:extLst>
          </p:cNvPr>
          <p:cNvSpPr txBox="1"/>
          <p:nvPr/>
        </p:nvSpPr>
        <p:spPr>
          <a:xfrm>
            <a:off x="9277917" y="4812569"/>
            <a:ext cx="2677235" cy="1323439"/>
          </a:xfrm>
          <a:prstGeom prst="rect">
            <a:avLst/>
          </a:prstGeom>
          <a:noFill/>
        </p:spPr>
        <p:txBody>
          <a:bodyPr wrap="square" lIns="0" rIns="0">
            <a:spAutoFit/>
          </a:bodyPr>
          <a:lstStyle/>
          <a:p>
            <a:r>
              <a:rPr lang="en-US" sz="1600" dirty="0">
                <a:solidFill>
                  <a:schemeClr val="bg1"/>
                </a:solidFill>
              </a:rPr>
              <a:t>i3’s integrated platform allows the operator to make informed decisions to help increase their revenue &amp; store performance</a:t>
            </a:r>
          </a:p>
        </p:txBody>
      </p:sp>
      <p:sp>
        <p:nvSpPr>
          <p:cNvPr id="31" name="TextBox 30">
            <a:extLst>
              <a:ext uri="{FF2B5EF4-FFF2-40B4-BE49-F238E27FC236}">
                <a16:creationId xmlns:a16="http://schemas.microsoft.com/office/drawing/2014/main" id="{A229FBE0-3F76-4B52-B309-B42B4156E5FA}"/>
              </a:ext>
            </a:extLst>
          </p:cNvPr>
          <p:cNvSpPr txBox="1"/>
          <p:nvPr/>
        </p:nvSpPr>
        <p:spPr>
          <a:xfrm>
            <a:off x="6400273" y="4007864"/>
            <a:ext cx="2481290" cy="584775"/>
          </a:xfrm>
          <a:prstGeom prst="rect">
            <a:avLst/>
          </a:prstGeom>
          <a:noFill/>
        </p:spPr>
        <p:txBody>
          <a:bodyPr wrap="square" lIns="0" rIns="0">
            <a:spAutoFit/>
          </a:bodyPr>
          <a:lstStyle/>
          <a:p>
            <a:r>
              <a:rPr lang="en-US" sz="1600" b="1" dirty="0">
                <a:solidFill>
                  <a:schemeClr val="accent4"/>
                </a:solidFill>
              </a:rPr>
              <a:t>Leader board, gamification &amp; upselling</a:t>
            </a:r>
          </a:p>
        </p:txBody>
      </p:sp>
      <p:sp>
        <p:nvSpPr>
          <p:cNvPr id="32" name="TextBox 31">
            <a:extLst>
              <a:ext uri="{FF2B5EF4-FFF2-40B4-BE49-F238E27FC236}">
                <a16:creationId xmlns:a16="http://schemas.microsoft.com/office/drawing/2014/main" id="{85E2B61E-ED50-4883-AC62-43715E81CC7C}"/>
              </a:ext>
            </a:extLst>
          </p:cNvPr>
          <p:cNvSpPr txBox="1"/>
          <p:nvPr/>
        </p:nvSpPr>
        <p:spPr>
          <a:xfrm>
            <a:off x="9304765" y="4026628"/>
            <a:ext cx="2677235" cy="338554"/>
          </a:xfrm>
          <a:prstGeom prst="rect">
            <a:avLst/>
          </a:prstGeom>
          <a:noFill/>
        </p:spPr>
        <p:txBody>
          <a:bodyPr wrap="square" lIns="0" rIns="0">
            <a:spAutoFit/>
          </a:bodyPr>
          <a:lstStyle/>
          <a:p>
            <a:r>
              <a:rPr lang="en-US" sz="1600" b="1" dirty="0">
                <a:solidFill>
                  <a:schemeClr val="accent4"/>
                </a:solidFill>
              </a:rPr>
              <a:t>Enhance reporting tools</a:t>
            </a:r>
            <a:endParaRPr lang="vi-VN" sz="1600" b="1" dirty="0">
              <a:solidFill>
                <a:schemeClr val="accent4"/>
              </a:solidFill>
            </a:endParaRPr>
          </a:p>
        </p:txBody>
      </p:sp>
      <p:pic>
        <p:nvPicPr>
          <p:cNvPr id="35" name="Picture 34">
            <a:extLst>
              <a:ext uri="{FF2B5EF4-FFF2-40B4-BE49-F238E27FC236}">
                <a16:creationId xmlns:a16="http://schemas.microsoft.com/office/drawing/2014/main" id="{F312678D-8D35-4E30-B3EE-6BC9DCF10F65}"/>
              </a:ext>
            </a:extLst>
          </p:cNvPr>
          <p:cNvPicPr>
            <a:picLocks noChangeAspect="1"/>
          </p:cNvPicPr>
          <p:nvPr/>
        </p:nvPicPr>
        <p:blipFill rotWithShape="1">
          <a:blip r:embed="rId3">
            <a:extLst>
              <a:ext uri="{28A0092B-C50C-407E-A947-70E740481C1C}">
                <a14:useLocalDpi xmlns:a14="http://schemas.microsoft.com/office/drawing/2010/main" val="0"/>
              </a:ext>
            </a:extLst>
          </a:blip>
          <a:srcRect l="16" r="939"/>
          <a:stretch/>
        </p:blipFill>
        <p:spPr>
          <a:xfrm>
            <a:off x="424440" y="2296398"/>
            <a:ext cx="2529463" cy="1352258"/>
          </a:xfrm>
          <a:prstGeom prst="rect">
            <a:avLst/>
          </a:prstGeom>
          <a:blipFill>
            <a:blip r:embed="rId4"/>
            <a:stretch>
              <a:fillRect/>
            </a:stretch>
          </a:blipFill>
          <a:ln w="50800">
            <a:solidFill>
              <a:schemeClr val="tx1">
                <a:lumMod val="25000"/>
                <a:lumOff val="75000"/>
              </a:schemeClr>
            </a:solidFill>
          </a:ln>
        </p:spPr>
      </p:pic>
      <p:pic>
        <p:nvPicPr>
          <p:cNvPr id="36" name="Picture 35">
            <a:extLst>
              <a:ext uri="{FF2B5EF4-FFF2-40B4-BE49-F238E27FC236}">
                <a16:creationId xmlns:a16="http://schemas.microsoft.com/office/drawing/2014/main" id="{67F2F36F-2F74-47F8-90B8-4B4B6B4FA45A}"/>
              </a:ext>
            </a:extLst>
          </p:cNvPr>
          <p:cNvPicPr>
            <a:picLocks noChangeAspect="1"/>
          </p:cNvPicPr>
          <p:nvPr/>
        </p:nvPicPr>
        <p:blipFill rotWithShape="1">
          <a:blip r:embed="rId5">
            <a:extLst>
              <a:ext uri="{28A0092B-C50C-407E-A947-70E740481C1C}">
                <a14:useLocalDpi xmlns:a14="http://schemas.microsoft.com/office/drawing/2010/main" val="0"/>
              </a:ext>
            </a:extLst>
          </a:blip>
          <a:srcRect l="-625" r="-506"/>
          <a:stretch/>
        </p:blipFill>
        <p:spPr>
          <a:xfrm>
            <a:off x="6400272" y="2296398"/>
            <a:ext cx="2389416" cy="1366079"/>
          </a:xfrm>
          <a:prstGeom prst="rect">
            <a:avLst/>
          </a:prstGeom>
          <a:blipFill>
            <a:blip r:embed="rId4"/>
            <a:stretch>
              <a:fillRect/>
            </a:stretch>
          </a:blipFill>
          <a:ln w="50800">
            <a:solidFill>
              <a:schemeClr val="tx1">
                <a:lumMod val="25000"/>
                <a:lumOff val="75000"/>
              </a:schemeClr>
            </a:solidFill>
          </a:ln>
        </p:spPr>
      </p:pic>
      <p:pic>
        <p:nvPicPr>
          <p:cNvPr id="38" name="Picture 37">
            <a:extLst>
              <a:ext uri="{FF2B5EF4-FFF2-40B4-BE49-F238E27FC236}">
                <a16:creationId xmlns:a16="http://schemas.microsoft.com/office/drawing/2014/main" id="{A08E11ED-5924-42B7-86A6-81EEF0F95CA4}"/>
              </a:ext>
            </a:extLst>
          </p:cNvPr>
          <p:cNvPicPr>
            <a:picLocks noChangeAspect="1"/>
          </p:cNvPicPr>
          <p:nvPr/>
        </p:nvPicPr>
        <p:blipFill>
          <a:blip r:embed="rId6">
            <a:extLst>
              <a:ext uri="{28A0092B-C50C-407E-A947-70E740481C1C}">
                <a14:useLocalDpi xmlns:a14="http://schemas.microsoft.com/office/drawing/2010/main" val="0"/>
              </a:ext>
            </a:extLst>
          </a:blip>
          <a:srcRect t="7406" b="7406"/>
          <a:stretch/>
        </p:blipFill>
        <p:spPr>
          <a:xfrm>
            <a:off x="9277917" y="2296398"/>
            <a:ext cx="2489643" cy="1357009"/>
          </a:xfrm>
          <a:prstGeom prst="rect">
            <a:avLst/>
          </a:prstGeom>
          <a:blipFill>
            <a:blip r:embed="rId4"/>
            <a:stretch>
              <a:fillRect/>
            </a:stretch>
          </a:blipFill>
          <a:ln w="50800">
            <a:solidFill>
              <a:schemeClr val="tx1">
                <a:lumMod val="25000"/>
                <a:lumOff val="75000"/>
              </a:schemeClr>
            </a:solidFill>
          </a:ln>
        </p:spPr>
      </p:pic>
      <p:pic>
        <p:nvPicPr>
          <p:cNvPr id="40" name="Picture 39">
            <a:hlinkClick r:id="rId7"/>
            <a:extLst>
              <a:ext uri="{FF2B5EF4-FFF2-40B4-BE49-F238E27FC236}">
                <a16:creationId xmlns:a16="http://schemas.microsoft.com/office/drawing/2014/main" id="{B96420FE-B7F4-4A58-B07C-F6E28E3E0272}"/>
              </a:ext>
            </a:extLst>
          </p:cNvPr>
          <p:cNvPicPr>
            <a:picLocks noChangeAspect="1"/>
          </p:cNvPicPr>
          <p:nvPr/>
        </p:nvPicPr>
        <p:blipFill>
          <a:blip r:embed="rId8">
            <a:extLst>
              <a:ext uri="{28A0092B-C50C-407E-A947-70E740481C1C}">
                <a14:useLocalDpi xmlns:a14="http://schemas.microsoft.com/office/drawing/2010/main" val="0"/>
              </a:ext>
            </a:extLst>
          </a:blip>
          <a:srcRect t="12" b="12"/>
          <a:stretch/>
        </p:blipFill>
        <p:spPr>
          <a:xfrm>
            <a:off x="3442131" y="2296398"/>
            <a:ext cx="2469913" cy="1342663"/>
          </a:xfrm>
          <a:prstGeom prst="rect">
            <a:avLst/>
          </a:prstGeom>
          <a:blipFill>
            <a:blip r:embed="rId4"/>
            <a:stretch>
              <a:fillRect/>
            </a:stretch>
          </a:blipFill>
          <a:ln w="50800">
            <a:solidFill>
              <a:schemeClr val="tx1">
                <a:lumMod val="25000"/>
                <a:lumOff val="75000"/>
              </a:schemeClr>
            </a:solidFill>
          </a:ln>
        </p:spPr>
      </p:pic>
      <p:sp>
        <p:nvSpPr>
          <p:cNvPr id="43" name="Slide Number Placeholder 1">
            <a:extLst>
              <a:ext uri="{FF2B5EF4-FFF2-40B4-BE49-F238E27FC236}">
                <a16:creationId xmlns:a16="http://schemas.microsoft.com/office/drawing/2014/main" id="{68482976-1D28-4983-9EEF-BFC72078E994}"/>
              </a:ext>
            </a:extLst>
          </p:cNvPr>
          <p:cNvSpPr>
            <a:spLocks noGrp="1"/>
          </p:cNvSpPr>
          <p:nvPr>
            <p:ph type="sldNum" sz="quarter" idx="4"/>
          </p:nvPr>
        </p:nvSpPr>
        <p:spPr/>
        <p:txBody>
          <a:bodyPr/>
          <a:lstStyle/>
          <a:p>
            <a:fld id="{4B73C415-D670-4716-A5EC-CC4D52CA2BAC}" type="slidenum">
              <a:rPr lang="en-US" noProof="0" smtClean="0"/>
              <a:pPr/>
              <a:t>9</a:t>
            </a:fld>
            <a:endParaRPr lang="en-US" noProof="0" dirty="0"/>
          </a:p>
        </p:txBody>
      </p:sp>
      <p:sp>
        <p:nvSpPr>
          <p:cNvPr id="44" name="Title 883">
            <a:extLst>
              <a:ext uri="{FF2B5EF4-FFF2-40B4-BE49-F238E27FC236}">
                <a16:creationId xmlns:a16="http://schemas.microsoft.com/office/drawing/2014/main" id="{029216E0-3CB2-4955-B0EE-122480269531}"/>
              </a:ext>
            </a:extLst>
          </p:cNvPr>
          <p:cNvSpPr txBox="1">
            <a:spLocks/>
          </p:cNvSpPr>
          <p:nvPr/>
        </p:nvSpPr>
        <p:spPr>
          <a:xfrm>
            <a:off x="490536" y="254855"/>
            <a:ext cx="4882416" cy="535453"/>
          </a:xfrm>
          <a:prstGeom prst="rect">
            <a:avLst/>
          </a:prstGeom>
        </p:spPr>
        <p:txBody>
          <a:bodyPr/>
          <a:lstStyle>
            <a:lvl1pPr algn="l" defTabSz="914400" rtl="0" eaLnBrk="1" latinLnBrk="0" hangingPunct="1">
              <a:lnSpc>
                <a:spcPct val="90000"/>
              </a:lnSpc>
              <a:spcBef>
                <a:spcPct val="0"/>
              </a:spcBef>
              <a:buNone/>
              <a:defRPr sz="3000" b="1" kern="1200">
                <a:solidFill>
                  <a:srgbClr val="006184"/>
                </a:solidFill>
                <a:latin typeface="HelveticaNeueLT Std" panose="020B0604020202020204" pitchFamily="34" charset="0"/>
                <a:ea typeface="+mj-ea"/>
                <a:cs typeface="+mj-cs"/>
              </a:defRPr>
            </a:lvl1pPr>
          </a:lstStyle>
          <a:p>
            <a:r>
              <a:rPr lang="en-US" sz="4400" dirty="0">
                <a:solidFill>
                  <a:schemeClr val="tx1"/>
                </a:solidFill>
              </a:rPr>
              <a:t>Velocity Timer</a:t>
            </a:r>
          </a:p>
        </p:txBody>
      </p:sp>
      <p:cxnSp>
        <p:nvCxnSpPr>
          <p:cNvPr id="45" name="Straight Connector 44">
            <a:extLst>
              <a:ext uri="{FF2B5EF4-FFF2-40B4-BE49-F238E27FC236}">
                <a16:creationId xmlns:a16="http://schemas.microsoft.com/office/drawing/2014/main" id="{DDC91AD8-9173-435D-8483-FBECA16315A1}"/>
              </a:ext>
              <a:ext uri="{C183D7F6-B498-43B3-948B-1728B52AA6E4}">
                <adec:decorative xmlns:adec="http://schemas.microsoft.com/office/drawing/2017/decorative" val="1"/>
              </a:ext>
            </a:extLst>
          </p:cNvPr>
          <p:cNvCxnSpPr>
            <a:cxnSpLocks/>
          </p:cNvCxnSpPr>
          <p:nvPr/>
        </p:nvCxnSpPr>
        <p:spPr>
          <a:xfrm>
            <a:off x="424440" y="4719639"/>
            <a:ext cx="252946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82DB5B0-CC91-4079-ACE6-1E405581B07B}"/>
              </a:ext>
              <a:ext uri="{C183D7F6-B498-43B3-948B-1728B52AA6E4}">
                <adec:decorative xmlns:adec="http://schemas.microsoft.com/office/drawing/2017/decorative" val="1"/>
              </a:ext>
            </a:extLst>
          </p:cNvPr>
          <p:cNvCxnSpPr>
            <a:cxnSpLocks/>
          </p:cNvCxnSpPr>
          <p:nvPr/>
        </p:nvCxnSpPr>
        <p:spPr>
          <a:xfrm>
            <a:off x="3442131" y="4719639"/>
            <a:ext cx="252946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58885CD-B539-4322-A0F1-10DA23C6F753}"/>
              </a:ext>
              <a:ext uri="{C183D7F6-B498-43B3-948B-1728B52AA6E4}">
                <adec:decorative xmlns:adec="http://schemas.microsoft.com/office/drawing/2017/decorative" val="1"/>
              </a:ext>
            </a:extLst>
          </p:cNvPr>
          <p:cNvCxnSpPr>
            <a:cxnSpLocks/>
          </p:cNvCxnSpPr>
          <p:nvPr/>
        </p:nvCxnSpPr>
        <p:spPr>
          <a:xfrm>
            <a:off x="6400272" y="4719639"/>
            <a:ext cx="252946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E85882-7F0C-4D22-A815-9D6CB7E11108}"/>
              </a:ext>
              <a:ext uri="{C183D7F6-B498-43B3-948B-1728B52AA6E4}">
                <adec:decorative xmlns:adec="http://schemas.microsoft.com/office/drawing/2017/decorative" val="1"/>
              </a:ext>
            </a:extLst>
          </p:cNvPr>
          <p:cNvCxnSpPr>
            <a:cxnSpLocks/>
          </p:cNvCxnSpPr>
          <p:nvPr/>
        </p:nvCxnSpPr>
        <p:spPr>
          <a:xfrm>
            <a:off x="9304765" y="4719639"/>
            <a:ext cx="252946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4" name="Graphic 53">
            <a:hlinkClick r:id="rId9"/>
            <a:extLst>
              <a:ext uri="{FF2B5EF4-FFF2-40B4-BE49-F238E27FC236}">
                <a16:creationId xmlns:a16="http://schemas.microsoft.com/office/drawing/2014/main" id="{324E8C96-4E93-41C0-B1C3-3C3A6AD7B1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08193" y="2786155"/>
            <a:ext cx="435115" cy="435115"/>
          </a:xfrm>
          <a:prstGeom prst="rect">
            <a:avLst/>
          </a:prstGeom>
        </p:spPr>
      </p:pic>
      <p:pic>
        <p:nvPicPr>
          <p:cNvPr id="56" name="Graphic 55">
            <a:hlinkClick r:id="rId12"/>
            <a:extLst>
              <a:ext uri="{FF2B5EF4-FFF2-40B4-BE49-F238E27FC236}">
                <a16:creationId xmlns:a16="http://schemas.microsoft.com/office/drawing/2014/main" id="{17E0F221-0A58-438C-9BF1-D2FD535180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77422" y="2704989"/>
            <a:ext cx="435115" cy="435115"/>
          </a:xfrm>
          <a:prstGeom prst="rect">
            <a:avLst/>
          </a:prstGeom>
        </p:spPr>
      </p:pic>
      <p:pic>
        <p:nvPicPr>
          <p:cNvPr id="58" name="Graphic 57">
            <a:hlinkClick r:id="rId13"/>
            <a:extLst>
              <a:ext uri="{FF2B5EF4-FFF2-40B4-BE49-F238E27FC236}">
                <a16:creationId xmlns:a16="http://schemas.microsoft.com/office/drawing/2014/main" id="{7FF83552-8D70-46F0-91E4-90ABF66AFA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51938" y="2704989"/>
            <a:ext cx="435115" cy="435115"/>
          </a:xfrm>
          <a:prstGeom prst="rect">
            <a:avLst/>
          </a:prstGeom>
        </p:spPr>
      </p:pic>
      <p:pic>
        <p:nvPicPr>
          <p:cNvPr id="17" name="Picture 16">
            <a:extLst>
              <a:ext uri="{FF2B5EF4-FFF2-40B4-BE49-F238E27FC236}">
                <a16:creationId xmlns:a16="http://schemas.microsoft.com/office/drawing/2014/main" id="{B4E6D5A6-7909-44A5-AB82-E2BD77E6BA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42058" y="274610"/>
            <a:ext cx="2825502" cy="540002"/>
          </a:xfrm>
          <a:prstGeom prst="rect">
            <a:avLst/>
          </a:prstGeom>
        </p:spPr>
      </p:pic>
      <p:pic>
        <p:nvPicPr>
          <p:cNvPr id="26" name="Graphic 25">
            <a:hlinkClick r:id="rId7"/>
            <a:extLst>
              <a:ext uri="{FF2B5EF4-FFF2-40B4-BE49-F238E27FC236}">
                <a16:creationId xmlns:a16="http://schemas.microsoft.com/office/drawing/2014/main" id="{AE1A3A37-0815-4368-9452-5B577BEECE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59529" y="2757344"/>
            <a:ext cx="435115" cy="435115"/>
          </a:xfrm>
          <a:prstGeom prst="rect">
            <a:avLst/>
          </a:prstGeom>
        </p:spPr>
      </p:pic>
    </p:spTree>
    <p:extLst>
      <p:ext uri="{BB962C8B-B14F-4D97-AF65-F5344CB8AC3E}">
        <p14:creationId xmlns:p14="http://schemas.microsoft.com/office/powerpoint/2010/main" val="31419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4">
      <a:dk1>
        <a:srgbClr val="0B1F2B"/>
      </a:dk1>
      <a:lt1>
        <a:srgbClr val="FFFFFF"/>
      </a:lt1>
      <a:dk2>
        <a:srgbClr val="05597A"/>
      </a:dk2>
      <a:lt2>
        <a:srgbClr val="E7E6E6"/>
      </a:lt2>
      <a:accent1>
        <a:srgbClr val="2BB2D8"/>
      </a:accent1>
      <a:accent2>
        <a:srgbClr val="FBB04C"/>
      </a:accent2>
      <a:accent3>
        <a:srgbClr val="3FAE2A"/>
      </a:accent3>
      <a:accent4>
        <a:srgbClr val="FFC107"/>
      </a:accent4>
      <a:accent5>
        <a:srgbClr val="4472C4"/>
      </a:accent5>
      <a:accent6>
        <a:srgbClr val="70AD47"/>
      </a:accent6>
      <a:hlink>
        <a:srgbClr val="102E40"/>
      </a:hlink>
      <a:folHlink>
        <a:srgbClr val="954F72"/>
      </a:folHlink>
    </a:clrScheme>
    <a:fontScheme name="Custom 8">
      <a:majorFont>
        <a:latin typeface="HelveticaNeueLT Std"/>
        <a:ea typeface=""/>
        <a:cs typeface=""/>
      </a:majorFont>
      <a:minorFont>
        <a:latin typeface="HelveticaNeueLT St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CE3997C58A764BA56AF5EE08F801E1" ma:contentTypeVersion="6" ma:contentTypeDescription="Create a new document." ma:contentTypeScope="" ma:versionID="3812730061b4427e4c4bc2ac7659f42d">
  <xsd:schema xmlns:xsd="http://www.w3.org/2001/XMLSchema" xmlns:xs="http://www.w3.org/2001/XMLSchema" xmlns:p="http://schemas.microsoft.com/office/2006/metadata/properties" xmlns:ns2="d242e711-dac5-48eb-a454-1e6ad4ab6ee0" targetNamespace="http://schemas.microsoft.com/office/2006/metadata/properties" ma:root="true" ma:fieldsID="e743bda679b645473c35f8ca9f71fbfd" ns2:_="">
    <xsd:import namespace="d242e711-dac5-48eb-a454-1e6ad4ab6e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2e711-dac5-48eb-a454-1e6ad4ab6e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57C115-C29E-40B7-83E5-5E625802BC60}">
  <ds:schemaRefs>
    <ds:schemaRef ds:uri="http://schemas.microsoft.com/sharepoint/v3/contenttype/forms"/>
  </ds:schemaRefs>
</ds:datastoreItem>
</file>

<file path=customXml/itemProps2.xml><?xml version="1.0" encoding="utf-8"?>
<ds:datastoreItem xmlns:ds="http://schemas.openxmlformats.org/officeDocument/2006/customXml" ds:itemID="{AFFF04C6-E2B0-4C7C-8AC5-59331D590858}">
  <ds:schemaRefs>
    <ds:schemaRef ds:uri="http://purl.org/dc/terms/"/>
    <ds:schemaRef ds:uri="http://purl.org/dc/elements/1.1/"/>
    <ds:schemaRef ds:uri="d242e711-dac5-48eb-a454-1e6ad4ab6ee0"/>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1CF5A7B9-CF79-4EFE-A17D-67443370DE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42e711-dac5-48eb-a454-1e6ad4ab6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5611</TotalTime>
  <Words>1022</Words>
  <Application>Microsoft Office PowerPoint</Application>
  <PresentationFormat>Widescreen</PresentationFormat>
  <Paragraphs>193</Paragraphs>
  <Slides>16</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Wingdings</vt:lpstr>
      <vt:lpstr>Calibri</vt:lpstr>
      <vt:lpstr>iconfont</vt:lpstr>
      <vt:lpstr>Calibri Light</vt:lpstr>
      <vt:lpstr>HelveticaNeueLT Std</vt:lpstr>
      <vt:lpstr>Roboto</vt:lpstr>
      <vt:lpstr>Office Theme</vt:lpstr>
      <vt:lpstr>PowerPoint Presentation</vt:lpstr>
      <vt:lpstr>PowerPoint Presentation</vt:lpstr>
      <vt:lpstr>Agenda</vt:lpstr>
      <vt:lpstr>PowerPoint Presentation</vt:lpstr>
      <vt:lpstr>PowerPoint Presentation</vt:lpstr>
      <vt:lpstr>PowerPoint Presentation</vt:lpstr>
      <vt:lpstr>How we can help with this challenge</vt:lpstr>
      <vt:lpstr>How Ai &amp; machine learning can benefit my QSR 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i3 International</dc:title>
  <dc:creator>Huy Nguyen</dc:creator>
  <cp:lastModifiedBy>Vy Hoang</cp:lastModifiedBy>
  <cp:revision>328</cp:revision>
  <dcterms:created xsi:type="dcterms:W3CDTF">2018-11-16T20:09:56Z</dcterms:created>
  <dcterms:modified xsi:type="dcterms:W3CDTF">2023-01-17T14:51:27Z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0x010100A0CE3997C58A764BA56AF5EE08F801E1</vt:lpwstr>
  </property>
</Properties>
</file>