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ato Black" panose="020F0502020204030203" pitchFamily="34" charset="0"/>
      <p:bold r:id="rId32"/>
      <p:boldItalic r:id="rId33"/>
    </p:embeddedFont>
    <p:embeddedFont>
      <p:font typeface="Montserrat" panose="00000500000000000000" pitchFamily="2" charset="0"/>
      <p:regular r:id="rId34"/>
      <p:bold r:id="rId35"/>
      <p:italic r:id="rId36"/>
      <p:boldItalic r:id="rId37"/>
    </p:embeddedFont>
    <p:embeddedFont>
      <p:font typeface="Montserrat Medium" panose="00000600000000000000" pitchFamily="2" charset="0"/>
      <p:regular r:id="rId38"/>
      <p:bold r:id="rId39"/>
      <p:italic r:id="rId40"/>
      <p:boldItalic r:id="rId41"/>
    </p:embeddedFont>
    <p:embeddedFont>
      <p:font typeface="Montserrat SemiBold" panose="000007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8D0BEA-4149-4485-9379-7BDCA382C7FA}">
  <a:tblStyle styleId="{D38D0BEA-4149-4485-9379-7BDCA382C7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FFBE8C8-A45C-40E5-A6A7-C0A6A9CB29B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y Hoang" userId="d3a59168-d77f-4ad1-a8cb-8078042dea15" providerId="ADAL" clId="{1793384E-4251-4933-AD0E-96D3C52D3504}"/>
    <pc:docChg chg="custSel modSld">
      <pc:chgData name="Vy Hoang" userId="d3a59168-d77f-4ad1-a8cb-8078042dea15" providerId="ADAL" clId="{1793384E-4251-4933-AD0E-96D3C52D3504}" dt="2022-10-24T23:30:44.133" v="1" actId="33524"/>
      <pc:docMkLst>
        <pc:docMk/>
      </pc:docMkLst>
      <pc:sldChg chg="modSp mod">
        <pc:chgData name="Vy Hoang" userId="d3a59168-d77f-4ad1-a8cb-8078042dea15" providerId="ADAL" clId="{1793384E-4251-4933-AD0E-96D3C52D3504}" dt="2022-10-24T23:30:28.556" v="0" actId="33524"/>
        <pc:sldMkLst>
          <pc:docMk/>
          <pc:sldMk cId="0" sldId="269"/>
        </pc:sldMkLst>
        <pc:graphicFrameChg chg="modGraphic">
          <ac:chgData name="Vy Hoang" userId="d3a59168-d77f-4ad1-a8cb-8078042dea15" providerId="ADAL" clId="{1793384E-4251-4933-AD0E-96D3C52D3504}" dt="2022-10-24T23:30:28.556" v="0" actId="33524"/>
          <ac:graphicFrameMkLst>
            <pc:docMk/>
            <pc:sldMk cId="0" sldId="269"/>
            <ac:graphicFrameMk id="351" creationId="{00000000-0000-0000-0000-000000000000}"/>
          </ac:graphicFrameMkLst>
        </pc:graphicFrameChg>
      </pc:sldChg>
      <pc:sldChg chg="modSp mod">
        <pc:chgData name="Vy Hoang" userId="d3a59168-d77f-4ad1-a8cb-8078042dea15" providerId="ADAL" clId="{1793384E-4251-4933-AD0E-96D3C52D3504}" dt="2022-10-24T23:30:44.133" v="1" actId="33524"/>
        <pc:sldMkLst>
          <pc:docMk/>
          <pc:sldMk cId="0" sldId="270"/>
        </pc:sldMkLst>
        <pc:spChg chg="mod">
          <ac:chgData name="Vy Hoang" userId="d3a59168-d77f-4ad1-a8cb-8078042dea15" providerId="ADAL" clId="{1793384E-4251-4933-AD0E-96D3C52D3504}" dt="2022-10-24T23:30:44.133" v="1" actId="33524"/>
          <ac:spMkLst>
            <pc:docMk/>
            <pc:sldMk cId="0" sldId="270"/>
            <ac:spMk id="3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0fd5850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60fd5850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71b330bf04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171b330bf04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73" name="Google Shape;273;g171b330bf04_0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71b330bf04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71b330bf04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90" name="Google Shape;290;g171b330bf04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1b330bf04_0_4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71b330bf04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71b330bf04_0_197:notes"/>
          <p:cNvSpPr>
            <a:spLocks noGrp="1" noRot="1" noChangeAspect="1"/>
          </p:cNvSpPr>
          <p:nvPr>
            <p:ph type="sldImg" idx="2"/>
          </p:nvPr>
        </p:nvSpPr>
        <p:spPr>
          <a:xfrm>
            <a:off x="-12861925" y="371951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71b330bf04_0_197:notes"/>
          <p:cNvSpPr txBox="1">
            <a:spLocks noGrp="1"/>
          </p:cNvSpPr>
          <p:nvPr>
            <p:ph type="body" idx="1"/>
          </p:nvPr>
        </p:nvSpPr>
        <p:spPr>
          <a:xfrm>
            <a:off x="731520" y="23538425"/>
            <a:ext cx="5852100" cy="2229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171b330bf04_0_197:notes"/>
          <p:cNvSpPr txBox="1">
            <a:spLocks noGrp="1"/>
          </p:cNvSpPr>
          <p:nvPr>
            <p:ph type="sldNum" idx="12"/>
          </p:nvPr>
        </p:nvSpPr>
        <p:spPr>
          <a:xfrm>
            <a:off x="4143587" y="47068254"/>
            <a:ext cx="3169800" cy="247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71b330bf04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71b330bf04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171b330bf04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71b330bf04_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71b330bf04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72156ed29d_0_0:notes"/>
          <p:cNvSpPr>
            <a:spLocks noGrp="1" noRot="1" noChangeAspect="1"/>
          </p:cNvSpPr>
          <p:nvPr>
            <p:ph type="sldImg" idx="2"/>
          </p:nvPr>
        </p:nvSpPr>
        <p:spPr>
          <a:xfrm>
            <a:off x="-12861925" y="371951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72156ed29d_0_0:notes"/>
          <p:cNvSpPr txBox="1">
            <a:spLocks noGrp="1"/>
          </p:cNvSpPr>
          <p:nvPr>
            <p:ph type="body" idx="1"/>
          </p:nvPr>
        </p:nvSpPr>
        <p:spPr>
          <a:xfrm>
            <a:off x="731520" y="23538425"/>
            <a:ext cx="5852100" cy="2229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72156ed29d_0_0:notes"/>
          <p:cNvSpPr txBox="1">
            <a:spLocks noGrp="1"/>
          </p:cNvSpPr>
          <p:nvPr>
            <p:ph type="sldNum" idx="12"/>
          </p:nvPr>
        </p:nvSpPr>
        <p:spPr>
          <a:xfrm>
            <a:off x="4143587" y="47068254"/>
            <a:ext cx="3169800" cy="247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6099210a85_18_84:notes"/>
          <p:cNvSpPr txBox="1">
            <a:spLocks noGrp="1"/>
          </p:cNvSpPr>
          <p:nvPr>
            <p:ph type="body" idx="1"/>
          </p:nvPr>
        </p:nvSpPr>
        <p:spPr>
          <a:xfrm>
            <a:off x="685800" y="4343400"/>
            <a:ext cx="5486400" cy="4114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6099210a85_18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099210a85_16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6099210a85_16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7289ab6ec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7289ab6ec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7289ab6ec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7289ab6ec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289ab6ecc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17289ab6ecc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71b330bf04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71b330bf0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71b330bf04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71b330bf04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41" name="Google Shape;241;g171b330bf04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71b330bf04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71b330bf04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56" name="Google Shape;256;g171b330bf04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6" name="Google Shape;16;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7" name="Google Shape;17;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1" name="Google Shape;51;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2" name="Google Shape;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tire black" userDrawn="1">
  <p:cSld name="entire black">
    <p:bg>
      <p:bgPr>
        <a:solidFill>
          <a:schemeClr val="lt1"/>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ck top">
  <p:cSld name="black top">
    <p:bg>
      <p:bgPr>
        <a:solidFill>
          <a:schemeClr val="lt1"/>
        </a:solidFill>
        <a:effectLst/>
      </p:bgPr>
    </p:bg>
    <p:spTree>
      <p:nvGrpSpPr>
        <p:cNvPr id="1" name="Shape 56"/>
        <p:cNvGrpSpPr/>
        <p:nvPr/>
      </p:nvGrpSpPr>
      <p:grpSpPr>
        <a:xfrm>
          <a:off x="0" y="0"/>
          <a:ext cx="0" cy="0"/>
          <a:chOff x="0" y="0"/>
          <a:chExt cx="0" cy="0"/>
        </a:xfrm>
      </p:grpSpPr>
      <p:grpSp>
        <p:nvGrpSpPr>
          <p:cNvPr id="57" name="Google Shape;57;p14"/>
          <p:cNvGrpSpPr/>
          <p:nvPr/>
        </p:nvGrpSpPr>
        <p:grpSpPr>
          <a:xfrm>
            <a:off x="7055570" y="-2300917"/>
            <a:ext cx="6028909" cy="6028909"/>
            <a:chOff x="3114675" y="787680"/>
            <a:chExt cx="5848200" cy="5848200"/>
          </a:xfrm>
        </p:grpSpPr>
        <p:sp>
          <p:nvSpPr>
            <p:cNvPr id="58" name="Google Shape;58;p14"/>
            <p:cNvSpPr/>
            <p:nvPr/>
          </p:nvSpPr>
          <p:spPr>
            <a:xfrm>
              <a:off x="3114675" y="787680"/>
              <a:ext cx="5848200" cy="58482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59" name="Google Shape;59;p14"/>
            <p:cNvSpPr/>
            <p:nvPr/>
          </p:nvSpPr>
          <p:spPr>
            <a:xfrm>
              <a:off x="3852048" y="1410754"/>
              <a:ext cx="4491000" cy="44910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grpSp>
      <p:sp>
        <p:nvSpPr>
          <p:cNvPr id="60" name="Google Shape;60;p14"/>
          <p:cNvSpPr/>
          <p:nvPr/>
        </p:nvSpPr>
        <p:spPr>
          <a:xfrm>
            <a:off x="0" y="5841999"/>
            <a:ext cx="12192000" cy="944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61" name="Google Shape;61;p14"/>
          <p:cNvSpPr txBox="1"/>
          <p:nvPr/>
        </p:nvSpPr>
        <p:spPr>
          <a:xfrm>
            <a:off x="0" y="6569074"/>
            <a:ext cx="3454500" cy="36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1100"/>
              <a:buFont typeface="Arial"/>
              <a:buNone/>
            </a:pPr>
            <a:fld id="{00000000-1234-1234-1234-123412341234}" type="slidenum">
              <a:rPr lang="en-US" sz="900" b="0" i="0" u="none" strike="noStrike" cap="none">
                <a:solidFill>
                  <a:srgbClr val="7F7F7F"/>
                </a:solidFill>
                <a:latin typeface="Arial"/>
                <a:ea typeface="Arial"/>
                <a:cs typeface="Arial"/>
                <a:sym typeface="Arial"/>
              </a:rPr>
              <a:t>‹#›</a:t>
            </a:fld>
            <a:r>
              <a:rPr lang="en-US" sz="900" b="0" i="0" u="none" strike="noStrike" cap="none">
                <a:solidFill>
                  <a:srgbClr val="7F7F7F"/>
                </a:solidFill>
                <a:latin typeface="Arial"/>
                <a:ea typeface="Arial"/>
                <a:cs typeface="Arial"/>
                <a:sym typeface="Arial"/>
              </a:rPr>
              <a:t>   Interface Systems ©</a:t>
            </a:r>
            <a:r>
              <a:rPr lang="en-US" sz="900">
                <a:solidFill>
                  <a:srgbClr val="7F7F7F"/>
                </a:solidFill>
              </a:rPr>
              <a:t> | i3 international  </a:t>
            </a:r>
            <a:r>
              <a:rPr lang="en-US" sz="900" b="0" i="0" u="none" strike="noStrike" cap="none">
                <a:solidFill>
                  <a:srgbClr val="7F7F7F"/>
                </a:solidFill>
                <a:latin typeface="Arial"/>
                <a:ea typeface="Arial"/>
                <a:cs typeface="Arial"/>
                <a:sym typeface="Arial"/>
              </a:rPr>
              <a:t>202</a:t>
            </a:r>
            <a:r>
              <a:rPr lang="en-US" sz="900">
                <a:solidFill>
                  <a:srgbClr val="7F7F7F"/>
                </a:solidFill>
              </a:rPr>
              <a:t>2</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ck bottom">
  <p:cSld name="black bottom">
    <p:bg>
      <p:bgPr>
        <a:solidFill>
          <a:schemeClr val="lt1"/>
        </a:solidFill>
        <a:effectLst/>
      </p:bgPr>
    </p:bg>
    <p:spTree>
      <p:nvGrpSpPr>
        <p:cNvPr id="1" name="Shape 62"/>
        <p:cNvGrpSpPr/>
        <p:nvPr/>
      </p:nvGrpSpPr>
      <p:grpSpPr>
        <a:xfrm>
          <a:off x="0" y="0"/>
          <a:ext cx="0" cy="0"/>
          <a:chOff x="0" y="0"/>
          <a:chExt cx="0" cy="0"/>
        </a:xfrm>
      </p:grpSpPr>
      <p:grpSp>
        <p:nvGrpSpPr>
          <p:cNvPr id="63" name="Google Shape;63;p15"/>
          <p:cNvGrpSpPr/>
          <p:nvPr/>
        </p:nvGrpSpPr>
        <p:grpSpPr>
          <a:xfrm>
            <a:off x="7461970" y="2079255"/>
            <a:ext cx="6028909" cy="6028909"/>
            <a:chOff x="3114675" y="787680"/>
            <a:chExt cx="5848200" cy="5848200"/>
          </a:xfrm>
        </p:grpSpPr>
        <p:sp>
          <p:nvSpPr>
            <p:cNvPr id="64" name="Google Shape;64;p15"/>
            <p:cNvSpPr/>
            <p:nvPr/>
          </p:nvSpPr>
          <p:spPr>
            <a:xfrm>
              <a:off x="3114675" y="787680"/>
              <a:ext cx="5848200" cy="58482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65" name="Google Shape;65;p15"/>
            <p:cNvSpPr/>
            <p:nvPr/>
          </p:nvSpPr>
          <p:spPr>
            <a:xfrm>
              <a:off x="3852048" y="1410754"/>
              <a:ext cx="4491000" cy="44910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grpSp>
      <p:sp>
        <p:nvSpPr>
          <p:cNvPr id="66" name="Google Shape;66;p15"/>
          <p:cNvSpPr/>
          <p:nvPr/>
        </p:nvSpPr>
        <p:spPr>
          <a:xfrm>
            <a:off x="0" y="2"/>
            <a:ext cx="12192000" cy="13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203200" y="228600"/>
            <a:ext cx="10972800" cy="609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2000"/>
              <a:buFont typeface="Arial"/>
              <a:buNone/>
              <a:defRPr sz="2000" b="1">
                <a:latin typeface="Montserrat SemiBold"/>
                <a:ea typeface="Montserrat SemiBold"/>
                <a:cs typeface="Montserrat SemiBold"/>
                <a:sym typeface="Montserrat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93700" algn="l" rtl="0">
              <a:lnSpc>
                <a:spcPct val="150000"/>
              </a:lnSpc>
              <a:spcBef>
                <a:spcPts val="0"/>
              </a:spcBef>
              <a:spcAft>
                <a:spcPts val="0"/>
              </a:spcAft>
              <a:buClr>
                <a:schemeClr val="dk1"/>
              </a:buClr>
              <a:buSzPts val="2600"/>
              <a:buFont typeface="Arial"/>
              <a:buChar char="•"/>
              <a:defRPr sz="2000">
                <a:latin typeface="Lato"/>
                <a:ea typeface="Lato"/>
                <a:cs typeface="Lato"/>
                <a:sym typeface="Lato"/>
              </a:defRPr>
            </a:lvl1pPr>
            <a:lvl2pPr marL="914400" lvl="1" indent="-297180" algn="l" rtl="0">
              <a:lnSpc>
                <a:spcPct val="150000"/>
              </a:lnSpc>
              <a:spcBef>
                <a:spcPts val="0"/>
              </a:spcBef>
              <a:spcAft>
                <a:spcPts val="0"/>
              </a:spcAft>
              <a:buClr>
                <a:schemeClr val="dk1"/>
              </a:buClr>
              <a:buSzPts val="1080"/>
              <a:buFont typeface="Courier New"/>
              <a:buChar char="o"/>
              <a:defRPr sz="1800">
                <a:latin typeface="Arial"/>
                <a:ea typeface="Arial"/>
                <a:cs typeface="Arial"/>
                <a:sym typeface="Arial"/>
              </a:defRPr>
            </a:lvl2pPr>
            <a:lvl3pPr marL="1371600" lvl="2"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p:cSld name="OBJECT_1">
    <p:bg>
      <p:bgPr>
        <a:solidFill>
          <a:schemeClr val="lt1"/>
        </a:soli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203200" y="228600"/>
            <a:ext cx="10972800" cy="609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2000"/>
              <a:buFont typeface="Arial"/>
              <a:buNone/>
              <a:defRPr sz="2000" b="1">
                <a:latin typeface="Montserrat SemiBold"/>
                <a:ea typeface="Montserrat SemiBold"/>
                <a:cs typeface="Montserrat SemiBold"/>
                <a:sym typeface="Montserrat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93700" algn="l" rtl="0">
              <a:lnSpc>
                <a:spcPct val="150000"/>
              </a:lnSpc>
              <a:spcBef>
                <a:spcPts val="0"/>
              </a:spcBef>
              <a:spcAft>
                <a:spcPts val="0"/>
              </a:spcAft>
              <a:buClr>
                <a:schemeClr val="dk1"/>
              </a:buClr>
              <a:buSzPts val="2600"/>
              <a:buFont typeface="Arial"/>
              <a:buChar char="•"/>
              <a:defRPr sz="2000">
                <a:latin typeface="Lato"/>
                <a:ea typeface="Lato"/>
                <a:cs typeface="Lato"/>
                <a:sym typeface="Lato"/>
              </a:defRPr>
            </a:lvl1pPr>
            <a:lvl2pPr marL="914400" lvl="1" indent="-297180" algn="l" rtl="0">
              <a:lnSpc>
                <a:spcPct val="150000"/>
              </a:lnSpc>
              <a:spcBef>
                <a:spcPts val="0"/>
              </a:spcBef>
              <a:spcAft>
                <a:spcPts val="0"/>
              </a:spcAft>
              <a:buClr>
                <a:schemeClr val="dk1"/>
              </a:buClr>
              <a:buSzPts val="1080"/>
              <a:buFont typeface="Courier New"/>
              <a:buChar char="o"/>
              <a:defRPr sz="1800">
                <a:latin typeface="Arial"/>
                <a:ea typeface="Arial"/>
                <a:cs typeface="Arial"/>
                <a:sym typeface="Arial"/>
              </a:defRPr>
            </a:lvl2pPr>
            <a:lvl3pPr marL="1371600" lvl="2"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1" name="Google Shape;81;p1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2" name="Google Shape;82;p1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85" name="Google Shape;85;p20"/>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rtl="0">
              <a:spcBef>
                <a:spcPts val="400"/>
              </a:spcBef>
              <a:spcAft>
                <a:spcPts val="0"/>
              </a:spcAft>
              <a:buClr>
                <a:srgbClr val="888888"/>
              </a:buClr>
              <a:buSzPts val="2100"/>
              <a:buNone/>
              <a:defRPr>
                <a:solidFill>
                  <a:srgbClr val="888888"/>
                </a:solidFill>
              </a:defRPr>
            </a:lvl1pPr>
            <a:lvl2pPr lvl="1" algn="ctr" rtl="0">
              <a:spcBef>
                <a:spcPts val="400"/>
              </a:spcBef>
              <a:spcAft>
                <a:spcPts val="0"/>
              </a:spcAft>
              <a:buClr>
                <a:srgbClr val="888888"/>
              </a:buClr>
              <a:buSzPts val="1900"/>
              <a:buNone/>
              <a:defRPr>
                <a:solidFill>
                  <a:srgbClr val="888888"/>
                </a:solidFill>
              </a:defRPr>
            </a:lvl2pPr>
            <a:lvl3pPr lvl="2" algn="ctr" rtl="0">
              <a:spcBef>
                <a:spcPts val="300"/>
              </a:spcBef>
              <a:spcAft>
                <a:spcPts val="0"/>
              </a:spcAft>
              <a:buClr>
                <a:srgbClr val="888888"/>
              </a:buClr>
              <a:buSzPts val="1600"/>
              <a:buNone/>
              <a:defRPr>
                <a:solidFill>
                  <a:srgbClr val="888888"/>
                </a:solidFill>
              </a:defRPr>
            </a:lvl3pPr>
            <a:lvl4pPr lvl="3" algn="ctr" rtl="0">
              <a:spcBef>
                <a:spcPts val="300"/>
              </a:spcBef>
              <a:spcAft>
                <a:spcPts val="0"/>
              </a:spcAft>
              <a:buClr>
                <a:srgbClr val="888888"/>
              </a:buClr>
              <a:buSzPts val="1300"/>
              <a:buNone/>
              <a:defRPr>
                <a:solidFill>
                  <a:srgbClr val="888888"/>
                </a:solidFill>
              </a:defRPr>
            </a:lvl4pPr>
            <a:lvl5pPr lvl="4" algn="ctr" rtl="0">
              <a:spcBef>
                <a:spcPts val="300"/>
              </a:spcBef>
              <a:spcAft>
                <a:spcPts val="0"/>
              </a:spcAft>
              <a:buClr>
                <a:srgbClr val="888888"/>
              </a:buClr>
              <a:buSzPts val="1300"/>
              <a:buNone/>
              <a:defRPr>
                <a:solidFill>
                  <a:srgbClr val="888888"/>
                </a:solidFill>
              </a:defRPr>
            </a:lvl5pPr>
            <a:lvl6pPr lvl="5" algn="ctr" rtl="0">
              <a:spcBef>
                <a:spcPts val="300"/>
              </a:spcBef>
              <a:spcAft>
                <a:spcPts val="0"/>
              </a:spcAft>
              <a:buClr>
                <a:srgbClr val="888888"/>
              </a:buClr>
              <a:buSzPts val="1300"/>
              <a:buNone/>
              <a:defRPr>
                <a:solidFill>
                  <a:srgbClr val="888888"/>
                </a:solidFill>
              </a:defRPr>
            </a:lvl6pPr>
            <a:lvl7pPr lvl="6" algn="ctr" rtl="0">
              <a:spcBef>
                <a:spcPts val="300"/>
              </a:spcBef>
              <a:spcAft>
                <a:spcPts val="0"/>
              </a:spcAft>
              <a:buClr>
                <a:srgbClr val="888888"/>
              </a:buClr>
              <a:buSzPts val="1300"/>
              <a:buNone/>
              <a:defRPr>
                <a:solidFill>
                  <a:srgbClr val="888888"/>
                </a:solidFill>
              </a:defRPr>
            </a:lvl7pPr>
            <a:lvl8pPr lvl="7" algn="ctr" rtl="0">
              <a:spcBef>
                <a:spcPts val="300"/>
              </a:spcBef>
              <a:spcAft>
                <a:spcPts val="0"/>
              </a:spcAft>
              <a:buClr>
                <a:srgbClr val="888888"/>
              </a:buClr>
              <a:buSzPts val="1300"/>
              <a:buNone/>
              <a:defRPr>
                <a:solidFill>
                  <a:srgbClr val="888888"/>
                </a:solidFill>
              </a:defRPr>
            </a:lvl8pPr>
            <a:lvl9pPr lvl="8" algn="ctr" rtl="0">
              <a:spcBef>
                <a:spcPts val="300"/>
              </a:spcBef>
              <a:spcAft>
                <a:spcPts val="0"/>
              </a:spcAft>
              <a:buClr>
                <a:srgbClr val="888888"/>
              </a:buClr>
              <a:buSzPts val="1300"/>
              <a:buNone/>
              <a:defRPr>
                <a:solidFill>
                  <a:srgbClr val="888888"/>
                </a:solidFill>
              </a:defRPr>
            </a:lvl9pPr>
          </a:lstStyle>
          <a:p>
            <a:endParaRPr/>
          </a:p>
        </p:txBody>
      </p:sp>
      <p:sp>
        <p:nvSpPr>
          <p:cNvPr id="86" name="Google Shape;86;p2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7" name="Google Shape;87;p2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8" name="Google Shape;88;p2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91" name="Google Shape;91;p21"/>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92" name="Google Shape;92;p2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3" name="Google Shape;93;p2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4" name="Google Shape;94;p2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rtl="0">
              <a:spcBef>
                <a:spcPts val="0"/>
              </a:spcBef>
              <a:spcAft>
                <a:spcPts val="0"/>
              </a:spcAft>
              <a:buClr>
                <a:schemeClr val="dk1"/>
              </a:buClr>
              <a:buSzPts val="2700"/>
              <a:buFont typeface="Calibri"/>
              <a:buNone/>
              <a:defRPr sz="2700" b="1" cap="none"/>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97" name="Google Shape;97;p22"/>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rgbClr val="888888"/>
              </a:buClr>
              <a:buSzPts val="1300"/>
              <a:buNone/>
              <a:defRPr sz="1300">
                <a:solidFill>
                  <a:srgbClr val="888888"/>
                </a:solidFill>
              </a:defRPr>
            </a:lvl1pPr>
            <a:lvl2pPr marL="914400" lvl="1" indent="-228600" algn="l" rtl="0">
              <a:spcBef>
                <a:spcPts val="200"/>
              </a:spcBef>
              <a:spcAft>
                <a:spcPts val="0"/>
              </a:spcAft>
              <a:buClr>
                <a:srgbClr val="888888"/>
              </a:buClr>
              <a:buSzPts val="1200"/>
              <a:buNone/>
              <a:defRPr sz="1200">
                <a:solidFill>
                  <a:srgbClr val="888888"/>
                </a:solidFill>
              </a:defRPr>
            </a:lvl2pPr>
            <a:lvl3pPr marL="1371600" lvl="2" indent="-228600" algn="l" rtl="0">
              <a:spcBef>
                <a:spcPts val="200"/>
              </a:spcBef>
              <a:spcAft>
                <a:spcPts val="0"/>
              </a:spcAft>
              <a:buClr>
                <a:srgbClr val="888888"/>
              </a:buClr>
              <a:buSzPts val="1100"/>
              <a:buNone/>
              <a:defRPr sz="1100">
                <a:solidFill>
                  <a:srgbClr val="888888"/>
                </a:solidFill>
              </a:defRPr>
            </a:lvl3pPr>
            <a:lvl4pPr marL="1828800" lvl="3" indent="-228600" algn="l" rtl="0">
              <a:spcBef>
                <a:spcPts val="200"/>
              </a:spcBef>
              <a:spcAft>
                <a:spcPts val="0"/>
              </a:spcAft>
              <a:buClr>
                <a:srgbClr val="888888"/>
              </a:buClr>
              <a:buSzPts val="900"/>
              <a:buNone/>
              <a:defRPr sz="900">
                <a:solidFill>
                  <a:srgbClr val="888888"/>
                </a:solidFill>
              </a:defRPr>
            </a:lvl4pPr>
            <a:lvl5pPr marL="2286000" lvl="4" indent="-228600" algn="l" rtl="0">
              <a:spcBef>
                <a:spcPts val="200"/>
              </a:spcBef>
              <a:spcAft>
                <a:spcPts val="0"/>
              </a:spcAft>
              <a:buClr>
                <a:srgbClr val="888888"/>
              </a:buClr>
              <a:buSzPts val="900"/>
              <a:buNone/>
              <a:defRPr sz="900">
                <a:solidFill>
                  <a:srgbClr val="888888"/>
                </a:solidFill>
              </a:defRPr>
            </a:lvl5pPr>
            <a:lvl6pPr marL="2743200" lvl="5" indent="-228600" algn="l" rtl="0">
              <a:spcBef>
                <a:spcPts val="200"/>
              </a:spcBef>
              <a:spcAft>
                <a:spcPts val="0"/>
              </a:spcAft>
              <a:buClr>
                <a:srgbClr val="888888"/>
              </a:buClr>
              <a:buSzPts val="900"/>
              <a:buNone/>
              <a:defRPr sz="900">
                <a:solidFill>
                  <a:srgbClr val="888888"/>
                </a:solidFill>
              </a:defRPr>
            </a:lvl6pPr>
            <a:lvl7pPr marL="3200400" lvl="6" indent="-228600" algn="l" rtl="0">
              <a:spcBef>
                <a:spcPts val="200"/>
              </a:spcBef>
              <a:spcAft>
                <a:spcPts val="0"/>
              </a:spcAft>
              <a:buClr>
                <a:srgbClr val="888888"/>
              </a:buClr>
              <a:buSzPts val="900"/>
              <a:buNone/>
              <a:defRPr sz="900">
                <a:solidFill>
                  <a:srgbClr val="888888"/>
                </a:solidFill>
              </a:defRPr>
            </a:lvl7pPr>
            <a:lvl8pPr marL="3657600" lvl="7" indent="-228600" algn="l" rtl="0">
              <a:spcBef>
                <a:spcPts val="200"/>
              </a:spcBef>
              <a:spcAft>
                <a:spcPts val="0"/>
              </a:spcAft>
              <a:buClr>
                <a:srgbClr val="888888"/>
              </a:buClr>
              <a:buSzPts val="900"/>
              <a:buNone/>
              <a:defRPr sz="900">
                <a:solidFill>
                  <a:srgbClr val="888888"/>
                </a:solidFill>
              </a:defRPr>
            </a:lvl8pPr>
            <a:lvl9pPr marL="4114800" lvl="8" indent="-228600" algn="l" rtl="0">
              <a:spcBef>
                <a:spcPts val="200"/>
              </a:spcBef>
              <a:spcAft>
                <a:spcPts val="0"/>
              </a:spcAft>
              <a:buClr>
                <a:srgbClr val="888888"/>
              </a:buClr>
              <a:buSzPts val="900"/>
              <a:buNone/>
              <a:defRPr sz="900">
                <a:solidFill>
                  <a:srgbClr val="888888"/>
                </a:solidFill>
              </a:defRPr>
            </a:lvl9pPr>
          </a:lstStyle>
          <a:p>
            <a:endParaRPr/>
          </a:p>
        </p:txBody>
      </p:sp>
      <p:sp>
        <p:nvSpPr>
          <p:cNvPr id="98" name="Google Shape;98;p22"/>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9" name="Google Shape;99;p22"/>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0" name="Google Shape;100;p22"/>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03" name="Google Shape;103;p23"/>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spcBef>
                <a:spcPts val="400"/>
              </a:spcBef>
              <a:spcAft>
                <a:spcPts val="0"/>
              </a:spcAft>
              <a:buClr>
                <a:schemeClr val="dk1"/>
              </a:buClr>
              <a:buSzPts val="1900"/>
              <a:buChar char="•"/>
              <a:defRPr sz="1900"/>
            </a:lvl1pPr>
            <a:lvl2pPr marL="914400" lvl="1" indent="-330200" algn="l" rtl="0">
              <a:spcBef>
                <a:spcPts val="300"/>
              </a:spcBef>
              <a:spcAft>
                <a:spcPts val="0"/>
              </a:spcAft>
              <a:buClr>
                <a:schemeClr val="dk1"/>
              </a:buClr>
              <a:buSzPts val="1600"/>
              <a:buChar char="–"/>
              <a:defRPr sz="1600"/>
            </a:lvl2pPr>
            <a:lvl3pPr marL="1371600" lvl="2" indent="-311150" algn="l" rtl="0">
              <a:spcBef>
                <a:spcPts val="300"/>
              </a:spcBef>
              <a:spcAft>
                <a:spcPts val="0"/>
              </a:spcAft>
              <a:buClr>
                <a:schemeClr val="dk1"/>
              </a:buClr>
              <a:buSzPts val="1300"/>
              <a:buChar char="•"/>
              <a:defRPr sz="1300"/>
            </a:lvl3pPr>
            <a:lvl4pPr marL="1828800" lvl="3" indent="-304800" algn="l" rtl="0">
              <a:spcBef>
                <a:spcPts val="200"/>
              </a:spcBef>
              <a:spcAft>
                <a:spcPts val="0"/>
              </a:spcAft>
              <a:buClr>
                <a:schemeClr val="dk1"/>
              </a:buClr>
              <a:buSzPts val="1200"/>
              <a:buChar char="–"/>
              <a:defRPr sz="1200"/>
            </a:lvl4pPr>
            <a:lvl5pPr marL="2286000" lvl="4" indent="-304800" algn="l" rtl="0">
              <a:spcBef>
                <a:spcPts val="200"/>
              </a:spcBef>
              <a:spcAft>
                <a:spcPts val="0"/>
              </a:spcAft>
              <a:buClr>
                <a:schemeClr val="dk1"/>
              </a:buClr>
              <a:buSzPts val="1200"/>
              <a:buChar char="»"/>
              <a:defRPr sz="1200"/>
            </a:lvl5pPr>
            <a:lvl6pPr marL="2743200" lvl="5" indent="-304800" algn="l" rtl="0">
              <a:spcBef>
                <a:spcPts val="200"/>
              </a:spcBef>
              <a:spcAft>
                <a:spcPts val="0"/>
              </a:spcAft>
              <a:buClr>
                <a:schemeClr val="dk1"/>
              </a:buClr>
              <a:buSzPts val="1200"/>
              <a:buChar char="•"/>
              <a:defRPr sz="1200"/>
            </a:lvl6pPr>
            <a:lvl7pPr marL="3200400" lvl="6" indent="-304800" algn="l" rtl="0">
              <a:spcBef>
                <a:spcPts val="200"/>
              </a:spcBef>
              <a:spcAft>
                <a:spcPts val="0"/>
              </a:spcAft>
              <a:buClr>
                <a:schemeClr val="dk1"/>
              </a:buClr>
              <a:buSzPts val="1200"/>
              <a:buChar char="•"/>
              <a:defRPr sz="1200"/>
            </a:lvl7pPr>
            <a:lvl8pPr marL="3657600" lvl="7" indent="-304800" algn="l" rtl="0">
              <a:spcBef>
                <a:spcPts val="200"/>
              </a:spcBef>
              <a:spcAft>
                <a:spcPts val="0"/>
              </a:spcAft>
              <a:buClr>
                <a:schemeClr val="dk1"/>
              </a:buClr>
              <a:buSzPts val="1200"/>
              <a:buChar char="•"/>
              <a:defRPr sz="1200"/>
            </a:lvl8pPr>
            <a:lvl9pPr marL="4114800" lvl="8" indent="-304800" algn="l" rtl="0">
              <a:spcBef>
                <a:spcPts val="200"/>
              </a:spcBef>
              <a:spcAft>
                <a:spcPts val="0"/>
              </a:spcAft>
              <a:buClr>
                <a:schemeClr val="dk1"/>
              </a:buClr>
              <a:buSzPts val="1200"/>
              <a:buChar char="•"/>
              <a:defRPr sz="1200"/>
            </a:lvl9pPr>
          </a:lstStyle>
          <a:p>
            <a:endParaRPr/>
          </a:p>
        </p:txBody>
      </p:sp>
      <p:sp>
        <p:nvSpPr>
          <p:cNvPr id="104" name="Google Shape;104;p23"/>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spcBef>
                <a:spcPts val="400"/>
              </a:spcBef>
              <a:spcAft>
                <a:spcPts val="0"/>
              </a:spcAft>
              <a:buClr>
                <a:schemeClr val="dk1"/>
              </a:buClr>
              <a:buSzPts val="1900"/>
              <a:buChar char="•"/>
              <a:defRPr sz="1900"/>
            </a:lvl1pPr>
            <a:lvl2pPr marL="914400" lvl="1" indent="-330200" algn="l" rtl="0">
              <a:spcBef>
                <a:spcPts val="300"/>
              </a:spcBef>
              <a:spcAft>
                <a:spcPts val="0"/>
              </a:spcAft>
              <a:buClr>
                <a:schemeClr val="dk1"/>
              </a:buClr>
              <a:buSzPts val="1600"/>
              <a:buChar char="–"/>
              <a:defRPr sz="1600"/>
            </a:lvl2pPr>
            <a:lvl3pPr marL="1371600" lvl="2" indent="-311150" algn="l" rtl="0">
              <a:spcBef>
                <a:spcPts val="300"/>
              </a:spcBef>
              <a:spcAft>
                <a:spcPts val="0"/>
              </a:spcAft>
              <a:buClr>
                <a:schemeClr val="dk1"/>
              </a:buClr>
              <a:buSzPts val="1300"/>
              <a:buChar char="•"/>
              <a:defRPr sz="1300"/>
            </a:lvl3pPr>
            <a:lvl4pPr marL="1828800" lvl="3" indent="-304800" algn="l" rtl="0">
              <a:spcBef>
                <a:spcPts val="200"/>
              </a:spcBef>
              <a:spcAft>
                <a:spcPts val="0"/>
              </a:spcAft>
              <a:buClr>
                <a:schemeClr val="dk1"/>
              </a:buClr>
              <a:buSzPts val="1200"/>
              <a:buChar char="–"/>
              <a:defRPr sz="1200"/>
            </a:lvl4pPr>
            <a:lvl5pPr marL="2286000" lvl="4" indent="-304800" algn="l" rtl="0">
              <a:spcBef>
                <a:spcPts val="200"/>
              </a:spcBef>
              <a:spcAft>
                <a:spcPts val="0"/>
              </a:spcAft>
              <a:buClr>
                <a:schemeClr val="dk1"/>
              </a:buClr>
              <a:buSzPts val="1200"/>
              <a:buChar char="»"/>
              <a:defRPr sz="1200"/>
            </a:lvl5pPr>
            <a:lvl6pPr marL="2743200" lvl="5" indent="-304800" algn="l" rtl="0">
              <a:spcBef>
                <a:spcPts val="200"/>
              </a:spcBef>
              <a:spcAft>
                <a:spcPts val="0"/>
              </a:spcAft>
              <a:buClr>
                <a:schemeClr val="dk1"/>
              </a:buClr>
              <a:buSzPts val="1200"/>
              <a:buChar char="•"/>
              <a:defRPr sz="1200"/>
            </a:lvl6pPr>
            <a:lvl7pPr marL="3200400" lvl="6" indent="-304800" algn="l" rtl="0">
              <a:spcBef>
                <a:spcPts val="200"/>
              </a:spcBef>
              <a:spcAft>
                <a:spcPts val="0"/>
              </a:spcAft>
              <a:buClr>
                <a:schemeClr val="dk1"/>
              </a:buClr>
              <a:buSzPts val="1200"/>
              <a:buChar char="•"/>
              <a:defRPr sz="1200"/>
            </a:lvl7pPr>
            <a:lvl8pPr marL="3657600" lvl="7" indent="-304800" algn="l" rtl="0">
              <a:spcBef>
                <a:spcPts val="200"/>
              </a:spcBef>
              <a:spcAft>
                <a:spcPts val="0"/>
              </a:spcAft>
              <a:buClr>
                <a:schemeClr val="dk1"/>
              </a:buClr>
              <a:buSzPts val="1200"/>
              <a:buChar char="•"/>
              <a:defRPr sz="1200"/>
            </a:lvl8pPr>
            <a:lvl9pPr marL="4114800" lvl="8" indent="-304800" algn="l" rtl="0">
              <a:spcBef>
                <a:spcPts val="200"/>
              </a:spcBef>
              <a:spcAft>
                <a:spcPts val="0"/>
              </a:spcAft>
              <a:buClr>
                <a:schemeClr val="dk1"/>
              </a:buClr>
              <a:buSzPts val="1200"/>
              <a:buChar char="•"/>
              <a:defRPr sz="1200"/>
            </a:lvl9pPr>
          </a:lstStyle>
          <a:p>
            <a:endParaRPr/>
          </a:p>
        </p:txBody>
      </p:sp>
      <p:sp>
        <p:nvSpPr>
          <p:cNvPr id="105" name="Google Shape;105;p2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6" name="Google Shape;106;p2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7" name="Google Shape;107;p2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2900"/>
              <a:buFont typeface="Calibri"/>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10" name="Google Shape;110;p24"/>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chemeClr val="dk1"/>
              </a:buClr>
              <a:buSzPts val="1600"/>
              <a:buNone/>
              <a:defRPr sz="1600" b="1"/>
            </a:lvl1pPr>
            <a:lvl2pPr marL="914400" lvl="1" indent="-228600" algn="l" rtl="0">
              <a:spcBef>
                <a:spcPts val="300"/>
              </a:spcBef>
              <a:spcAft>
                <a:spcPts val="0"/>
              </a:spcAft>
              <a:buClr>
                <a:schemeClr val="dk1"/>
              </a:buClr>
              <a:buSzPts val="1300"/>
              <a:buNone/>
              <a:defRPr sz="1300" b="1"/>
            </a:lvl2pPr>
            <a:lvl3pPr marL="1371600" lvl="2" indent="-228600" algn="l" rtl="0">
              <a:spcBef>
                <a:spcPts val="200"/>
              </a:spcBef>
              <a:spcAft>
                <a:spcPts val="0"/>
              </a:spcAft>
              <a:buClr>
                <a:schemeClr val="dk1"/>
              </a:buClr>
              <a:buSzPts val="1200"/>
              <a:buNone/>
              <a:defRPr sz="1200" b="1"/>
            </a:lvl3pPr>
            <a:lvl4pPr marL="1828800" lvl="3" indent="-228600" algn="l" rtl="0">
              <a:spcBef>
                <a:spcPts val="200"/>
              </a:spcBef>
              <a:spcAft>
                <a:spcPts val="0"/>
              </a:spcAft>
              <a:buClr>
                <a:schemeClr val="dk1"/>
              </a:buClr>
              <a:buSzPts val="1100"/>
              <a:buNone/>
              <a:defRPr sz="1100" b="1"/>
            </a:lvl4pPr>
            <a:lvl5pPr marL="2286000" lvl="4" indent="-228600" algn="l" rtl="0">
              <a:spcBef>
                <a:spcPts val="200"/>
              </a:spcBef>
              <a:spcAft>
                <a:spcPts val="0"/>
              </a:spcAft>
              <a:buClr>
                <a:schemeClr val="dk1"/>
              </a:buClr>
              <a:buSzPts val="1100"/>
              <a:buNone/>
              <a:defRPr sz="1100" b="1"/>
            </a:lvl5pPr>
            <a:lvl6pPr marL="2743200" lvl="5" indent="-228600" algn="l" rtl="0">
              <a:spcBef>
                <a:spcPts val="200"/>
              </a:spcBef>
              <a:spcAft>
                <a:spcPts val="0"/>
              </a:spcAft>
              <a:buClr>
                <a:schemeClr val="dk1"/>
              </a:buClr>
              <a:buSzPts val="1100"/>
              <a:buNone/>
              <a:defRPr sz="1100" b="1"/>
            </a:lvl6pPr>
            <a:lvl7pPr marL="3200400" lvl="6" indent="-228600" algn="l" rtl="0">
              <a:spcBef>
                <a:spcPts val="200"/>
              </a:spcBef>
              <a:spcAft>
                <a:spcPts val="0"/>
              </a:spcAft>
              <a:buClr>
                <a:schemeClr val="dk1"/>
              </a:buClr>
              <a:buSzPts val="1100"/>
              <a:buNone/>
              <a:defRPr sz="1100" b="1"/>
            </a:lvl7pPr>
            <a:lvl8pPr marL="3657600" lvl="7" indent="-228600" algn="l" rtl="0">
              <a:spcBef>
                <a:spcPts val="200"/>
              </a:spcBef>
              <a:spcAft>
                <a:spcPts val="0"/>
              </a:spcAft>
              <a:buClr>
                <a:schemeClr val="dk1"/>
              </a:buClr>
              <a:buSzPts val="1100"/>
              <a:buNone/>
              <a:defRPr sz="1100" b="1"/>
            </a:lvl8pPr>
            <a:lvl9pPr marL="4114800" lvl="8" indent="-228600" algn="l" rtl="0">
              <a:spcBef>
                <a:spcPts val="200"/>
              </a:spcBef>
              <a:spcAft>
                <a:spcPts val="0"/>
              </a:spcAft>
              <a:buClr>
                <a:schemeClr val="dk1"/>
              </a:buClr>
              <a:buSzPts val="1100"/>
              <a:buNone/>
              <a:defRPr sz="1100" b="1"/>
            </a:lvl9pPr>
          </a:lstStyle>
          <a:p>
            <a:endParaRPr/>
          </a:p>
        </p:txBody>
      </p:sp>
      <p:sp>
        <p:nvSpPr>
          <p:cNvPr id="111" name="Google Shape;111;p24"/>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rtl="0">
              <a:spcBef>
                <a:spcPts val="300"/>
              </a:spcBef>
              <a:spcAft>
                <a:spcPts val="0"/>
              </a:spcAft>
              <a:buClr>
                <a:schemeClr val="dk1"/>
              </a:buClr>
              <a:buSzPts val="1600"/>
              <a:buChar char="•"/>
              <a:defRPr sz="1600"/>
            </a:lvl1pPr>
            <a:lvl2pPr marL="914400" lvl="1" indent="-311150" algn="l" rtl="0">
              <a:spcBef>
                <a:spcPts val="300"/>
              </a:spcBef>
              <a:spcAft>
                <a:spcPts val="0"/>
              </a:spcAft>
              <a:buClr>
                <a:schemeClr val="dk1"/>
              </a:buClr>
              <a:buSzPts val="1300"/>
              <a:buChar char="–"/>
              <a:defRPr sz="1300"/>
            </a:lvl2pPr>
            <a:lvl3pPr marL="1371600" lvl="2" indent="-304800" algn="l" rtl="0">
              <a:spcBef>
                <a:spcPts val="200"/>
              </a:spcBef>
              <a:spcAft>
                <a:spcPts val="0"/>
              </a:spcAft>
              <a:buClr>
                <a:schemeClr val="dk1"/>
              </a:buClr>
              <a:buSzPts val="1200"/>
              <a:buChar char="•"/>
              <a:defRPr sz="1200"/>
            </a:lvl3pPr>
            <a:lvl4pPr marL="1828800" lvl="3" indent="-298450" algn="l" rtl="0">
              <a:spcBef>
                <a:spcPts val="200"/>
              </a:spcBef>
              <a:spcAft>
                <a:spcPts val="0"/>
              </a:spcAft>
              <a:buClr>
                <a:schemeClr val="dk1"/>
              </a:buClr>
              <a:buSzPts val="1100"/>
              <a:buChar char="–"/>
              <a:defRPr sz="1100"/>
            </a:lvl4pPr>
            <a:lvl5pPr marL="2286000" lvl="4" indent="-298450" algn="l" rtl="0">
              <a:spcBef>
                <a:spcPts val="200"/>
              </a:spcBef>
              <a:spcAft>
                <a:spcPts val="0"/>
              </a:spcAft>
              <a:buClr>
                <a:schemeClr val="dk1"/>
              </a:buClr>
              <a:buSzPts val="1100"/>
              <a:buChar char="»"/>
              <a:defRPr sz="1100"/>
            </a:lvl5pPr>
            <a:lvl6pPr marL="2743200" lvl="5" indent="-298450" algn="l" rtl="0">
              <a:spcBef>
                <a:spcPts val="200"/>
              </a:spcBef>
              <a:spcAft>
                <a:spcPts val="0"/>
              </a:spcAft>
              <a:buClr>
                <a:schemeClr val="dk1"/>
              </a:buClr>
              <a:buSzPts val="1100"/>
              <a:buChar char="•"/>
              <a:defRPr sz="1100"/>
            </a:lvl6pPr>
            <a:lvl7pPr marL="3200400" lvl="6" indent="-298450" algn="l" rtl="0">
              <a:spcBef>
                <a:spcPts val="200"/>
              </a:spcBef>
              <a:spcAft>
                <a:spcPts val="0"/>
              </a:spcAft>
              <a:buClr>
                <a:schemeClr val="dk1"/>
              </a:buClr>
              <a:buSzPts val="1100"/>
              <a:buChar char="•"/>
              <a:defRPr sz="1100"/>
            </a:lvl7pPr>
            <a:lvl8pPr marL="3657600" lvl="7" indent="-298450" algn="l" rtl="0">
              <a:spcBef>
                <a:spcPts val="200"/>
              </a:spcBef>
              <a:spcAft>
                <a:spcPts val="0"/>
              </a:spcAft>
              <a:buClr>
                <a:schemeClr val="dk1"/>
              </a:buClr>
              <a:buSzPts val="1100"/>
              <a:buChar char="•"/>
              <a:defRPr sz="1100"/>
            </a:lvl8pPr>
            <a:lvl9pPr marL="4114800" lvl="8" indent="-298450" algn="l" rtl="0">
              <a:spcBef>
                <a:spcPts val="200"/>
              </a:spcBef>
              <a:spcAft>
                <a:spcPts val="0"/>
              </a:spcAft>
              <a:buClr>
                <a:schemeClr val="dk1"/>
              </a:buClr>
              <a:buSzPts val="1100"/>
              <a:buChar char="•"/>
              <a:defRPr sz="1100"/>
            </a:lvl9pPr>
          </a:lstStyle>
          <a:p>
            <a:endParaRPr/>
          </a:p>
        </p:txBody>
      </p:sp>
      <p:sp>
        <p:nvSpPr>
          <p:cNvPr id="112" name="Google Shape;112;p24"/>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chemeClr val="dk1"/>
              </a:buClr>
              <a:buSzPts val="1600"/>
              <a:buNone/>
              <a:defRPr sz="1600" b="1"/>
            </a:lvl1pPr>
            <a:lvl2pPr marL="914400" lvl="1" indent="-228600" algn="l" rtl="0">
              <a:spcBef>
                <a:spcPts val="300"/>
              </a:spcBef>
              <a:spcAft>
                <a:spcPts val="0"/>
              </a:spcAft>
              <a:buClr>
                <a:schemeClr val="dk1"/>
              </a:buClr>
              <a:buSzPts val="1300"/>
              <a:buNone/>
              <a:defRPr sz="1300" b="1"/>
            </a:lvl2pPr>
            <a:lvl3pPr marL="1371600" lvl="2" indent="-228600" algn="l" rtl="0">
              <a:spcBef>
                <a:spcPts val="200"/>
              </a:spcBef>
              <a:spcAft>
                <a:spcPts val="0"/>
              </a:spcAft>
              <a:buClr>
                <a:schemeClr val="dk1"/>
              </a:buClr>
              <a:buSzPts val="1200"/>
              <a:buNone/>
              <a:defRPr sz="1200" b="1"/>
            </a:lvl3pPr>
            <a:lvl4pPr marL="1828800" lvl="3" indent="-228600" algn="l" rtl="0">
              <a:spcBef>
                <a:spcPts val="200"/>
              </a:spcBef>
              <a:spcAft>
                <a:spcPts val="0"/>
              </a:spcAft>
              <a:buClr>
                <a:schemeClr val="dk1"/>
              </a:buClr>
              <a:buSzPts val="1100"/>
              <a:buNone/>
              <a:defRPr sz="1100" b="1"/>
            </a:lvl4pPr>
            <a:lvl5pPr marL="2286000" lvl="4" indent="-228600" algn="l" rtl="0">
              <a:spcBef>
                <a:spcPts val="200"/>
              </a:spcBef>
              <a:spcAft>
                <a:spcPts val="0"/>
              </a:spcAft>
              <a:buClr>
                <a:schemeClr val="dk1"/>
              </a:buClr>
              <a:buSzPts val="1100"/>
              <a:buNone/>
              <a:defRPr sz="1100" b="1"/>
            </a:lvl5pPr>
            <a:lvl6pPr marL="2743200" lvl="5" indent="-228600" algn="l" rtl="0">
              <a:spcBef>
                <a:spcPts val="200"/>
              </a:spcBef>
              <a:spcAft>
                <a:spcPts val="0"/>
              </a:spcAft>
              <a:buClr>
                <a:schemeClr val="dk1"/>
              </a:buClr>
              <a:buSzPts val="1100"/>
              <a:buNone/>
              <a:defRPr sz="1100" b="1"/>
            </a:lvl6pPr>
            <a:lvl7pPr marL="3200400" lvl="6" indent="-228600" algn="l" rtl="0">
              <a:spcBef>
                <a:spcPts val="200"/>
              </a:spcBef>
              <a:spcAft>
                <a:spcPts val="0"/>
              </a:spcAft>
              <a:buClr>
                <a:schemeClr val="dk1"/>
              </a:buClr>
              <a:buSzPts val="1100"/>
              <a:buNone/>
              <a:defRPr sz="1100" b="1"/>
            </a:lvl7pPr>
            <a:lvl8pPr marL="3657600" lvl="7" indent="-228600" algn="l" rtl="0">
              <a:spcBef>
                <a:spcPts val="200"/>
              </a:spcBef>
              <a:spcAft>
                <a:spcPts val="0"/>
              </a:spcAft>
              <a:buClr>
                <a:schemeClr val="dk1"/>
              </a:buClr>
              <a:buSzPts val="1100"/>
              <a:buNone/>
              <a:defRPr sz="1100" b="1"/>
            </a:lvl8pPr>
            <a:lvl9pPr marL="4114800" lvl="8" indent="-228600" algn="l" rtl="0">
              <a:spcBef>
                <a:spcPts val="200"/>
              </a:spcBef>
              <a:spcAft>
                <a:spcPts val="0"/>
              </a:spcAft>
              <a:buClr>
                <a:schemeClr val="dk1"/>
              </a:buClr>
              <a:buSzPts val="1100"/>
              <a:buNone/>
              <a:defRPr sz="1100" b="1"/>
            </a:lvl9pPr>
          </a:lstStyle>
          <a:p>
            <a:endParaRPr/>
          </a:p>
        </p:txBody>
      </p:sp>
      <p:sp>
        <p:nvSpPr>
          <p:cNvPr id="113" name="Google Shape;113;p24"/>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rtl="0">
              <a:spcBef>
                <a:spcPts val="300"/>
              </a:spcBef>
              <a:spcAft>
                <a:spcPts val="0"/>
              </a:spcAft>
              <a:buClr>
                <a:schemeClr val="dk1"/>
              </a:buClr>
              <a:buSzPts val="1600"/>
              <a:buChar char="•"/>
              <a:defRPr sz="1600"/>
            </a:lvl1pPr>
            <a:lvl2pPr marL="914400" lvl="1" indent="-311150" algn="l" rtl="0">
              <a:spcBef>
                <a:spcPts val="300"/>
              </a:spcBef>
              <a:spcAft>
                <a:spcPts val="0"/>
              </a:spcAft>
              <a:buClr>
                <a:schemeClr val="dk1"/>
              </a:buClr>
              <a:buSzPts val="1300"/>
              <a:buChar char="–"/>
              <a:defRPr sz="1300"/>
            </a:lvl2pPr>
            <a:lvl3pPr marL="1371600" lvl="2" indent="-304800" algn="l" rtl="0">
              <a:spcBef>
                <a:spcPts val="200"/>
              </a:spcBef>
              <a:spcAft>
                <a:spcPts val="0"/>
              </a:spcAft>
              <a:buClr>
                <a:schemeClr val="dk1"/>
              </a:buClr>
              <a:buSzPts val="1200"/>
              <a:buChar char="•"/>
              <a:defRPr sz="1200"/>
            </a:lvl3pPr>
            <a:lvl4pPr marL="1828800" lvl="3" indent="-298450" algn="l" rtl="0">
              <a:spcBef>
                <a:spcPts val="200"/>
              </a:spcBef>
              <a:spcAft>
                <a:spcPts val="0"/>
              </a:spcAft>
              <a:buClr>
                <a:schemeClr val="dk1"/>
              </a:buClr>
              <a:buSzPts val="1100"/>
              <a:buChar char="–"/>
              <a:defRPr sz="1100"/>
            </a:lvl4pPr>
            <a:lvl5pPr marL="2286000" lvl="4" indent="-298450" algn="l" rtl="0">
              <a:spcBef>
                <a:spcPts val="200"/>
              </a:spcBef>
              <a:spcAft>
                <a:spcPts val="0"/>
              </a:spcAft>
              <a:buClr>
                <a:schemeClr val="dk1"/>
              </a:buClr>
              <a:buSzPts val="1100"/>
              <a:buChar char="»"/>
              <a:defRPr sz="1100"/>
            </a:lvl5pPr>
            <a:lvl6pPr marL="2743200" lvl="5" indent="-298450" algn="l" rtl="0">
              <a:spcBef>
                <a:spcPts val="200"/>
              </a:spcBef>
              <a:spcAft>
                <a:spcPts val="0"/>
              </a:spcAft>
              <a:buClr>
                <a:schemeClr val="dk1"/>
              </a:buClr>
              <a:buSzPts val="1100"/>
              <a:buChar char="•"/>
              <a:defRPr sz="1100"/>
            </a:lvl6pPr>
            <a:lvl7pPr marL="3200400" lvl="6" indent="-298450" algn="l" rtl="0">
              <a:spcBef>
                <a:spcPts val="200"/>
              </a:spcBef>
              <a:spcAft>
                <a:spcPts val="0"/>
              </a:spcAft>
              <a:buClr>
                <a:schemeClr val="dk1"/>
              </a:buClr>
              <a:buSzPts val="1100"/>
              <a:buChar char="•"/>
              <a:defRPr sz="1100"/>
            </a:lvl7pPr>
            <a:lvl8pPr marL="3657600" lvl="7" indent="-298450" algn="l" rtl="0">
              <a:spcBef>
                <a:spcPts val="200"/>
              </a:spcBef>
              <a:spcAft>
                <a:spcPts val="0"/>
              </a:spcAft>
              <a:buClr>
                <a:schemeClr val="dk1"/>
              </a:buClr>
              <a:buSzPts val="1100"/>
              <a:buChar char="•"/>
              <a:defRPr sz="1100"/>
            </a:lvl8pPr>
            <a:lvl9pPr marL="4114800" lvl="8" indent="-298450" algn="l" rtl="0">
              <a:spcBef>
                <a:spcPts val="200"/>
              </a:spcBef>
              <a:spcAft>
                <a:spcPts val="0"/>
              </a:spcAft>
              <a:buClr>
                <a:schemeClr val="dk1"/>
              </a:buClr>
              <a:buSzPts val="1100"/>
              <a:buChar char="•"/>
              <a:defRPr sz="1100"/>
            </a:lvl9pPr>
          </a:lstStyle>
          <a:p>
            <a:endParaRPr/>
          </a:p>
        </p:txBody>
      </p:sp>
      <p:sp>
        <p:nvSpPr>
          <p:cNvPr id="114" name="Google Shape;114;p2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5" name="Google Shape;115;p2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6" name="Google Shape;116;p2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19" name="Google Shape;119;p2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0" name="Google Shape;120;p2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1" name="Google Shape;121;p2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304800" y="182033"/>
            <a:ext cx="2005500" cy="774600"/>
          </a:xfrm>
          <a:prstGeom prst="rect">
            <a:avLst/>
          </a:prstGeom>
          <a:noFill/>
          <a:ln>
            <a:noFill/>
          </a:ln>
        </p:spPr>
        <p:txBody>
          <a:bodyPr spcFirstLastPara="1" wrap="square" lIns="60950" tIns="30475" rIns="60950" bIns="30475" anchor="b" anchorCtr="0">
            <a:normAutofit/>
          </a:bodyPr>
          <a:lstStyle>
            <a:lvl1pPr lvl="0" algn="l" rtl="0">
              <a:spcBef>
                <a:spcPts val="0"/>
              </a:spcBef>
              <a:spcAft>
                <a:spcPts val="0"/>
              </a:spcAft>
              <a:buClr>
                <a:schemeClr val="dk1"/>
              </a:buClr>
              <a:buSzPts val="1300"/>
              <a:buFont typeface="Calibri"/>
              <a:buNone/>
              <a:defRPr sz="1300" b="1"/>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24" name="Google Shape;124;p26"/>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rtl="0">
              <a:spcBef>
                <a:spcPts val="400"/>
              </a:spcBef>
              <a:spcAft>
                <a:spcPts val="0"/>
              </a:spcAft>
              <a:buClr>
                <a:schemeClr val="dk1"/>
              </a:buClr>
              <a:buSzPts val="2100"/>
              <a:buChar char="•"/>
              <a:defRPr sz="2100"/>
            </a:lvl1pPr>
            <a:lvl2pPr marL="914400" lvl="1" indent="-349250" algn="l" rtl="0">
              <a:spcBef>
                <a:spcPts val="400"/>
              </a:spcBef>
              <a:spcAft>
                <a:spcPts val="0"/>
              </a:spcAft>
              <a:buClr>
                <a:schemeClr val="dk1"/>
              </a:buClr>
              <a:buSzPts val="1900"/>
              <a:buChar char="–"/>
              <a:defRPr sz="1900"/>
            </a:lvl2pPr>
            <a:lvl3pPr marL="1371600" lvl="2" indent="-330200" algn="l" rtl="0">
              <a:spcBef>
                <a:spcPts val="300"/>
              </a:spcBef>
              <a:spcAft>
                <a:spcPts val="0"/>
              </a:spcAft>
              <a:buClr>
                <a:schemeClr val="dk1"/>
              </a:buClr>
              <a:buSzPts val="1600"/>
              <a:buChar char="•"/>
              <a:defRPr sz="1600"/>
            </a:lvl3pPr>
            <a:lvl4pPr marL="1828800" lvl="3" indent="-311150" algn="l" rtl="0">
              <a:spcBef>
                <a:spcPts val="300"/>
              </a:spcBef>
              <a:spcAft>
                <a:spcPts val="0"/>
              </a:spcAft>
              <a:buClr>
                <a:schemeClr val="dk1"/>
              </a:buClr>
              <a:buSzPts val="1300"/>
              <a:buChar char="–"/>
              <a:defRPr sz="1300"/>
            </a:lvl4pPr>
            <a:lvl5pPr marL="2286000" lvl="4" indent="-311150" algn="l" rtl="0">
              <a:spcBef>
                <a:spcPts val="300"/>
              </a:spcBef>
              <a:spcAft>
                <a:spcPts val="0"/>
              </a:spcAft>
              <a:buClr>
                <a:schemeClr val="dk1"/>
              </a:buClr>
              <a:buSzPts val="1300"/>
              <a:buChar char="»"/>
              <a:defRPr sz="1300"/>
            </a:lvl5pPr>
            <a:lvl6pPr marL="2743200" lvl="5" indent="-311150" algn="l" rtl="0">
              <a:spcBef>
                <a:spcPts val="300"/>
              </a:spcBef>
              <a:spcAft>
                <a:spcPts val="0"/>
              </a:spcAft>
              <a:buClr>
                <a:schemeClr val="dk1"/>
              </a:buClr>
              <a:buSzPts val="1300"/>
              <a:buChar char="•"/>
              <a:defRPr sz="1300"/>
            </a:lvl6pPr>
            <a:lvl7pPr marL="3200400" lvl="6" indent="-311150" algn="l" rtl="0">
              <a:spcBef>
                <a:spcPts val="300"/>
              </a:spcBef>
              <a:spcAft>
                <a:spcPts val="0"/>
              </a:spcAft>
              <a:buClr>
                <a:schemeClr val="dk1"/>
              </a:buClr>
              <a:buSzPts val="1300"/>
              <a:buChar char="•"/>
              <a:defRPr sz="1300"/>
            </a:lvl7pPr>
            <a:lvl8pPr marL="3657600" lvl="7" indent="-311150" algn="l" rtl="0">
              <a:spcBef>
                <a:spcPts val="300"/>
              </a:spcBef>
              <a:spcAft>
                <a:spcPts val="0"/>
              </a:spcAft>
              <a:buClr>
                <a:schemeClr val="dk1"/>
              </a:buClr>
              <a:buSzPts val="1300"/>
              <a:buChar char="•"/>
              <a:defRPr sz="1300"/>
            </a:lvl8pPr>
            <a:lvl9pPr marL="4114800" lvl="8" indent="-311150" algn="l" rtl="0">
              <a:spcBef>
                <a:spcPts val="300"/>
              </a:spcBef>
              <a:spcAft>
                <a:spcPts val="0"/>
              </a:spcAft>
              <a:buClr>
                <a:schemeClr val="dk1"/>
              </a:buClr>
              <a:buSzPts val="1300"/>
              <a:buChar char="•"/>
              <a:defRPr sz="1300"/>
            </a:lvl9pPr>
          </a:lstStyle>
          <a:p>
            <a:endParaRPr/>
          </a:p>
        </p:txBody>
      </p:sp>
      <p:sp>
        <p:nvSpPr>
          <p:cNvPr id="125" name="Google Shape;125;p26"/>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rtl="0">
              <a:spcBef>
                <a:spcPts val="200"/>
              </a:spcBef>
              <a:spcAft>
                <a:spcPts val="0"/>
              </a:spcAft>
              <a:buClr>
                <a:schemeClr val="dk1"/>
              </a:buClr>
              <a:buSzPts val="900"/>
              <a:buNone/>
              <a:defRPr sz="900"/>
            </a:lvl1pPr>
            <a:lvl2pPr marL="914400" lvl="1" indent="-228600" algn="l" rtl="0">
              <a:spcBef>
                <a:spcPts val="200"/>
              </a:spcBef>
              <a:spcAft>
                <a:spcPts val="0"/>
              </a:spcAft>
              <a:buClr>
                <a:schemeClr val="dk1"/>
              </a:buClr>
              <a:buSzPts val="800"/>
              <a:buNone/>
              <a:defRPr sz="800"/>
            </a:lvl2pPr>
            <a:lvl3pPr marL="1371600" lvl="2" indent="-228600" algn="l" rtl="0">
              <a:spcBef>
                <a:spcPts val="100"/>
              </a:spcBef>
              <a:spcAft>
                <a:spcPts val="0"/>
              </a:spcAft>
              <a:buClr>
                <a:schemeClr val="dk1"/>
              </a:buClr>
              <a:buSzPts val="700"/>
              <a:buNone/>
              <a:defRPr sz="700"/>
            </a:lvl3pPr>
            <a:lvl4pPr marL="1828800" lvl="3" indent="-228600" algn="l" rtl="0">
              <a:spcBef>
                <a:spcPts val="100"/>
              </a:spcBef>
              <a:spcAft>
                <a:spcPts val="0"/>
              </a:spcAft>
              <a:buClr>
                <a:schemeClr val="dk1"/>
              </a:buClr>
              <a:buSzPts val="600"/>
              <a:buNone/>
              <a:defRPr sz="600"/>
            </a:lvl4pPr>
            <a:lvl5pPr marL="2286000" lvl="4" indent="-228600" algn="l" rtl="0">
              <a:spcBef>
                <a:spcPts val="100"/>
              </a:spcBef>
              <a:spcAft>
                <a:spcPts val="0"/>
              </a:spcAft>
              <a:buClr>
                <a:schemeClr val="dk1"/>
              </a:buClr>
              <a:buSzPts val="600"/>
              <a:buNone/>
              <a:defRPr sz="600"/>
            </a:lvl5pPr>
            <a:lvl6pPr marL="2743200" lvl="5" indent="-228600" algn="l" rtl="0">
              <a:spcBef>
                <a:spcPts val="100"/>
              </a:spcBef>
              <a:spcAft>
                <a:spcPts val="0"/>
              </a:spcAft>
              <a:buClr>
                <a:schemeClr val="dk1"/>
              </a:buClr>
              <a:buSzPts val="600"/>
              <a:buNone/>
              <a:defRPr sz="600"/>
            </a:lvl6pPr>
            <a:lvl7pPr marL="3200400" lvl="6" indent="-228600" algn="l" rtl="0">
              <a:spcBef>
                <a:spcPts val="100"/>
              </a:spcBef>
              <a:spcAft>
                <a:spcPts val="0"/>
              </a:spcAft>
              <a:buClr>
                <a:schemeClr val="dk1"/>
              </a:buClr>
              <a:buSzPts val="600"/>
              <a:buNone/>
              <a:defRPr sz="600"/>
            </a:lvl7pPr>
            <a:lvl8pPr marL="3657600" lvl="7" indent="-228600" algn="l" rtl="0">
              <a:spcBef>
                <a:spcPts val="100"/>
              </a:spcBef>
              <a:spcAft>
                <a:spcPts val="0"/>
              </a:spcAft>
              <a:buClr>
                <a:schemeClr val="dk1"/>
              </a:buClr>
              <a:buSzPts val="600"/>
              <a:buNone/>
              <a:defRPr sz="600"/>
            </a:lvl8pPr>
            <a:lvl9pPr marL="4114800" lvl="8" indent="-228600" algn="l" rtl="0">
              <a:spcBef>
                <a:spcPts val="100"/>
              </a:spcBef>
              <a:spcAft>
                <a:spcPts val="0"/>
              </a:spcAft>
              <a:buClr>
                <a:schemeClr val="dk1"/>
              </a:buClr>
              <a:buSzPts val="600"/>
              <a:buNone/>
              <a:defRPr sz="600"/>
            </a:lvl9pPr>
          </a:lstStyle>
          <a:p>
            <a:endParaRPr/>
          </a:p>
        </p:txBody>
      </p:sp>
      <p:sp>
        <p:nvSpPr>
          <p:cNvPr id="126" name="Google Shape;126;p26"/>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7" name="Google Shape;127;p26"/>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8" name="Google Shape;128;p26"/>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rtl="0">
              <a:spcBef>
                <a:spcPts val="0"/>
              </a:spcBef>
              <a:spcAft>
                <a:spcPts val="0"/>
              </a:spcAft>
              <a:buClr>
                <a:schemeClr val="dk1"/>
              </a:buClr>
              <a:buSzPts val="1300"/>
              <a:buFont typeface="Calibri"/>
              <a:buNone/>
              <a:defRPr sz="1300" b="1"/>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31" name="Google Shape;131;p27"/>
          <p:cNvSpPr>
            <a:spLocks noGrp="1"/>
          </p:cNvSpPr>
          <p:nvPr>
            <p:ph type="pic" idx="2"/>
          </p:nvPr>
        </p:nvSpPr>
        <p:spPr>
          <a:xfrm>
            <a:off x="1194859" y="408517"/>
            <a:ext cx="3657600" cy="2743200"/>
          </a:xfrm>
          <a:prstGeom prst="rect">
            <a:avLst/>
          </a:prstGeom>
          <a:noFill/>
          <a:ln>
            <a:noFill/>
          </a:ln>
        </p:spPr>
      </p:sp>
      <p:sp>
        <p:nvSpPr>
          <p:cNvPr id="132" name="Google Shape;132;p27"/>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rtl="0">
              <a:spcBef>
                <a:spcPts val="200"/>
              </a:spcBef>
              <a:spcAft>
                <a:spcPts val="0"/>
              </a:spcAft>
              <a:buClr>
                <a:schemeClr val="dk1"/>
              </a:buClr>
              <a:buSzPts val="900"/>
              <a:buNone/>
              <a:defRPr sz="900"/>
            </a:lvl1pPr>
            <a:lvl2pPr marL="914400" lvl="1" indent="-228600" algn="l" rtl="0">
              <a:spcBef>
                <a:spcPts val="200"/>
              </a:spcBef>
              <a:spcAft>
                <a:spcPts val="0"/>
              </a:spcAft>
              <a:buClr>
                <a:schemeClr val="dk1"/>
              </a:buClr>
              <a:buSzPts val="800"/>
              <a:buNone/>
              <a:defRPr sz="800"/>
            </a:lvl2pPr>
            <a:lvl3pPr marL="1371600" lvl="2" indent="-228600" algn="l" rtl="0">
              <a:spcBef>
                <a:spcPts val="100"/>
              </a:spcBef>
              <a:spcAft>
                <a:spcPts val="0"/>
              </a:spcAft>
              <a:buClr>
                <a:schemeClr val="dk1"/>
              </a:buClr>
              <a:buSzPts val="700"/>
              <a:buNone/>
              <a:defRPr sz="700"/>
            </a:lvl3pPr>
            <a:lvl4pPr marL="1828800" lvl="3" indent="-228600" algn="l" rtl="0">
              <a:spcBef>
                <a:spcPts val="100"/>
              </a:spcBef>
              <a:spcAft>
                <a:spcPts val="0"/>
              </a:spcAft>
              <a:buClr>
                <a:schemeClr val="dk1"/>
              </a:buClr>
              <a:buSzPts val="600"/>
              <a:buNone/>
              <a:defRPr sz="600"/>
            </a:lvl4pPr>
            <a:lvl5pPr marL="2286000" lvl="4" indent="-228600" algn="l" rtl="0">
              <a:spcBef>
                <a:spcPts val="100"/>
              </a:spcBef>
              <a:spcAft>
                <a:spcPts val="0"/>
              </a:spcAft>
              <a:buClr>
                <a:schemeClr val="dk1"/>
              </a:buClr>
              <a:buSzPts val="600"/>
              <a:buNone/>
              <a:defRPr sz="600"/>
            </a:lvl5pPr>
            <a:lvl6pPr marL="2743200" lvl="5" indent="-228600" algn="l" rtl="0">
              <a:spcBef>
                <a:spcPts val="100"/>
              </a:spcBef>
              <a:spcAft>
                <a:spcPts val="0"/>
              </a:spcAft>
              <a:buClr>
                <a:schemeClr val="dk1"/>
              </a:buClr>
              <a:buSzPts val="600"/>
              <a:buNone/>
              <a:defRPr sz="600"/>
            </a:lvl6pPr>
            <a:lvl7pPr marL="3200400" lvl="6" indent="-228600" algn="l" rtl="0">
              <a:spcBef>
                <a:spcPts val="100"/>
              </a:spcBef>
              <a:spcAft>
                <a:spcPts val="0"/>
              </a:spcAft>
              <a:buClr>
                <a:schemeClr val="dk1"/>
              </a:buClr>
              <a:buSzPts val="600"/>
              <a:buNone/>
              <a:defRPr sz="600"/>
            </a:lvl7pPr>
            <a:lvl8pPr marL="3657600" lvl="7" indent="-228600" algn="l" rtl="0">
              <a:spcBef>
                <a:spcPts val="100"/>
              </a:spcBef>
              <a:spcAft>
                <a:spcPts val="0"/>
              </a:spcAft>
              <a:buClr>
                <a:schemeClr val="dk1"/>
              </a:buClr>
              <a:buSzPts val="600"/>
              <a:buNone/>
              <a:defRPr sz="600"/>
            </a:lvl8pPr>
            <a:lvl9pPr marL="4114800" lvl="8" indent="-228600" algn="l" rtl="0">
              <a:spcBef>
                <a:spcPts val="100"/>
              </a:spcBef>
              <a:spcAft>
                <a:spcPts val="0"/>
              </a:spcAft>
              <a:buClr>
                <a:schemeClr val="dk1"/>
              </a:buClr>
              <a:buSzPts val="600"/>
              <a:buNone/>
              <a:defRPr sz="600"/>
            </a:lvl9pPr>
          </a:lstStyle>
          <a:p>
            <a:endParaRPr/>
          </a:p>
        </p:txBody>
      </p:sp>
      <p:sp>
        <p:nvSpPr>
          <p:cNvPr id="133" name="Google Shape;133;p2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4" name="Google Shape;134;p2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5" name="Google Shape;135;p2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38" name="Google Shape;138;p28"/>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139" name="Google Shape;139;p2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0" name="Google Shape;140;p2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1" name="Google Shape;141;p2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44" name="Google Shape;144;p29"/>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145" name="Google Shape;145;p2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6" name="Google Shape;146;p2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7" name="Google Shape;147;p2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3" name="Google Shape;23;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2" name="Google Shape;3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5" name="Google Shape;35;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9" name="Google Shape;3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3" name="Google Shape;43;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5" name="Google Shape;4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8" name="Google Shape;48;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p:nvPr/>
        </p:nvSpPr>
        <p:spPr>
          <a:xfrm>
            <a:off x="0" y="6569074"/>
            <a:ext cx="3454500" cy="36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1100"/>
              <a:buFont typeface="Arial"/>
              <a:buNone/>
            </a:pPr>
            <a:fld id="{00000000-1234-1234-1234-123412341234}" type="slidenum">
              <a:rPr lang="en-US" sz="900" b="0" i="0" u="none" strike="noStrike" cap="none">
                <a:solidFill>
                  <a:srgbClr val="7F7F7F"/>
                </a:solidFill>
                <a:latin typeface="Arial"/>
                <a:ea typeface="Arial"/>
                <a:cs typeface="Arial"/>
                <a:sym typeface="Arial"/>
              </a:rPr>
              <a:t>‹#›</a:t>
            </a:fld>
            <a:r>
              <a:rPr lang="en-US" sz="900" b="0" i="0" u="none" strike="noStrike" cap="none" dirty="0">
                <a:solidFill>
                  <a:srgbClr val="7F7F7F"/>
                </a:solidFill>
                <a:latin typeface="Arial"/>
                <a:ea typeface="Arial"/>
                <a:cs typeface="Arial"/>
                <a:sym typeface="Arial"/>
              </a:rPr>
              <a:t>   </a:t>
            </a:r>
            <a:r>
              <a:rPr lang="en-US" sz="900" dirty="0">
                <a:solidFill>
                  <a:srgbClr val="7F7F7F"/>
                </a:solidFill>
              </a:rPr>
              <a:t>i3 international  </a:t>
            </a:r>
            <a:r>
              <a:rPr lang="en-US" sz="900" b="0" i="0" u="none" strike="noStrike" cap="none" dirty="0">
                <a:solidFill>
                  <a:srgbClr val="7F7F7F"/>
                </a:solidFill>
                <a:latin typeface="Arial"/>
                <a:ea typeface="Arial"/>
                <a:cs typeface="Arial"/>
                <a:sym typeface="Arial"/>
              </a:rPr>
              <a:t>202</a:t>
            </a:r>
            <a:r>
              <a:rPr lang="en-US" sz="900" dirty="0">
                <a:solidFill>
                  <a:srgbClr val="7F7F7F"/>
                </a:solidFill>
              </a:rPr>
              <a:t>2</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lvl="1" rtl="0">
              <a:spcBef>
                <a:spcPts val="0"/>
              </a:spcBef>
              <a:spcAft>
                <a:spcPts val="0"/>
              </a:spcAft>
              <a:buSzPts val="900"/>
              <a:buNone/>
              <a:defRPr sz="1200"/>
            </a:lvl2pPr>
            <a:lvl3pPr lvl="2" rtl="0">
              <a:spcBef>
                <a:spcPts val="0"/>
              </a:spcBef>
              <a:spcAft>
                <a:spcPts val="0"/>
              </a:spcAft>
              <a:buSzPts val="900"/>
              <a:buNone/>
              <a:defRPr sz="1200"/>
            </a:lvl3pPr>
            <a:lvl4pPr lvl="3" rtl="0">
              <a:spcBef>
                <a:spcPts val="0"/>
              </a:spcBef>
              <a:spcAft>
                <a:spcPts val="0"/>
              </a:spcAft>
              <a:buSzPts val="900"/>
              <a:buNone/>
              <a:defRPr sz="1200"/>
            </a:lvl4pPr>
            <a:lvl5pPr lvl="4" rtl="0">
              <a:spcBef>
                <a:spcPts val="0"/>
              </a:spcBef>
              <a:spcAft>
                <a:spcPts val="0"/>
              </a:spcAft>
              <a:buSzPts val="900"/>
              <a:buNone/>
              <a:defRPr sz="1200"/>
            </a:lvl5pPr>
            <a:lvl6pPr lvl="5" rtl="0">
              <a:spcBef>
                <a:spcPts val="0"/>
              </a:spcBef>
              <a:spcAft>
                <a:spcPts val="0"/>
              </a:spcAft>
              <a:buSzPts val="900"/>
              <a:buNone/>
              <a:defRPr sz="1200"/>
            </a:lvl6pPr>
            <a:lvl7pPr lvl="6" rtl="0">
              <a:spcBef>
                <a:spcPts val="0"/>
              </a:spcBef>
              <a:spcAft>
                <a:spcPts val="0"/>
              </a:spcAft>
              <a:buSzPts val="900"/>
              <a:buNone/>
              <a:defRPr sz="1200"/>
            </a:lvl7pPr>
            <a:lvl8pPr lvl="7" rtl="0">
              <a:spcBef>
                <a:spcPts val="0"/>
              </a:spcBef>
              <a:spcAft>
                <a:spcPts val="0"/>
              </a:spcAft>
              <a:buSzPts val="900"/>
              <a:buNone/>
              <a:defRPr sz="1200"/>
            </a:lvl8pPr>
            <a:lvl9pPr lvl="8" rtl="0">
              <a:spcBef>
                <a:spcPts val="0"/>
              </a:spcBef>
              <a:spcAft>
                <a:spcPts val="0"/>
              </a:spcAft>
              <a:buSzPts val="900"/>
              <a:buNone/>
              <a:defRPr sz="1200"/>
            </a:lvl9pPr>
          </a:lstStyle>
          <a:p>
            <a:endParaRPr/>
          </a:p>
        </p:txBody>
      </p:sp>
      <p:sp>
        <p:nvSpPr>
          <p:cNvPr id="75" name="Google Shape;75;p18"/>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76" name="Google Shape;76;p1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spcBef>
                <a:spcPts val="0"/>
              </a:spcBef>
              <a:spcAft>
                <a:spcPts val="0"/>
              </a:spcAft>
              <a:buSzPts val="9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spcBef>
                <a:spcPts val="0"/>
              </a:spcBef>
              <a:spcAft>
                <a:spcPts val="0"/>
              </a:spcAft>
              <a:buSzPts val="9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78" name="Google Shape;78;p1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7.png"/><Relationship Id="rId4" Type="http://schemas.openxmlformats.org/officeDocument/2006/relationships/hyperlink" Target="https://drive.google.com/file/d/1VwikwvO5Che7LdksAYePNwM7AQHynYDj/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drive.google.com/file/d/19WPo_EQ9C6QJfkx5PWHvLadcOxBh9wJs/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4.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U8usxUMPyFa9NDP5qFZVkbsaOTXxlZuA/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6.png"/><Relationship Id="rId4" Type="http://schemas.openxmlformats.org/officeDocument/2006/relationships/hyperlink" Target="https://drive.google.com/file/d/1-UZSCVMOU8j64kRhZufK3xz0wsnld_BD/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p:nvPr/>
        </p:nvSpPr>
        <p:spPr>
          <a:xfrm>
            <a:off x="505950" y="424475"/>
            <a:ext cx="3626051"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154" name="Google Shape;154;p30"/>
          <p:cNvSpPr txBox="1"/>
          <p:nvPr/>
        </p:nvSpPr>
        <p:spPr>
          <a:xfrm>
            <a:off x="926400" y="2988900"/>
            <a:ext cx="2618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500" b="1">
                <a:solidFill>
                  <a:srgbClr val="FFFFFF"/>
                </a:solidFill>
                <a:latin typeface="Montserrat"/>
                <a:ea typeface="Montserrat"/>
                <a:cs typeface="Montserrat"/>
                <a:sym typeface="Montserrat"/>
              </a:rPr>
              <a:t>Training </a:t>
            </a:r>
            <a:br>
              <a:rPr lang="en-US" sz="4500" b="1">
                <a:solidFill>
                  <a:srgbClr val="FFFFFF"/>
                </a:solidFill>
                <a:latin typeface="Montserrat"/>
                <a:ea typeface="Montserrat"/>
                <a:cs typeface="Montserrat"/>
                <a:sym typeface="Montserrat"/>
              </a:rPr>
            </a:br>
            <a:r>
              <a:rPr lang="en-US" sz="4500" b="1">
                <a:solidFill>
                  <a:srgbClr val="FFFFFF"/>
                </a:solidFill>
                <a:latin typeface="Montserrat"/>
                <a:ea typeface="Montserrat"/>
                <a:cs typeface="Montserrat"/>
                <a:sym typeface="Montserrat"/>
              </a:rPr>
              <a:t>Series</a:t>
            </a:r>
            <a:endParaRPr sz="700"/>
          </a:p>
        </p:txBody>
      </p:sp>
      <p:cxnSp>
        <p:nvCxnSpPr>
          <p:cNvPr id="155" name="Google Shape;155;p30"/>
          <p:cNvCxnSpPr/>
          <p:nvPr/>
        </p:nvCxnSpPr>
        <p:spPr>
          <a:xfrm>
            <a:off x="971407" y="4512734"/>
            <a:ext cx="2308500" cy="0"/>
          </a:xfrm>
          <a:prstGeom prst="straightConnector1">
            <a:avLst/>
          </a:prstGeom>
          <a:noFill/>
          <a:ln w="38100" cap="flat" cmpd="sng">
            <a:solidFill>
              <a:srgbClr val="FFFFFF"/>
            </a:solidFill>
            <a:prstDash val="solid"/>
            <a:round/>
            <a:headEnd type="none" w="sm" len="sm"/>
            <a:tailEnd type="none" w="sm" len="sm"/>
          </a:ln>
        </p:spPr>
      </p:cxnSp>
      <p:pic>
        <p:nvPicPr>
          <p:cNvPr id="156" name="Google Shape;156;p30"/>
          <p:cNvPicPr preferRelativeResize="0"/>
          <p:nvPr/>
        </p:nvPicPr>
        <p:blipFill>
          <a:blip r:embed="rId3">
            <a:alphaModFix/>
          </a:blip>
          <a:stretch>
            <a:fillRect/>
          </a:stretch>
        </p:blipFill>
        <p:spPr>
          <a:xfrm>
            <a:off x="1370497" y="1884347"/>
            <a:ext cx="1386535" cy="602901"/>
          </a:xfrm>
          <a:prstGeom prst="rect">
            <a:avLst/>
          </a:prstGeom>
          <a:noFill/>
          <a:ln>
            <a:noFill/>
          </a:ln>
        </p:spPr>
      </p:pic>
      <p:sp>
        <p:nvSpPr>
          <p:cNvPr id="157" name="Google Shape;157;p30"/>
          <p:cNvSpPr txBox="1"/>
          <p:nvPr/>
        </p:nvSpPr>
        <p:spPr>
          <a:xfrm>
            <a:off x="1838913" y="1455900"/>
            <a:ext cx="4497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a:solidFill>
                  <a:srgbClr val="FFFFFF"/>
                </a:solidFill>
                <a:latin typeface="Montserrat"/>
                <a:ea typeface="Montserrat"/>
                <a:cs typeface="Montserrat"/>
                <a:sym typeface="Montserrat"/>
              </a:rPr>
              <a:t>+</a:t>
            </a:r>
            <a:endParaRPr sz="2000"/>
          </a:p>
        </p:txBody>
      </p:sp>
      <p:sp>
        <p:nvSpPr>
          <p:cNvPr id="158" name="Google Shape;158;p30"/>
          <p:cNvSpPr txBox="1"/>
          <p:nvPr/>
        </p:nvSpPr>
        <p:spPr>
          <a:xfrm>
            <a:off x="4584750" y="789875"/>
            <a:ext cx="3515700" cy="265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1</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QSR</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Smart POS Exception Reporting</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Drive-thru</a:t>
            </a:r>
            <a:endParaRPr sz="1300"/>
          </a:p>
          <a:p>
            <a:pPr marL="0" lvl="0" indent="0" algn="l" rtl="0">
              <a:spcBef>
                <a:spcPts val="0"/>
              </a:spcBef>
              <a:spcAft>
                <a:spcPts val="0"/>
              </a:spcAft>
              <a:buNone/>
            </a:pPr>
            <a:endParaRPr/>
          </a:p>
        </p:txBody>
      </p:sp>
      <p:cxnSp>
        <p:nvCxnSpPr>
          <p:cNvPr id="159" name="Google Shape;159;p30"/>
          <p:cNvCxnSpPr/>
          <p:nvPr/>
        </p:nvCxnSpPr>
        <p:spPr>
          <a:xfrm>
            <a:off x="4670195" y="1706434"/>
            <a:ext cx="3227700" cy="16500"/>
          </a:xfrm>
          <a:prstGeom prst="straightConnector1">
            <a:avLst/>
          </a:prstGeom>
          <a:noFill/>
          <a:ln w="38100" cap="flat" cmpd="sng">
            <a:solidFill>
              <a:srgbClr val="0B499C"/>
            </a:solidFill>
            <a:prstDash val="solid"/>
            <a:round/>
            <a:headEnd type="none" w="sm" len="sm"/>
            <a:tailEnd type="none" w="sm" len="sm"/>
          </a:ln>
        </p:spPr>
      </p:cxnSp>
      <p:sp>
        <p:nvSpPr>
          <p:cNvPr id="160" name="Google Shape;160;p30"/>
          <p:cNvSpPr txBox="1"/>
          <p:nvPr/>
        </p:nvSpPr>
        <p:spPr>
          <a:xfrm>
            <a:off x="8436100" y="789875"/>
            <a:ext cx="3515700" cy="344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2</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Retail</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Cloud VMS &amp; Extended Storage</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Smart POS Exception Reporting</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lvl="0" indent="0" algn="l" rtl="0">
              <a:spcBef>
                <a:spcPts val="0"/>
              </a:spcBef>
              <a:spcAft>
                <a:spcPts val="0"/>
              </a:spcAft>
              <a:buNone/>
            </a:pPr>
            <a:endParaRPr/>
          </a:p>
        </p:txBody>
      </p:sp>
      <p:sp>
        <p:nvSpPr>
          <p:cNvPr id="161" name="Google Shape;161;p30"/>
          <p:cNvSpPr txBox="1"/>
          <p:nvPr/>
        </p:nvSpPr>
        <p:spPr>
          <a:xfrm>
            <a:off x="4581144" y="3632275"/>
            <a:ext cx="3515700" cy="292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3</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Grocery </a:t>
            </a:r>
            <a:endParaRPr sz="2200" b="1"/>
          </a:p>
          <a:p>
            <a:pPr marL="0" lvl="0" indent="0" algn="l" rtl="0">
              <a:lnSpc>
                <a:spcPct val="150000"/>
              </a:lnSpc>
              <a:spcBef>
                <a:spcPts val="0"/>
              </a:spcBef>
              <a:spcAft>
                <a:spcPts val="0"/>
              </a:spcAft>
              <a:buNone/>
            </a:pPr>
            <a:r>
              <a:rPr lang="en-US" sz="1700" b="1">
                <a:solidFill>
                  <a:srgbClr val="000000"/>
                </a:solidFill>
                <a:latin typeface="Lato"/>
                <a:ea typeface="Lato"/>
                <a:cs typeface="Lato"/>
                <a:sym typeface="Lato"/>
              </a:rPr>
              <a:t>Smart POS Exception Reporting +</a:t>
            </a:r>
            <a:r>
              <a:rPr lang="en-US" sz="1700" b="1">
                <a:latin typeface="Lato"/>
                <a:ea typeface="Lato"/>
                <a:cs typeface="Lato"/>
                <a:sym typeface="Lato"/>
              </a:rPr>
              <a:t> Integrated VMS</a:t>
            </a: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br>
              <a:rPr lang="en-US" sz="1700" b="1">
                <a:latin typeface="Lato"/>
                <a:ea typeface="Lato"/>
                <a:cs typeface="Lato"/>
                <a:sym typeface="Lato"/>
              </a:rPr>
            </a:br>
            <a:r>
              <a:rPr lang="en-US" sz="1700">
                <a:solidFill>
                  <a:srgbClr val="000000"/>
                </a:solidFill>
                <a:latin typeface="Lato"/>
                <a:ea typeface="Lato"/>
                <a:cs typeface="Lato"/>
                <a:sym typeface="Lato"/>
              </a:rPr>
              <a:t>Business Insights &amp; </a:t>
            </a:r>
            <a:r>
              <a:rPr lang="en-US" sz="1700">
                <a:latin typeface="Lato"/>
                <a:ea typeface="Lato"/>
                <a:cs typeface="Lato"/>
                <a:sym typeface="Lato"/>
              </a:rPr>
              <a:t>Encrypted Video Download</a:t>
            </a:r>
            <a:endParaRPr sz="1300"/>
          </a:p>
          <a:p>
            <a:pPr marL="0" lvl="0" indent="0" algn="l" rtl="0">
              <a:spcBef>
                <a:spcPts val="0"/>
              </a:spcBef>
              <a:spcAft>
                <a:spcPts val="0"/>
              </a:spcAft>
              <a:buNone/>
            </a:pPr>
            <a:endParaRPr/>
          </a:p>
        </p:txBody>
      </p:sp>
      <p:cxnSp>
        <p:nvCxnSpPr>
          <p:cNvPr id="162" name="Google Shape;162;p30"/>
          <p:cNvCxnSpPr/>
          <p:nvPr/>
        </p:nvCxnSpPr>
        <p:spPr>
          <a:xfrm>
            <a:off x="8436095" y="1706434"/>
            <a:ext cx="3227700" cy="16500"/>
          </a:xfrm>
          <a:prstGeom prst="straightConnector1">
            <a:avLst/>
          </a:prstGeom>
          <a:noFill/>
          <a:ln w="38100" cap="flat" cmpd="sng">
            <a:solidFill>
              <a:srgbClr val="0B499C"/>
            </a:solidFill>
            <a:prstDash val="solid"/>
            <a:round/>
            <a:headEnd type="none" w="sm" len="sm"/>
            <a:tailEnd type="none" w="sm" len="sm"/>
          </a:ln>
        </p:spPr>
      </p:cxnSp>
      <p:cxnSp>
        <p:nvCxnSpPr>
          <p:cNvPr id="163" name="Google Shape;163;p30"/>
          <p:cNvCxnSpPr/>
          <p:nvPr/>
        </p:nvCxnSpPr>
        <p:spPr>
          <a:xfrm>
            <a:off x="4670195" y="4568959"/>
            <a:ext cx="3227700" cy="16500"/>
          </a:xfrm>
          <a:prstGeom prst="straightConnector1">
            <a:avLst/>
          </a:prstGeom>
          <a:noFill/>
          <a:ln w="38100" cap="flat" cmpd="sng">
            <a:solidFill>
              <a:srgbClr val="0B499C"/>
            </a:solidFill>
            <a:prstDash val="solid"/>
            <a:round/>
            <a:headEnd type="none" w="sm" len="sm"/>
            <a:tailEnd type="none" w="sm" len="sm"/>
          </a:ln>
        </p:spPr>
      </p:cxnSp>
      <p:cxnSp>
        <p:nvCxnSpPr>
          <p:cNvPr id="164" name="Google Shape;164;p30"/>
          <p:cNvCxnSpPr/>
          <p:nvPr/>
        </p:nvCxnSpPr>
        <p:spPr>
          <a:xfrm>
            <a:off x="8439912" y="4572000"/>
            <a:ext cx="3227700" cy="16500"/>
          </a:xfrm>
          <a:prstGeom prst="straightConnector1">
            <a:avLst/>
          </a:prstGeom>
          <a:noFill/>
          <a:ln w="38100" cap="flat" cmpd="sng">
            <a:solidFill>
              <a:srgbClr val="0B499C"/>
            </a:solidFill>
            <a:prstDash val="solid"/>
            <a:round/>
            <a:headEnd type="none" w="sm" len="sm"/>
            <a:tailEnd type="none" w="sm" len="sm"/>
          </a:ln>
        </p:spPr>
      </p:cxnSp>
      <p:sp>
        <p:nvSpPr>
          <p:cNvPr id="165" name="Google Shape;165;p30"/>
          <p:cNvSpPr txBox="1"/>
          <p:nvPr/>
        </p:nvSpPr>
        <p:spPr>
          <a:xfrm>
            <a:off x="8436100" y="3630168"/>
            <a:ext cx="3515700" cy="312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4</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C-Stores &amp; Carwash </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Incident Reporting &amp; Cloud Storage</a:t>
            </a:r>
            <a:br>
              <a:rPr lang="en-US" sz="1700">
                <a:solidFill>
                  <a:srgbClr val="000000"/>
                </a:solidFill>
                <a:latin typeface="Lato"/>
                <a:ea typeface="Lato"/>
                <a:cs typeface="Lato"/>
                <a:sym typeface="Lato"/>
              </a:rPr>
            </a:br>
            <a:br>
              <a:rPr lang="en-US" sz="1700" b="1">
                <a:solidFill>
                  <a:srgbClr val="000000"/>
                </a:solidFill>
                <a:latin typeface="Lato"/>
                <a:ea typeface="Lato"/>
                <a:cs typeface="Lato"/>
                <a:sym typeface="Lato"/>
              </a:rPr>
            </a:br>
            <a:r>
              <a:rPr lang="en-US" sz="1700">
                <a:solidFill>
                  <a:srgbClr val="000000"/>
                </a:solidFill>
                <a:latin typeface="Lato"/>
                <a:ea typeface="Lato"/>
                <a:cs typeface="Lato"/>
                <a:sym typeface="Lato"/>
              </a:rPr>
              <a:t>POS Reporting &amp; 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300"/>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9"/>
          <p:cNvPicPr preferRelativeResize="0"/>
          <p:nvPr/>
        </p:nvPicPr>
        <p:blipFill rotWithShape="1">
          <a:blip r:embed="rId3">
            <a:alphaModFix/>
          </a:blip>
          <a:srcRect/>
          <a:stretch/>
        </p:blipFill>
        <p:spPr>
          <a:xfrm>
            <a:off x="4293358" y="949985"/>
            <a:ext cx="7569391" cy="4372003"/>
          </a:xfrm>
          <a:prstGeom prst="rect">
            <a:avLst/>
          </a:prstGeom>
          <a:noFill/>
          <a:ln>
            <a:noFill/>
          </a:ln>
        </p:spPr>
      </p:pic>
      <p:sp>
        <p:nvSpPr>
          <p:cNvPr id="276" name="Google Shape;276;p39"/>
          <p:cNvSpPr txBox="1"/>
          <p:nvPr/>
        </p:nvSpPr>
        <p:spPr>
          <a:xfrm>
            <a:off x="490537" y="2385835"/>
            <a:ext cx="37158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1600">
                <a:solidFill>
                  <a:schemeClr val="dk1"/>
                </a:solidFill>
                <a:latin typeface="Lato"/>
                <a:ea typeface="Lato"/>
                <a:cs typeface="Lato"/>
                <a:sym typeface="Lato"/>
              </a:rPr>
              <a:t>i3’s patented video analytics engine with integrated POS data can help detect and deter suspended transactions and refunds without customers</a:t>
            </a:r>
            <a:endParaRPr sz="1600">
              <a:solidFill>
                <a:schemeClr val="dk1"/>
              </a:solidFill>
              <a:latin typeface="Lato"/>
              <a:ea typeface="Lato"/>
              <a:cs typeface="Lato"/>
              <a:sym typeface="Lato"/>
            </a:endParaRPr>
          </a:p>
        </p:txBody>
      </p:sp>
      <p:sp>
        <p:nvSpPr>
          <p:cNvPr id="277" name="Google Shape;277;p39"/>
          <p:cNvSpPr txBox="1"/>
          <p:nvPr/>
        </p:nvSpPr>
        <p:spPr>
          <a:xfrm>
            <a:off x="490525" y="1008526"/>
            <a:ext cx="3614700" cy="122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Detect and deter refunds &amp; suspended transactions</a:t>
            </a: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p:txBody>
      </p:sp>
      <p:sp>
        <p:nvSpPr>
          <p:cNvPr id="278" name="Google Shape;278;p39"/>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9" name="Google Shape;279;p39"/>
          <p:cNvGrpSpPr/>
          <p:nvPr/>
        </p:nvGrpSpPr>
        <p:grpSpPr>
          <a:xfrm>
            <a:off x="490525" y="4099436"/>
            <a:ext cx="2530800" cy="816300"/>
            <a:chOff x="6994500" y="2355774"/>
            <a:chExt cx="2530800" cy="816300"/>
          </a:xfrm>
        </p:grpSpPr>
        <p:sp>
          <p:nvSpPr>
            <p:cNvPr id="280" name="Google Shape;280;p39"/>
            <p:cNvSpPr/>
            <p:nvPr/>
          </p:nvSpPr>
          <p:spPr>
            <a:xfrm>
              <a:off x="6994500" y="2355774"/>
              <a:ext cx="816300" cy="816300"/>
            </a:xfrm>
            <a:prstGeom prst="ellipse">
              <a:avLst/>
            </a:prstGeom>
            <a:solidFill>
              <a:schemeClr val="lt1"/>
            </a:solidFill>
            <a:ln w="38100" cap="flat" cmpd="sng">
              <a:solidFill>
                <a:srgbClr val="0B49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9"/>
            <p:cNvSpPr/>
            <p:nvPr/>
          </p:nvSpPr>
          <p:spPr>
            <a:xfrm rot="5400000">
              <a:off x="7256589" y="2579976"/>
              <a:ext cx="412500" cy="367500"/>
            </a:xfrm>
            <a:prstGeom prst="triangle">
              <a:avLst>
                <a:gd name="adj" fmla="val 50000"/>
              </a:avLst>
            </a:prstGeom>
            <a:solidFill>
              <a:srgbClr val="0B4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9"/>
            <p:cNvSpPr txBox="1"/>
            <p:nvPr/>
          </p:nvSpPr>
          <p:spPr>
            <a:xfrm>
              <a:off x="7810800" y="2486675"/>
              <a:ext cx="17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chemeClr val="hlink"/>
                  </a:solidFill>
                  <a:latin typeface="Lato"/>
                  <a:ea typeface="Lato"/>
                  <a:cs typeface="Lato"/>
                  <a:sym typeface="Lato"/>
                  <a:hlinkClick r:id="rId4"/>
                </a:rPr>
                <a:t>Play Video</a:t>
              </a:r>
              <a:endParaRPr sz="2400" b="1">
                <a:solidFill>
                  <a:srgbClr val="2649A8"/>
                </a:solidFill>
                <a:latin typeface="Lato"/>
                <a:ea typeface="Lato"/>
                <a:cs typeface="Lato"/>
                <a:sym typeface="Lato"/>
              </a:endParaRPr>
            </a:p>
          </p:txBody>
        </p:sp>
      </p:grpSp>
      <p:pic>
        <p:nvPicPr>
          <p:cNvPr id="283" name="Google Shape;283;p39" descr="A picture containing map&#10;&#10;Description automatically generated"/>
          <p:cNvPicPr preferRelativeResize="0"/>
          <p:nvPr/>
        </p:nvPicPr>
        <p:blipFill rotWithShape="1">
          <a:blip r:embed="rId5">
            <a:alphaModFix/>
          </a:blip>
          <a:srcRect/>
          <a:stretch/>
        </p:blipFill>
        <p:spPr>
          <a:xfrm>
            <a:off x="5220155" y="1132831"/>
            <a:ext cx="5715798" cy="3829584"/>
          </a:xfrm>
          <a:prstGeom prst="rect">
            <a:avLst/>
          </a:prstGeom>
          <a:noFill/>
          <a:ln>
            <a:noFill/>
          </a:ln>
        </p:spPr>
      </p:pic>
      <p:grpSp>
        <p:nvGrpSpPr>
          <p:cNvPr id="284" name="Google Shape;284;p39"/>
          <p:cNvGrpSpPr/>
          <p:nvPr/>
        </p:nvGrpSpPr>
        <p:grpSpPr>
          <a:xfrm>
            <a:off x="1987135" y="5722208"/>
            <a:ext cx="8217731" cy="816296"/>
            <a:chOff x="323273" y="5969997"/>
            <a:chExt cx="7432152" cy="617704"/>
          </a:xfrm>
        </p:grpSpPr>
        <p:pic>
          <p:nvPicPr>
            <p:cNvPr id="285" name="Google Shape;285;p39"/>
            <p:cNvPicPr preferRelativeResize="0"/>
            <p:nvPr/>
          </p:nvPicPr>
          <p:blipFill rotWithShape="1">
            <a:blip r:embed="rId6">
              <a:alphaModFix/>
            </a:blip>
            <a:srcRect/>
            <a:stretch/>
          </p:blipFill>
          <p:spPr>
            <a:xfrm>
              <a:off x="323273" y="5969997"/>
              <a:ext cx="6677890" cy="617704"/>
            </a:xfrm>
            <a:prstGeom prst="rect">
              <a:avLst/>
            </a:prstGeom>
            <a:noFill/>
            <a:ln>
              <a:noFill/>
            </a:ln>
          </p:spPr>
        </p:pic>
        <p:pic>
          <p:nvPicPr>
            <p:cNvPr id="286" name="Google Shape;286;p39" descr="Votre épicier local | Metro"/>
            <p:cNvPicPr preferRelativeResize="0"/>
            <p:nvPr/>
          </p:nvPicPr>
          <p:blipFill rotWithShape="1">
            <a:blip r:embed="rId7">
              <a:alphaModFix/>
            </a:blip>
            <a:srcRect/>
            <a:stretch/>
          </p:blipFill>
          <p:spPr>
            <a:xfrm>
              <a:off x="7257597" y="6046446"/>
              <a:ext cx="497828" cy="49782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0"/>
          <p:cNvPicPr preferRelativeResize="0"/>
          <p:nvPr/>
        </p:nvPicPr>
        <p:blipFill rotWithShape="1">
          <a:blip r:embed="rId3">
            <a:alphaModFix/>
          </a:blip>
          <a:srcRect/>
          <a:stretch/>
        </p:blipFill>
        <p:spPr>
          <a:xfrm>
            <a:off x="4293358" y="949985"/>
            <a:ext cx="7569391" cy="4372003"/>
          </a:xfrm>
          <a:prstGeom prst="rect">
            <a:avLst/>
          </a:prstGeom>
          <a:noFill/>
          <a:ln>
            <a:noFill/>
          </a:ln>
        </p:spPr>
      </p:pic>
      <p:sp>
        <p:nvSpPr>
          <p:cNvPr id="293" name="Google Shape;293;p40"/>
          <p:cNvSpPr txBox="1"/>
          <p:nvPr/>
        </p:nvSpPr>
        <p:spPr>
          <a:xfrm>
            <a:off x="490537" y="2843035"/>
            <a:ext cx="37158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1600">
                <a:solidFill>
                  <a:schemeClr val="dk1"/>
                </a:solidFill>
                <a:latin typeface="Lato"/>
                <a:ea typeface="Lato"/>
                <a:cs typeface="Lato"/>
                <a:sym typeface="Lato"/>
              </a:rPr>
              <a:t>Using i3’s patented video analytics engine users can search for faces, LPR and the color of the vehicle or clothes to speed up video review.</a:t>
            </a:r>
            <a:endParaRPr sz="1600">
              <a:solidFill>
                <a:schemeClr val="dk1"/>
              </a:solidFill>
              <a:latin typeface="Lato"/>
              <a:ea typeface="Lato"/>
              <a:cs typeface="Lato"/>
              <a:sym typeface="Lato"/>
            </a:endParaRPr>
          </a:p>
        </p:txBody>
      </p:sp>
      <p:sp>
        <p:nvSpPr>
          <p:cNvPr id="294" name="Google Shape;294;p40"/>
          <p:cNvSpPr txBox="1"/>
          <p:nvPr/>
        </p:nvSpPr>
        <p:spPr>
          <a:xfrm>
            <a:off x="490525" y="1008527"/>
            <a:ext cx="3614700" cy="1629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Search through large amounts of video quicker with the use of AI</a:t>
            </a: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p:txBody>
      </p:sp>
      <p:sp>
        <p:nvSpPr>
          <p:cNvPr id="295" name="Google Shape;295;p40"/>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6" name="Google Shape;296;p40"/>
          <p:cNvGrpSpPr/>
          <p:nvPr/>
        </p:nvGrpSpPr>
        <p:grpSpPr>
          <a:xfrm>
            <a:off x="490525" y="4099436"/>
            <a:ext cx="2530800" cy="816300"/>
            <a:chOff x="6994500" y="2355774"/>
            <a:chExt cx="2530800" cy="816300"/>
          </a:xfrm>
        </p:grpSpPr>
        <p:sp>
          <p:nvSpPr>
            <p:cNvPr id="297" name="Google Shape;297;p40"/>
            <p:cNvSpPr/>
            <p:nvPr/>
          </p:nvSpPr>
          <p:spPr>
            <a:xfrm>
              <a:off x="6994500" y="2355774"/>
              <a:ext cx="816300" cy="816300"/>
            </a:xfrm>
            <a:prstGeom prst="ellipse">
              <a:avLst/>
            </a:prstGeom>
            <a:solidFill>
              <a:schemeClr val="lt1"/>
            </a:solidFill>
            <a:ln w="38100" cap="flat" cmpd="sng">
              <a:solidFill>
                <a:srgbClr val="0B49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rot="5400000">
              <a:off x="7256589" y="2579976"/>
              <a:ext cx="412500" cy="367500"/>
            </a:xfrm>
            <a:prstGeom prst="triangle">
              <a:avLst>
                <a:gd name="adj" fmla="val 50000"/>
              </a:avLst>
            </a:prstGeom>
            <a:solidFill>
              <a:srgbClr val="0B4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txBox="1"/>
            <p:nvPr/>
          </p:nvSpPr>
          <p:spPr>
            <a:xfrm>
              <a:off x="7810800" y="2486675"/>
              <a:ext cx="17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chemeClr val="hlink"/>
                  </a:solidFill>
                  <a:latin typeface="Lato"/>
                  <a:ea typeface="Lato"/>
                  <a:cs typeface="Lato"/>
                  <a:sym typeface="Lato"/>
                  <a:hlinkClick r:id="rId4"/>
                </a:rPr>
                <a:t>Play Video</a:t>
              </a:r>
              <a:endParaRPr sz="2400" b="1">
                <a:solidFill>
                  <a:srgbClr val="2649A8"/>
                </a:solidFill>
                <a:latin typeface="Lato"/>
                <a:ea typeface="Lato"/>
                <a:cs typeface="Lato"/>
                <a:sym typeface="Lato"/>
              </a:endParaRPr>
            </a:p>
          </p:txBody>
        </p:sp>
      </p:grpSp>
      <p:grpSp>
        <p:nvGrpSpPr>
          <p:cNvPr id="300" name="Google Shape;300;p40"/>
          <p:cNvGrpSpPr/>
          <p:nvPr/>
        </p:nvGrpSpPr>
        <p:grpSpPr>
          <a:xfrm>
            <a:off x="1987135" y="5722208"/>
            <a:ext cx="8217731" cy="816296"/>
            <a:chOff x="323273" y="5969997"/>
            <a:chExt cx="7432152" cy="617704"/>
          </a:xfrm>
        </p:grpSpPr>
        <p:pic>
          <p:nvPicPr>
            <p:cNvPr id="301" name="Google Shape;301;p40"/>
            <p:cNvPicPr preferRelativeResize="0"/>
            <p:nvPr/>
          </p:nvPicPr>
          <p:blipFill rotWithShape="1">
            <a:blip r:embed="rId5">
              <a:alphaModFix/>
            </a:blip>
            <a:srcRect/>
            <a:stretch/>
          </p:blipFill>
          <p:spPr>
            <a:xfrm>
              <a:off x="323273" y="5969997"/>
              <a:ext cx="6677890" cy="617704"/>
            </a:xfrm>
            <a:prstGeom prst="rect">
              <a:avLst/>
            </a:prstGeom>
            <a:noFill/>
            <a:ln>
              <a:noFill/>
            </a:ln>
          </p:spPr>
        </p:pic>
        <p:pic>
          <p:nvPicPr>
            <p:cNvPr id="302" name="Google Shape;302;p40" descr="Votre épicier local | Metro"/>
            <p:cNvPicPr preferRelativeResize="0"/>
            <p:nvPr/>
          </p:nvPicPr>
          <p:blipFill rotWithShape="1">
            <a:blip r:embed="rId6">
              <a:alphaModFix/>
            </a:blip>
            <a:srcRect/>
            <a:stretch/>
          </p:blipFill>
          <p:spPr>
            <a:xfrm>
              <a:off x="7257597" y="6046446"/>
              <a:ext cx="497828" cy="497828"/>
            </a:xfrm>
            <a:prstGeom prst="rect">
              <a:avLst/>
            </a:prstGeom>
            <a:noFill/>
            <a:ln>
              <a:noFill/>
            </a:ln>
          </p:spPr>
        </p:pic>
      </p:grpSp>
      <p:pic>
        <p:nvPicPr>
          <p:cNvPr id="303" name="Google Shape;303;p40"/>
          <p:cNvPicPr preferRelativeResize="0"/>
          <p:nvPr/>
        </p:nvPicPr>
        <p:blipFill rotWithShape="1">
          <a:blip r:embed="rId7">
            <a:alphaModFix/>
          </a:blip>
          <a:srcRect/>
          <a:stretch/>
        </p:blipFill>
        <p:spPr>
          <a:xfrm>
            <a:off x="5254451" y="1238175"/>
            <a:ext cx="5667064" cy="3677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p:nvPr/>
        </p:nvSpPr>
        <p:spPr>
          <a:xfrm>
            <a:off x="16275"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1"/>
          <p:cNvSpPr txBox="1">
            <a:spLocks noGrp="1"/>
          </p:cNvSpPr>
          <p:nvPr>
            <p:ph type="body" idx="4294967295"/>
          </p:nvPr>
        </p:nvSpPr>
        <p:spPr>
          <a:xfrm>
            <a:off x="5308300" y="3819400"/>
            <a:ext cx="4832400" cy="2865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100"/>
              <a:buFont typeface="Arial"/>
              <a:buNone/>
            </a:pPr>
            <a:r>
              <a:rPr lang="en-US" sz="1550">
                <a:solidFill>
                  <a:schemeClr val="dk1"/>
                </a:solidFill>
                <a:latin typeface="Lato"/>
                <a:ea typeface="Lato"/>
                <a:cs typeface="Lato"/>
                <a:sym typeface="Lato"/>
              </a:rPr>
              <a:t>“I would definitely recommend i3 to others.  When we have an issue, they are quick to respond, and we get all of our information in one place.” </a:t>
            </a:r>
            <a:endParaRPr sz="1550">
              <a:solidFill>
                <a:schemeClr val="dk1"/>
              </a:solidFill>
              <a:latin typeface="Lato"/>
              <a:ea typeface="Lato"/>
              <a:cs typeface="Lato"/>
              <a:sym typeface="Lato"/>
            </a:endParaRPr>
          </a:p>
          <a:p>
            <a:pPr marL="0" marR="0" lvl="0" indent="0" algn="l" rtl="0">
              <a:lnSpc>
                <a:spcPct val="90000"/>
              </a:lnSpc>
              <a:spcBef>
                <a:spcPts val="1600"/>
              </a:spcBef>
              <a:spcAft>
                <a:spcPts val="1600"/>
              </a:spcAft>
              <a:buClr>
                <a:schemeClr val="dk1"/>
              </a:buClr>
              <a:buSzPts val="1100"/>
              <a:buFont typeface="Arial"/>
              <a:buNone/>
            </a:pPr>
            <a:r>
              <a:rPr lang="en-US" sz="1550" b="1">
                <a:solidFill>
                  <a:schemeClr val="dk1"/>
                </a:solidFill>
                <a:latin typeface="Lato"/>
                <a:ea typeface="Lato"/>
                <a:cs typeface="Lato"/>
                <a:sym typeface="Lato"/>
              </a:rPr>
              <a:t>Chris Vandiver</a:t>
            </a:r>
            <a:r>
              <a:rPr lang="en-US" sz="1550">
                <a:solidFill>
                  <a:schemeClr val="dk1"/>
                </a:solidFill>
                <a:latin typeface="Lato"/>
                <a:ea typeface="Lato"/>
                <a:cs typeface="Lato"/>
                <a:sym typeface="Lato"/>
              </a:rPr>
              <a:t> - Loss Prevention Manager, Cosentino's Food Stores</a:t>
            </a:r>
            <a:endParaRPr sz="1550">
              <a:solidFill>
                <a:schemeClr val="dk1"/>
              </a:solidFill>
              <a:latin typeface="Lato"/>
              <a:ea typeface="Lato"/>
              <a:cs typeface="Lato"/>
              <a:sym typeface="Lato"/>
            </a:endParaRPr>
          </a:p>
        </p:txBody>
      </p:sp>
      <p:sp>
        <p:nvSpPr>
          <p:cNvPr id="310" name="Google Shape;310;p41"/>
          <p:cNvSpPr txBox="1"/>
          <p:nvPr/>
        </p:nvSpPr>
        <p:spPr>
          <a:xfrm>
            <a:off x="650078" y="245350"/>
            <a:ext cx="67068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Case Study</a:t>
            </a:r>
            <a:endParaRPr>
              <a:solidFill>
                <a:schemeClr val="lt1"/>
              </a:solidFill>
              <a:latin typeface="Lato"/>
              <a:ea typeface="Lato"/>
              <a:cs typeface="Lato"/>
              <a:sym typeface="Lato"/>
            </a:endParaRPr>
          </a:p>
        </p:txBody>
      </p:sp>
      <p:sp>
        <p:nvSpPr>
          <p:cNvPr id="311" name="Google Shape;311;p41"/>
          <p:cNvSpPr txBox="1"/>
          <p:nvPr/>
        </p:nvSpPr>
        <p:spPr>
          <a:xfrm>
            <a:off x="448769" y="1951345"/>
            <a:ext cx="3991200" cy="1148100"/>
          </a:xfrm>
          <a:prstGeom prst="rect">
            <a:avLst/>
          </a:prstGeom>
          <a:noFill/>
          <a:ln>
            <a:noFill/>
          </a:ln>
        </p:spPr>
        <p:txBody>
          <a:bodyPr spcFirstLastPara="1" wrap="square" lIns="162525" tIns="81225" rIns="162525" bIns="81225" anchor="t" anchorCtr="0">
            <a:noAutofit/>
          </a:bodyPr>
          <a:lstStyle/>
          <a:p>
            <a:pPr marL="0" lvl="0" indent="0" algn="l" rtl="0">
              <a:spcBef>
                <a:spcPts val="0"/>
              </a:spcBef>
              <a:spcAft>
                <a:spcPts val="0"/>
              </a:spcAft>
              <a:buNone/>
            </a:pPr>
            <a:endParaRPr sz="6400">
              <a:solidFill>
                <a:srgbClr val="FFFFFF"/>
              </a:solidFill>
            </a:endParaRPr>
          </a:p>
        </p:txBody>
      </p:sp>
      <p:cxnSp>
        <p:nvCxnSpPr>
          <p:cNvPr id="312" name="Google Shape;312;p41"/>
          <p:cNvCxnSpPr/>
          <p:nvPr/>
        </p:nvCxnSpPr>
        <p:spPr>
          <a:xfrm flipH="1">
            <a:off x="5075625" y="1078625"/>
            <a:ext cx="15000" cy="5555100"/>
          </a:xfrm>
          <a:prstGeom prst="straightConnector1">
            <a:avLst/>
          </a:prstGeom>
          <a:noFill/>
          <a:ln w="28575" cap="flat" cmpd="sng">
            <a:solidFill>
              <a:srgbClr val="B7B7B7"/>
            </a:solidFill>
            <a:prstDash val="solid"/>
            <a:round/>
            <a:headEnd type="none" w="sm" len="sm"/>
            <a:tailEnd type="none" w="sm" len="sm"/>
          </a:ln>
        </p:spPr>
      </p:cxnSp>
      <p:sp>
        <p:nvSpPr>
          <p:cNvPr id="313" name="Google Shape;313;p41"/>
          <p:cNvSpPr/>
          <p:nvPr/>
        </p:nvSpPr>
        <p:spPr>
          <a:xfrm>
            <a:off x="373775" y="3586478"/>
            <a:ext cx="4331100" cy="7485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14" name="Google Shape;314;p41"/>
          <p:cNvSpPr/>
          <p:nvPr/>
        </p:nvSpPr>
        <p:spPr>
          <a:xfrm>
            <a:off x="376400" y="2598250"/>
            <a:ext cx="4331100" cy="8304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15" name="Google Shape;315;p41"/>
          <p:cNvSpPr txBox="1"/>
          <p:nvPr/>
        </p:nvSpPr>
        <p:spPr>
          <a:xfrm>
            <a:off x="1410475" y="3725710"/>
            <a:ext cx="3201300" cy="516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00000"/>
              </a:buClr>
              <a:buSzPts val="1500"/>
              <a:buFont typeface="Arial"/>
              <a:buNone/>
            </a:pPr>
            <a:r>
              <a:rPr lang="en-US" sz="1200">
                <a:solidFill>
                  <a:srgbClr val="000000"/>
                </a:solidFill>
                <a:latin typeface="Montserrat Medium"/>
                <a:ea typeface="Montserrat Medium"/>
                <a:cs typeface="Montserrat Medium"/>
                <a:sym typeface="Montserrat Medium"/>
              </a:rPr>
              <a:t>Fast growth, Small IT and LP team</a:t>
            </a:r>
            <a:br>
              <a:rPr lang="en-US" sz="1200">
                <a:solidFill>
                  <a:srgbClr val="000000"/>
                </a:solidFill>
                <a:latin typeface="Montserrat Medium"/>
                <a:ea typeface="Montserrat Medium"/>
                <a:cs typeface="Montserrat Medium"/>
                <a:sym typeface="Montserrat Medium"/>
              </a:rPr>
            </a:br>
            <a:endParaRPr sz="1200">
              <a:latin typeface="Montserrat Medium"/>
              <a:ea typeface="Montserrat Medium"/>
              <a:cs typeface="Montserrat Medium"/>
              <a:sym typeface="Montserrat Medium"/>
            </a:endParaRPr>
          </a:p>
        </p:txBody>
      </p:sp>
      <p:sp>
        <p:nvSpPr>
          <p:cNvPr id="316" name="Google Shape;316;p41"/>
          <p:cNvSpPr/>
          <p:nvPr/>
        </p:nvSpPr>
        <p:spPr>
          <a:xfrm>
            <a:off x="375825" y="4470559"/>
            <a:ext cx="4331100" cy="8304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17" name="Google Shape;317;p41"/>
          <p:cNvSpPr txBox="1"/>
          <p:nvPr/>
        </p:nvSpPr>
        <p:spPr>
          <a:xfrm>
            <a:off x="1384523" y="4560101"/>
            <a:ext cx="3253200" cy="917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1200">
                <a:latin typeface="Montserrat Medium"/>
                <a:ea typeface="Montserrat Medium"/>
                <a:cs typeface="Montserrat Medium"/>
                <a:sym typeface="Montserrat Medium"/>
              </a:rPr>
              <a:t>Always pushing for the best technology at the best price</a:t>
            </a:r>
            <a:endParaRPr sz="1200">
              <a:latin typeface="Montserrat Medium"/>
              <a:ea typeface="Montserrat Medium"/>
              <a:cs typeface="Montserrat Medium"/>
              <a:sym typeface="Montserrat Medium"/>
            </a:endParaRPr>
          </a:p>
        </p:txBody>
      </p:sp>
      <p:sp>
        <p:nvSpPr>
          <p:cNvPr id="318" name="Google Shape;318;p41"/>
          <p:cNvSpPr txBox="1"/>
          <p:nvPr/>
        </p:nvSpPr>
        <p:spPr>
          <a:xfrm>
            <a:off x="1418901" y="2748675"/>
            <a:ext cx="3673500" cy="748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a:latin typeface="Montserrat Medium"/>
                <a:ea typeface="Montserrat Medium"/>
                <a:cs typeface="Montserrat Medium"/>
                <a:sym typeface="Montserrat Medium"/>
              </a:rPr>
              <a:t>Regional chain that has to compete with larger brands</a:t>
            </a:r>
            <a:endParaRPr sz="1200">
              <a:latin typeface="Montserrat Medium"/>
              <a:ea typeface="Montserrat Medium"/>
              <a:cs typeface="Montserrat Medium"/>
              <a:sym typeface="Montserrat Medium"/>
            </a:endParaRPr>
          </a:p>
        </p:txBody>
      </p:sp>
      <p:sp>
        <p:nvSpPr>
          <p:cNvPr id="319" name="Google Shape;319;p41"/>
          <p:cNvSpPr txBox="1"/>
          <p:nvPr/>
        </p:nvSpPr>
        <p:spPr>
          <a:xfrm>
            <a:off x="78322" y="957243"/>
            <a:ext cx="4951800" cy="584700"/>
          </a:xfrm>
          <a:prstGeom prst="rect">
            <a:avLst/>
          </a:prstGeom>
          <a:noFill/>
          <a:ln>
            <a:noFill/>
          </a:ln>
        </p:spPr>
        <p:txBody>
          <a:bodyPr spcFirstLastPara="1" wrap="square" lIns="121900" tIns="121900" rIns="121900" bIns="121900" anchor="ctr" anchorCtr="0">
            <a:noAutofit/>
          </a:bodyPr>
          <a:lstStyle/>
          <a:p>
            <a:pPr marL="457200" marR="0" lvl="0" indent="-330200" algn="l" rtl="0">
              <a:lnSpc>
                <a:spcPct val="115000"/>
              </a:lnSpc>
              <a:spcBef>
                <a:spcPts val="0"/>
              </a:spcBef>
              <a:spcAft>
                <a:spcPts val="0"/>
              </a:spcAft>
              <a:buSzPts val="1600"/>
              <a:buFont typeface="Lato"/>
              <a:buChar char="●"/>
            </a:pPr>
            <a:r>
              <a:rPr lang="en-US" sz="1600">
                <a:latin typeface="Lato"/>
                <a:ea typeface="Lato"/>
                <a:cs typeface="Lato"/>
                <a:sym typeface="Lato"/>
              </a:rPr>
              <a:t>31 locations with 1.3B in sales</a:t>
            </a:r>
            <a:endParaRPr sz="1600">
              <a:latin typeface="Lato"/>
              <a:ea typeface="Lato"/>
              <a:cs typeface="Lato"/>
              <a:sym typeface="Lato"/>
            </a:endParaRPr>
          </a:p>
          <a:p>
            <a:pPr marL="0" marR="0" lvl="0" indent="0" algn="ctr" rtl="0">
              <a:lnSpc>
                <a:spcPct val="115000"/>
              </a:lnSpc>
              <a:spcBef>
                <a:spcPts val="0"/>
              </a:spcBef>
              <a:spcAft>
                <a:spcPts val="0"/>
              </a:spcAft>
              <a:buNone/>
            </a:pPr>
            <a:endParaRPr sz="1600" i="0" u="none" strike="noStrike" cap="none">
              <a:solidFill>
                <a:srgbClr val="000000"/>
              </a:solidFill>
              <a:latin typeface="Lato"/>
              <a:ea typeface="Lato"/>
              <a:cs typeface="Lato"/>
              <a:sym typeface="Lato"/>
            </a:endParaRPr>
          </a:p>
        </p:txBody>
      </p:sp>
      <p:sp>
        <p:nvSpPr>
          <p:cNvPr id="320" name="Google Shape;320;p41"/>
          <p:cNvSpPr txBox="1"/>
          <p:nvPr/>
        </p:nvSpPr>
        <p:spPr>
          <a:xfrm>
            <a:off x="5164875" y="1595600"/>
            <a:ext cx="6594600" cy="1260600"/>
          </a:xfrm>
          <a:prstGeom prst="rect">
            <a:avLst/>
          </a:prstGeom>
          <a:noFill/>
          <a:ln>
            <a:noFill/>
          </a:ln>
        </p:spPr>
        <p:txBody>
          <a:bodyPr spcFirstLastPara="1" wrap="square" lIns="121900" tIns="121900" rIns="121900" bIns="121900" anchor="t" anchorCtr="0">
            <a:noAutofit/>
          </a:bodyPr>
          <a:lstStyle/>
          <a:p>
            <a:pPr marL="457200" lvl="0" indent="-317500" algn="l" rtl="0">
              <a:lnSpc>
                <a:spcPct val="150000"/>
              </a:lnSpc>
              <a:spcBef>
                <a:spcPts val="0"/>
              </a:spcBef>
              <a:spcAft>
                <a:spcPts val="0"/>
              </a:spcAft>
              <a:buSzPts val="1400"/>
              <a:buFont typeface="Lato"/>
              <a:buChar char="●"/>
            </a:pPr>
            <a:r>
              <a:rPr lang="en-US">
                <a:latin typeface="Lato"/>
                <a:ea typeface="Lato"/>
                <a:cs typeface="Lato"/>
                <a:sym typeface="Lato"/>
              </a:rPr>
              <a:t>100-130 cameras per store</a:t>
            </a:r>
            <a:endParaRPr>
              <a:latin typeface="Lato"/>
              <a:ea typeface="Lato"/>
              <a:cs typeface="Lato"/>
              <a:sym typeface="Lato"/>
            </a:endParaRPr>
          </a:p>
          <a:p>
            <a:pPr marL="457200" lvl="0" indent="-317500" algn="l" rtl="0">
              <a:lnSpc>
                <a:spcPct val="150000"/>
              </a:lnSpc>
              <a:spcBef>
                <a:spcPts val="0"/>
              </a:spcBef>
              <a:spcAft>
                <a:spcPts val="0"/>
              </a:spcAft>
              <a:buSzPts val="1400"/>
              <a:buFont typeface="Lato"/>
              <a:buChar char="●"/>
            </a:pPr>
            <a:r>
              <a:rPr lang="en-US">
                <a:latin typeface="Lato"/>
                <a:ea typeface="Lato"/>
                <a:cs typeface="Lato"/>
                <a:sym typeface="Lato"/>
              </a:rPr>
              <a:t>Multiple media servers on site that needs to be accessed by multiple departments</a:t>
            </a:r>
            <a:endParaRPr>
              <a:latin typeface="Lato"/>
              <a:ea typeface="Lato"/>
              <a:cs typeface="Lato"/>
              <a:sym typeface="Lato"/>
            </a:endParaRPr>
          </a:p>
          <a:p>
            <a:pPr marL="457200" lvl="0" indent="-317500" algn="l" rtl="0">
              <a:lnSpc>
                <a:spcPct val="150000"/>
              </a:lnSpc>
              <a:spcBef>
                <a:spcPts val="0"/>
              </a:spcBef>
              <a:spcAft>
                <a:spcPts val="0"/>
              </a:spcAft>
              <a:buSzPts val="1400"/>
              <a:buFont typeface="Lato"/>
              <a:buChar char="●"/>
            </a:pPr>
            <a:r>
              <a:rPr lang="en-US">
                <a:latin typeface="Lato"/>
                <a:ea typeface="Lato"/>
                <a:cs typeface="Lato"/>
                <a:sym typeface="Lato"/>
              </a:rPr>
              <a:t>Needed POS-EBR to be user friendly </a:t>
            </a:r>
            <a:endParaRPr>
              <a:latin typeface="Lato"/>
              <a:ea typeface="Lato"/>
              <a:cs typeface="Lato"/>
              <a:sym typeface="Lato"/>
            </a:endParaRPr>
          </a:p>
        </p:txBody>
      </p:sp>
      <p:sp>
        <p:nvSpPr>
          <p:cNvPr id="321" name="Google Shape;321;p41"/>
          <p:cNvSpPr/>
          <p:nvPr/>
        </p:nvSpPr>
        <p:spPr>
          <a:xfrm>
            <a:off x="5317067" y="1024867"/>
            <a:ext cx="5422800" cy="5220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22" name="Google Shape;322;p41"/>
          <p:cNvSpPr txBox="1"/>
          <p:nvPr/>
        </p:nvSpPr>
        <p:spPr>
          <a:xfrm>
            <a:off x="5473375" y="879650"/>
            <a:ext cx="5266500" cy="7476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VMS with POS Exception Reporting </a:t>
            </a:r>
            <a:endParaRPr sz="2300">
              <a:solidFill>
                <a:srgbClr val="FDFDFD"/>
              </a:solidFill>
            </a:endParaRPr>
          </a:p>
        </p:txBody>
      </p:sp>
      <p:sp>
        <p:nvSpPr>
          <p:cNvPr id="323" name="Google Shape;323;p41"/>
          <p:cNvSpPr/>
          <p:nvPr/>
        </p:nvSpPr>
        <p:spPr>
          <a:xfrm>
            <a:off x="5304367" y="3143355"/>
            <a:ext cx="6350100" cy="4419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24" name="Google Shape;324;p41"/>
          <p:cNvSpPr txBox="1"/>
          <p:nvPr/>
        </p:nvSpPr>
        <p:spPr>
          <a:xfrm>
            <a:off x="5460667" y="3023557"/>
            <a:ext cx="4492800" cy="6285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Customer Quote /Benefits </a:t>
            </a:r>
            <a:endParaRPr sz="2300">
              <a:solidFill>
                <a:srgbClr val="FDFDFD"/>
              </a:solidFill>
            </a:endParaRPr>
          </a:p>
        </p:txBody>
      </p:sp>
      <p:sp>
        <p:nvSpPr>
          <p:cNvPr id="325" name="Google Shape;325;p41"/>
          <p:cNvSpPr/>
          <p:nvPr/>
        </p:nvSpPr>
        <p:spPr>
          <a:xfrm>
            <a:off x="361134" y="1973733"/>
            <a:ext cx="4359300" cy="5220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26" name="Google Shape;326;p41"/>
          <p:cNvSpPr txBox="1"/>
          <p:nvPr/>
        </p:nvSpPr>
        <p:spPr>
          <a:xfrm>
            <a:off x="517425" y="1904725"/>
            <a:ext cx="4492800" cy="4500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Challenges</a:t>
            </a:r>
            <a:endParaRPr sz="2300">
              <a:solidFill>
                <a:srgbClr val="FDFDFD"/>
              </a:solidFill>
            </a:endParaRPr>
          </a:p>
        </p:txBody>
      </p:sp>
      <p:pic>
        <p:nvPicPr>
          <p:cNvPr id="327" name="Google Shape;327;p41"/>
          <p:cNvPicPr preferRelativeResize="0"/>
          <p:nvPr/>
        </p:nvPicPr>
        <p:blipFill>
          <a:blip r:embed="rId3">
            <a:alphaModFix/>
          </a:blip>
          <a:stretch>
            <a:fillRect/>
          </a:stretch>
        </p:blipFill>
        <p:spPr>
          <a:xfrm>
            <a:off x="585525" y="2738004"/>
            <a:ext cx="552173" cy="547378"/>
          </a:xfrm>
          <a:prstGeom prst="rect">
            <a:avLst/>
          </a:prstGeom>
          <a:noFill/>
          <a:ln>
            <a:noFill/>
          </a:ln>
        </p:spPr>
      </p:pic>
      <p:pic>
        <p:nvPicPr>
          <p:cNvPr id="328" name="Google Shape;328;p41"/>
          <p:cNvPicPr preferRelativeResize="0"/>
          <p:nvPr/>
        </p:nvPicPr>
        <p:blipFill rotWithShape="1">
          <a:blip r:embed="rId4">
            <a:alphaModFix/>
          </a:blip>
          <a:srcRect/>
          <a:stretch/>
        </p:blipFill>
        <p:spPr>
          <a:xfrm>
            <a:off x="585759" y="3668369"/>
            <a:ext cx="552173" cy="552168"/>
          </a:xfrm>
          <a:prstGeom prst="rect">
            <a:avLst/>
          </a:prstGeom>
          <a:noFill/>
          <a:ln>
            <a:noFill/>
          </a:ln>
        </p:spPr>
      </p:pic>
      <p:grpSp>
        <p:nvGrpSpPr>
          <p:cNvPr id="329" name="Google Shape;329;p41"/>
          <p:cNvGrpSpPr/>
          <p:nvPr/>
        </p:nvGrpSpPr>
        <p:grpSpPr>
          <a:xfrm>
            <a:off x="585742" y="4582227"/>
            <a:ext cx="568495" cy="580304"/>
            <a:chOff x="-1241271" y="5638120"/>
            <a:chExt cx="707700" cy="722400"/>
          </a:xfrm>
        </p:grpSpPr>
        <p:sp>
          <p:nvSpPr>
            <p:cNvPr id="330" name="Google Shape;330;p41"/>
            <p:cNvSpPr/>
            <p:nvPr/>
          </p:nvSpPr>
          <p:spPr>
            <a:xfrm>
              <a:off x="-1241271" y="5638120"/>
              <a:ext cx="707700" cy="722400"/>
            </a:xfrm>
            <a:prstGeom prst="ellipse">
              <a:avLst/>
            </a:prstGeom>
            <a:solidFill>
              <a:srgbClr val="0C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pic>
          <p:nvPicPr>
            <p:cNvPr id="331" name="Google Shape;331;p41"/>
            <p:cNvPicPr preferRelativeResize="0"/>
            <p:nvPr/>
          </p:nvPicPr>
          <p:blipFill>
            <a:blip r:embed="rId5">
              <a:alphaModFix/>
            </a:blip>
            <a:stretch>
              <a:fillRect/>
            </a:stretch>
          </p:blipFill>
          <p:spPr>
            <a:xfrm>
              <a:off x="-1164835" y="5732448"/>
              <a:ext cx="560112" cy="521999"/>
            </a:xfrm>
            <a:prstGeom prst="rect">
              <a:avLst/>
            </a:prstGeom>
            <a:noFill/>
            <a:ln>
              <a:noFill/>
            </a:ln>
          </p:spPr>
        </p:pic>
      </p:grpSp>
      <p:sp>
        <p:nvSpPr>
          <p:cNvPr id="332" name="Google Shape;332;p41"/>
          <p:cNvSpPr/>
          <p:nvPr/>
        </p:nvSpPr>
        <p:spPr>
          <a:xfrm>
            <a:off x="370625" y="5425090"/>
            <a:ext cx="4331100" cy="7992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33" name="Google Shape;333;p41"/>
          <p:cNvSpPr txBox="1"/>
          <p:nvPr/>
        </p:nvSpPr>
        <p:spPr>
          <a:xfrm>
            <a:off x="1379325" y="5512530"/>
            <a:ext cx="2868900" cy="917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1200">
                <a:latin typeface="Montserrat Medium"/>
                <a:ea typeface="Montserrat Medium"/>
                <a:cs typeface="Montserrat Medium"/>
                <a:sym typeface="Montserrat Medium"/>
              </a:rPr>
              <a:t>Needed single pane login and view for all cameras </a:t>
            </a:r>
            <a:endParaRPr sz="1200">
              <a:latin typeface="Montserrat Medium"/>
              <a:ea typeface="Montserrat Medium"/>
              <a:cs typeface="Montserrat Medium"/>
              <a:sym typeface="Montserrat Medium"/>
            </a:endParaRPr>
          </a:p>
        </p:txBody>
      </p:sp>
      <p:grpSp>
        <p:nvGrpSpPr>
          <p:cNvPr id="334" name="Google Shape;334;p41"/>
          <p:cNvGrpSpPr/>
          <p:nvPr/>
        </p:nvGrpSpPr>
        <p:grpSpPr>
          <a:xfrm>
            <a:off x="577355" y="5550977"/>
            <a:ext cx="568500" cy="580200"/>
            <a:chOff x="577355" y="5779577"/>
            <a:chExt cx="568500" cy="580200"/>
          </a:xfrm>
        </p:grpSpPr>
        <p:sp>
          <p:nvSpPr>
            <p:cNvPr id="335" name="Google Shape;335;p41"/>
            <p:cNvSpPr/>
            <p:nvPr/>
          </p:nvSpPr>
          <p:spPr>
            <a:xfrm>
              <a:off x="577355" y="5779577"/>
              <a:ext cx="568500" cy="580200"/>
            </a:xfrm>
            <a:prstGeom prst="ellipse">
              <a:avLst/>
            </a:prstGeom>
            <a:solidFill>
              <a:srgbClr val="0C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pic>
          <p:nvPicPr>
            <p:cNvPr id="336" name="Google Shape;336;p41"/>
            <p:cNvPicPr preferRelativeResize="0"/>
            <p:nvPr/>
          </p:nvPicPr>
          <p:blipFill>
            <a:blip r:embed="rId6">
              <a:alphaModFix/>
            </a:blip>
            <a:stretch>
              <a:fillRect/>
            </a:stretch>
          </p:blipFill>
          <p:spPr>
            <a:xfrm>
              <a:off x="648917" y="5905812"/>
              <a:ext cx="431800" cy="343701"/>
            </a:xfrm>
            <a:prstGeom prst="rect">
              <a:avLst/>
            </a:prstGeom>
            <a:noFill/>
            <a:ln>
              <a:noFill/>
            </a:ln>
          </p:spPr>
        </p:pic>
      </p:grpSp>
      <p:pic>
        <p:nvPicPr>
          <p:cNvPr id="337" name="Google Shape;337;p41"/>
          <p:cNvPicPr preferRelativeResize="0"/>
          <p:nvPr/>
        </p:nvPicPr>
        <p:blipFill rotWithShape="1">
          <a:blip r:embed="rId7">
            <a:alphaModFix/>
          </a:blip>
          <a:srcRect/>
          <a:stretch/>
        </p:blipFill>
        <p:spPr>
          <a:xfrm>
            <a:off x="10853602" y="15602"/>
            <a:ext cx="998526" cy="799200"/>
          </a:xfrm>
          <a:prstGeom prst="rect">
            <a:avLst/>
          </a:prstGeom>
          <a:noFill/>
          <a:ln>
            <a:noFill/>
          </a:ln>
        </p:spPr>
      </p:pic>
      <p:pic>
        <p:nvPicPr>
          <p:cNvPr id="338" name="Google Shape;338;p41"/>
          <p:cNvPicPr preferRelativeResize="0"/>
          <p:nvPr/>
        </p:nvPicPr>
        <p:blipFill rotWithShape="1">
          <a:blip r:embed="rId8">
            <a:alphaModFix/>
          </a:blip>
          <a:srcRect l="17294" t="7111" r="14668" b="13780"/>
          <a:stretch/>
        </p:blipFill>
        <p:spPr>
          <a:xfrm>
            <a:off x="10358375" y="3819400"/>
            <a:ext cx="1296100" cy="1506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aphicFrame>
        <p:nvGraphicFramePr>
          <p:cNvPr id="344" name="Google Shape;344;p42"/>
          <p:cNvGraphicFramePr/>
          <p:nvPr/>
        </p:nvGraphicFramePr>
        <p:xfrm>
          <a:off x="762000" y="884200"/>
          <a:ext cx="10662575" cy="5393230"/>
        </p:xfrm>
        <a:graphic>
          <a:graphicData uri="http://schemas.openxmlformats.org/drawingml/2006/table">
            <a:tbl>
              <a:tblPr>
                <a:noFill/>
                <a:tableStyleId>{D38D0BEA-4149-4485-9379-7BDCA382C7FA}</a:tableStyleId>
              </a:tblPr>
              <a:tblGrid>
                <a:gridCol w="2392575">
                  <a:extLst>
                    <a:ext uri="{9D8B030D-6E8A-4147-A177-3AD203B41FA5}">
                      <a16:colId xmlns:a16="http://schemas.microsoft.com/office/drawing/2014/main" val="20000"/>
                    </a:ext>
                  </a:extLst>
                </a:gridCol>
                <a:gridCol w="6408525">
                  <a:extLst>
                    <a:ext uri="{9D8B030D-6E8A-4147-A177-3AD203B41FA5}">
                      <a16:colId xmlns:a16="http://schemas.microsoft.com/office/drawing/2014/main" val="20001"/>
                    </a:ext>
                  </a:extLst>
                </a:gridCol>
                <a:gridCol w="1861475">
                  <a:extLst>
                    <a:ext uri="{9D8B030D-6E8A-4147-A177-3AD203B41FA5}">
                      <a16:colId xmlns:a16="http://schemas.microsoft.com/office/drawing/2014/main" val="20002"/>
                    </a:ext>
                  </a:extLst>
                </a:gridCol>
              </a:tblGrid>
              <a:tr h="942675">
                <a:tc>
                  <a:txBody>
                    <a:bodyPr/>
                    <a:lstStyle/>
                    <a:p>
                      <a:pPr marL="0" marR="0" lvl="0" indent="0" algn="ctr" rtl="0">
                        <a:lnSpc>
                          <a:spcPct val="100000"/>
                        </a:lnSpc>
                        <a:spcBef>
                          <a:spcPts val="0"/>
                        </a:spcBef>
                        <a:spcAft>
                          <a:spcPts val="0"/>
                        </a:spcAft>
                        <a:buNone/>
                      </a:pPr>
                      <a:r>
                        <a:rPr lang="en-US" sz="2200" b="1">
                          <a:solidFill>
                            <a:schemeClr val="lt1"/>
                          </a:solidFill>
                          <a:latin typeface="Lato"/>
                          <a:ea typeface="Lato"/>
                          <a:cs typeface="Lato"/>
                          <a:sym typeface="Lato"/>
                        </a:rPr>
                        <a:t>Customer</a:t>
                      </a:r>
                      <a:endParaRPr sz="1800" b="1">
                        <a:latin typeface="Lato"/>
                        <a:ea typeface="Lato"/>
                        <a:cs typeface="Lato"/>
                        <a:sym typeface="Lato"/>
                      </a:endParaRPr>
                    </a:p>
                  </a:txBody>
                  <a:tcPr marL="91425" marR="91425" marT="91425" marB="91425" anchor="ctr">
                    <a:lnB w="9525" cap="flat" cmpd="sng">
                      <a:solidFill>
                        <a:srgbClr val="9E9E9E"/>
                      </a:solidFill>
                      <a:prstDash val="solid"/>
                      <a:round/>
                      <a:headEnd type="none" w="sm" len="sm"/>
                      <a:tailEnd type="none" w="sm" len="sm"/>
                    </a:lnB>
                    <a:solidFill>
                      <a:srgbClr val="1C4587"/>
                    </a:solidFill>
                  </a:tcPr>
                </a:tc>
                <a:tc>
                  <a:txBody>
                    <a:bodyPr/>
                    <a:lstStyle/>
                    <a:p>
                      <a:pPr marL="0" marR="0" lvl="0" indent="0" algn="ctr" rtl="0">
                        <a:lnSpc>
                          <a:spcPct val="100000"/>
                        </a:lnSpc>
                        <a:spcBef>
                          <a:spcPts val="0"/>
                        </a:spcBef>
                        <a:spcAft>
                          <a:spcPts val="0"/>
                        </a:spcAft>
                        <a:buNone/>
                      </a:pPr>
                      <a:r>
                        <a:rPr lang="en-US" sz="2200" b="1">
                          <a:solidFill>
                            <a:schemeClr val="lt1"/>
                          </a:solidFill>
                          <a:latin typeface="Lato"/>
                          <a:ea typeface="Lato"/>
                          <a:cs typeface="Lato"/>
                          <a:sym typeface="Lato"/>
                        </a:rPr>
                        <a:t>Solution Highlights</a:t>
                      </a:r>
                      <a:endParaRPr sz="2200" b="1">
                        <a:solidFill>
                          <a:schemeClr val="lt1"/>
                        </a:solidFill>
                        <a:latin typeface="Lato"/>
                        <a:ea typeface="Lato"/>
                        <a:cs typeface="Lato"/>
                        <a:sym typeface="Lato"/>
                      </a:endParaRPr>
                    </a:p>
                  </a:txBody>
                  <a:tcPr marL="91425" marR="91425" marT="91425" marB="91425" anchor="ctr">
                    <a:lnB w="9525" cap="flat" cmpd="sng">
                      <a:solidFill>
                        <a:srgbClr val="9E9E9E"/>
                      </a:solidFill>
                      <a:prstDash val="solid"/>
                      <a:round/>
                      <a:headEnd type="none" w="sm" len="sm"/>
                      <a:tailEnd type="none" w="sm" len="sm"/>
                    </a:lnB>
                    <a:solidFill>
                      <a:srgbClr val="1C4587"/>
                    </a:solidFill>
                  </a:tcPr>
                </a:tc>
                <a:tc>
                  <a:txBody>
                    <a:bodyPr/>
                    <a:lstStyle/>
                    <a:p>
                      <a:pPr marL="0" marR="0" lvl="0" indent="0" algn="ctr" rtl="0">
                        <a:lnSpc>
                          <a:spcPct val="100000"/>
                        </a:lnSpc>
                        <a:spcBef>
                          <a:spcPts val="0"/>
                        </a:spcBef>
                        <a:spcAft>
                          <a:spcPts val="0"/>
                        </a:spcAft>
                        <a:buNone/>
                      </a:pPr>
                      <a:r>
                        <a:rPr lang="en-US" sz="2200" b="1">
                          <a:solidFill>
                            <a:schemeClr val="lt1"/>
                          </a:solidFill>
                          <a:latin typeface="Lato"/>
                          <a:ea typeface="Lato"/>
                          <a:cs typeface="Lato"/>
                          <a:sym typeface="Lato"/>
                        </a:rPr>
                        <a:t>Locations </a:t>
                      </a:r>
                      <a:endParaRPr sz="2200" b="1">
                        <a:solidFill>
                          <a:schemeClr val="lt1"/>
                        </a:solidFill>
                        <a:latin typeface="Lato"/>
                        <a:ea typeface="Lato"/>
                        <a:cs typeface="Lato"/>
                        <a:sym typeface="Lato"/>
                      </a:endParaRPr>
                    </a:p>
                  </a:txBody>
                  <a:tcPr marL="91425" marR="91425" marT="91425" marB="91425" anchor="ctr">
                    <a:lnB w="9525" cap="flat" cmpd="sng">
                      <a:solidFill>
                        <a:srgbClr val="9E9E9E"/>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579775">
                <a:tc>
                  <a:txBody>
                    <a:bodyPr/>
                    <a:lstStyle/>
                    <a:p>
                      <a:pPr marL="0" lvl="0" indent="0" algn="l" rtl="0">
                        <a:spcBef>
                          <a:spcPts val="0"/>
                        </a:spcBef>
                        <a:spcAft>
                          <a:spcPts val="0"/>
                        </a:spcAft>
                        <a:buNone/>
                      </a:pPr>
                      <a:r>
                        <a:rPr lang="en-US"/>
                        <a:t>Weis Markets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POS integration with video to detect losses at the till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+200 locations across the USA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79775">
                <a:tc>
                  <a:txBody>
                    <a:bodyPr/>
                    <a:lstStyle/>
                    <a:p>
                      <a:pPr marL="0" lvl="0" indent="0" algn="l" rtl="0">
                        <a:spcBef>
                          <a:spcPts val="0"/>
                        </a:spcBef>
                        <a:spcAft>
                          <a:spcPts val="0"/>
                        </a:spcAft>
                        <a:buNone/>
                      </a:pPr>
                      <a:r>
                        <a:rPr lang="en-US"/>
                        <a:t>Cosentino</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One of i3’s longest grocery customers - updated their system over 25 years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+35 including logistics centers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79775">
                <a:tc>
                  <a:txBody>
                    <a:bodyPr/>
                    <a:lstStyle/>
                    <a:p>
                      <a:pPr marL="0" lvl="0" indent="0" algn="l" rtl="0">
                        <a:spcBef>
                          <a:spcPts val="0"/>
                        </a:spcBef>
                        <a:spcAft>
                          <a:spcPts val="0"/>
                        </a:spcAft>
                        <a:buNone/>
                      </a:pPr>
                      <a:r>
                        <a:rPr lang="en-US"/>
                        <a:t>Harris Teeter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Full implementation and the only Kroger chain that was allowed to keep, updates and maintain its unique system topography</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Full locations roll-out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79775">
                <a:tc>
                  <a:txBody>
                    <a:bodyPr/>
                    <a:lstStyle/>
                    <a:p>
                      <a:pPr marL="0" lvl="0" indent="0" algn="l" rtl="0">
                        <a:spcBef>
                          <a:spcPts val="0"/>
                        </a:spcBef>
                        <a:spcAft>
                          <a:spcPts val="0"/>
                        </a:spcAft>
                        <a:buNone/>
                      </a:pPr>
                      <a:r>
                        <a:rPr lang="en-US"/>
                        <a:t>Heines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Developing customer - will be testing cloud video in 2023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+45 locations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79775">
                <a:tc>
                  <a:txBody>
                    <a:bodyPr/>
                    <a:lstStyle/>
                    <a:p>
                      <a:pPr marL="0" lvl="0" indent="0" algn="l" rtl="0">
                        <a:spcBef>
                          <a:spcPts val="0"/>
                        </a:spcBef>
                        <a:spcAft>
                          <a:spcPts val="0"/>
                        </a:spcAft>
                        <a:buNone/>
                      </a:pPr>
                      <a:r>
                        <a:rPr lang="en-US"/>
                        <a:t>Basha Foods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Mix of analog, HD and IP cameras across different regions.  Video system needed to be integrated to POS.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All locations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79775">
                <a:tc>
                  <a:txBody>
                    <a:bodyPr/>
                    <a:lstStyle/>
                    <a:p>
                      <a:pPr marL="0" lvl="0" indent="0" algn="l" rtl="0">
                        <a:spcBef>
                          <a:spcPts val="0"/>
                        </a:spcBef>
                        <a:spcAft>
                          <a:spcPts val="0"/>
                        </a:spcAft>
                        <a:buNone/>
                      </a:pPr>
                      <a:r>
                        <a:rPr lang="en-US"/>
                        <a:t>Vallarta</a:t>
                      </a:r>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Local regional grocer with large camera footprint.  Video needed to work seamlessly on a small bandwidth pipe.  Solution is being expanded in 2023 to include operations and marketing departments.</a:t>
                      </a:r>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+50 locations</a:t>
                      </a:r>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79775">
                <a:tc>
                  <a:txBody>
                    <a:bodyPr/>
                    <a:lstStyle/>
                    <a:p>
                      <a:pPr marL="0" lvl="0" indent="0" algn="l" rtl="0">
                        <a:spcBef>
                          <a:spcPts val="0"/>
                        </a:spcBef>
                        <a:spcAft>
                          <a:spcPts val="0"/>
                        </a:spcAft>
                        <a:buNone/>
                      </a:pPr>
                      <a:r>
                        <a:rPr lang="en-US"/>
                        <a:t>Whole Foods Markets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Mid-tier grocer with 500 locations.  Currently deploying EVT, AI concierge </a:t>
                      </a:r>
                      <a:br>
                        <a:rPr lang="en-US"/>
                      </a:br>
                      <a:r>
                        <a:rPr lang="en-US"/>
                        <a:t>level one support and EBR in 2023</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+390 location</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345" name="Google Shape;345;p42"/>
          <p:cNvSpPr/>
          <p:nvPr/>
        </p:nvSpPr>
        <p:spPr>
          <a:xfrm>
            <a:off x="-19167" y="0"/>
            <a:ext cx="12240000" cy="715500"/>
          </a:xfrm>
          <a:prstGeom prst="rect">
            <a:avLst/>
          </a:prstGeom>
          <a:gradFill>
            <a:gsLst>
              <a:gs pos="0">
                <a:srgbClr val="2649A8">
                  <a:alpha val="93333"/>
                </a:srgbClr>
              </a:gs>
              <a:gs pos="100000">
                <a:srgbClr val="093153"/>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600" b="1">
                <a:solidFill>
                  <a:srgbClr val="FFFFFF"/>
                </a:solidFill>
                <a:latin typeface="Lato"/>
                <a:ea typeface="Lato"/>
                <a:cs typeface="Lato"/>
                <a:sym typeface="Lato"/>
              </a:rPr>
              <a:t>Top Referenceable Grocery Customers To Name Drop With Prospects</a:t>
            </a:r>
            <a:endParaRPr sz="2600" b="1">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43"/>
          <p:cNvGraphicFramePr/>
          <p:nvPr>
            <p:extLst>
              <p:ext uri="{D42A27DB-BD31-4B8C-83A1-F6EECF244321}">
                <p14:modId xmlns:p14="http://schemas.microsoft.com/office/powerpoint/2010/main" val="4272299227"/>
              </p:ext>
            </p:extLst>
          </p:nvPr>
        </p:nvGraphicFramePr>
        <p:xfrm>
          <a:off x="1396835" y="1378791"/>
          <a:ext cx="10686425" cy="5324685"/>
        </p:xfrm>
        <a:graphic>
          <a:graphicData uri="http://schemas.openxmlformats.org/drawingml/2006/table">
            <a:tbl>
              <a:tblPr>
                <a:noFill/>
                <a:tableStyleId>{0FFBE8C8-A45C-40E5-A6A7-C0A6A9CB29BA}</a:tableStyleId>
              </a:tblPr>
              <a:tblGrid>
                <a:gridCol w="3824750">
                  <a:extLst>
                    <a:ext uri="{9D8B030D-6E8A-4147-A177-3AD203B41FA5}">
                      <a16:colId xmlns:a16="http://schemas.microsoft.com/office/drawing/2014/main" val="20000"/>
                    </a:ext>
                  </a:extLst>
                </a:gridCol>
                <a:gridCol w="2587400">
                  <a:extLst>
                    <a:ext uri="{9D8B030D-6E8A-4147-A177-3AD203B41FA5}">
                      <a16:colId xmlns:a16="http://schemas.microsoft.com/office/drawing/2014/main" val="20001"/>
                    </a:ext>
                  </a:extLst>
                </a:gridCol>
                <a:gridCol w="4274275">
                  <a:extLst>
                    <a:ext uri="{9D8B030D-6E8A-4147-A177-3AD203B41FA5}">
                      <a16:colId xmlns:a16="http://schemas.microsoft.com/office/drawing/2014/main" val="20002"/>
                    </a:ext>
                  </a:extLst>
                </a:gridCol>
              </a:tblGrid>
              <a:tr h="343075">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Strengths</a:t>
                      </a:r>
                      <a:endParaRPr b="1">
                        <a:solidFill>
                          <a:srgbClr val="FFFFFF"/>
                        </a:solidFill>
                        <a:latin typeface="Lato"/>
                        <a:ea typeface="Lato"/>
                        <a:cs typeface="Lato"/>
                        <a:sym typeface="Lato"/>
                      </a:endParaRPr>
                    </a:p>
                  </a:txBody>
                  <a:tcPr marL="95250" marR="95250" marT="91425"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Weaknesses</a:t>
                      </a:r>
                      <a:endParaRPr b="1">
                        <a:solidFill>
                          <a:srgbClr val="FFFFFF"/>
                        </a:solidFill>
                        <a:latin typeface="Lato"/>
                        <a:ea typeface="Lato"/>
                        <a:cs typeface="Lato"/>
                        <a:sym typeface="Lato"/>
                      </a:endParaRPr>
                    </a:p>
                  </a:txBody>
                  <a:tcPr marL="95250" marR="95250" marT="95250"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Opportunities </a:t>
                      </a:r>
                      <a:endParaRPr b="1">
                        <a:solidFill>
                          <a:srgbClr val="FFFFFF"/>
                        </a:solidFill>
                        <a:latin typeface="Lato"/>
                        <a:ea typeface="Lato"/>
                        <a:cs typeface="Lato"/>
                        <a:sym typeface="Lato"/>
                      </a:endParaRPr>
                    </a:p>
                  </a:txBody>
                  <a:tcPr marL="95250" marR="95250" marT="95250"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extLst>
                  <a:ext uri="{0D108BD9-81ED-4DB2-BD59-A6C34878D82A}">
                    <a16:rowId xmlns:a16="http://schemas.microsoft.com/office/drawing/2014/main" val="10000"/>
                  </a:ext>
                </a:extLst>
              </a:tr>
              <a:tr h="1547775">
                <a:tc>
                  <a:txBody>
                    <a:bodyPr/>
                    <a:lstStyle/>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Established name brand within retail</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Large corporation with a specialty in health and retail</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Many operators use many parts of Appriss SW components to run their retail</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Has a large development and support team</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Strong predictive data engine</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Large legacy customer base</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tc>
                  <a:txBody>
                    <a:bodyPr/>
                    <a:lstStyle/>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Expensive and price is increasing</a:t>
                      </a:r>
                      <a:endParaRPr sz="1200">
                        <a:solidFill>
                          <a:schemeClr val="dk1"/>
                        </a:solidFill>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Service is lacking due to merger and consolidation of Sys. Republic and Aspect LP</a:t>
                      </a:r>
                      <a:endParaRPr sz="1200">
                        <a:solidFill>
                          <a:schemeClr val="dk1"/>
                        </a:solidFill>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Over promise to keep the customer and often under deliver</a:t>
                      </a:r>
                      <a:endParaRPr sz="1200">
                        <a:solidFill>
                          <a:schemeClr val="dk1"/>
                        </a:solidFill>
                        <a:latin typeface="Lato"/>
                        <a:ea typeface="Lato"/>
                        <a:cs typeface="Lato"/>
                        <a:sym typeface="Lato"/>
                      </a:endParaRPr>
                    </a:p>
                    <a:p>
                      <a:pPr marL="45720" lvl="0" indent="-45720" algn="l" rtl="0">
                        <a:lnSpc>
                          <a:spcPct val="120000"/>
                        </a:lnSpc>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tc>
                  <a:txBody>
                    <a:bodyPr/>
                    <a:lstStyle/>
                    <a:p>
                      <a:pPr marL="45720" lvl="0" indent="-12192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Appriss is expensive and has underperformed.  Many retailers are starting to look at other options to replace their old Aspect solution because they do not want to shift to the new Secure platform.  With multiple EBR companies being purchased by large firms including Aspect and Sys-Republic services, pricing is starting to change.  </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52575">
                <a:tc>
                  <a:txBody>
                    <a:bodyPr/>
                    <a:lstStyle/>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Known for their technology in supply chain</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Profitec by Zebra is known for its data analysis beyond AP/LP</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Can tie in inventory data and logistic data to help give a more complete store picture in the retail business</a:t>
                      </a:r>
                      <a:endParaRPr sz="1200">
                        <a:latin typeface="Lato"/>
                        <a:ea typeface="Lato"/>
                        <a:cs typeface="Lato"/>
                        <a:sym typeface="Lato"/>
                      </a:endParaRPr>
                    </a:p>
                    <a:p>
                      <a:pPr marL="45720" lvl="0" indent="-45720" algn="l" rtl="0">
                        <a:lnSpc>
                          <a:spcPct val="120000"/>
                        </a:lnSpc>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45720" lvl="0" indent="-121920" algn="l" rtl="0">
                        <a:spcBef>
                          <a:spcPts val="0"/>
                        </a:spcBef>
                        <a:spcAft>
                          <a:spcPts val="0"/>
                        </a:spcAft>
                        <a:buSzPts val="1200"/>
                        <a:buFont typeface="Lato"/>
                        <a:buChar char="●"/>
                      </a:pPr>
                      <a:r>
                        <a:rPr lang="en-US" sz="1200">
                          <a:latin typeface="Lato"/>
                          <a:ea typeface="Lato"/>
                          <a:cs typeface="Lato"/>
                          <a:sym typeface="Lato"/>
                        </a:rPr>
                        <a:t>Recently purchased by Zebra and will have some internal competition against the other Zebra brands</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latin typeface="Lato"/>
                          <a:ea typeface="Lato"/>
                          <a:cs typeface="Lato"/>
                          <a:sym typeface="Lato"/>
                        </a:rPr>
                        <a:t>Support is waning since most of their core people have left</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45720" lvl="0" indent="-121920" algn="l" rtl="0">
                        <a:spcBef>
                          <a:spcPts val="0"/>
                        </a:spcBef>
                        <a:spcAft>
                          <a:spcPts val="0"/>
                        </a:spcAft>
                        <a:buSzPts val="1200"/>
                        <a:buFont typeface="Lato"/>
                        <a:buChar char="●"/>
                      </a:pPr>
                      <a:r>
                        <a:rPr lang="en-US" sz="1200" dirty="0">
                          <a:latin typeface="Lato"/>
                          <a:ea typeface="Lato"/>
                          <a:cs typeface="Lato"/>
                          <a:sym typeface="Lato"/>
                        </a:rPr>
                        <a:t>The opportunity with </a:t>
                      </a:r>
                      <a:r>
                        <a:rPr lang="en-US" sz="1200" dirty="0" err="1">
                          <a:latin typeface="Lato"/>
                          <a:ea typeface="Lato"/>
                          <a:cs typeface="Lato"/>
                          <a:sym typeface="Lato"/>
                        </a:rPr>
                        <a:t>Profitect</a:t>
                      </a:r>
                      <a:r>
                        <a:rPr lang="en-US" sz="1200" dirty="0">
                          <a:latin typeface="Lato"/>
                          <a:ea typeface="Lato"/>
                          <a:cs typeface="Lato"/>
                          <a:sym typeface="Lato"/>
                        </a:rPr>
                        <a:t> is that they were a specialty company with a focus on data analytics for AP. Unfortunately, with the purchase by Zebra a lot of their former customers are not getting the same service.  Enquire if end-users are happy with their current platform.  Pitch to enhance their existing functionality with video Ai and get a small piece of the business to start. Offer a POC.</a:t>
                      </a:r>
                      <a:endParaRPr sz="1200" dirty="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076475">
                <a:tc>
                  <a:txBody>
                    <a:bodyPr/>
                    <a:lstStyle/>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Great support and onboarding</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Easy to use and train on </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Strong in grocery and pharmacy</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Strong list of integration partners including i3</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Cloud Based Analytics</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tcPr>
                </a:tc>
                <a:tc>
                  <a:txBody>
                    <a:bodyPr/>
                    <a:lstStyle/>
                    <a:p>
                      <a:pPr marL="45720" lvl="0" indent="-121920" algn="l" rtl="0">
                        <a:spcBef>
                          <a:spcPts val="0"/>
                        </a:spcBef>
                        <a:spcAft>
                          <a:spcPts val="0"/>
                        </a:spcAft>
                        <a:buSzPts val="1200"/>
                        <a:buFont typeface="Lato"/>
                        <a:buChar char="●"/>
                      </a:pPr>
                      <a:r>
                        <a:rPr lang="en-US" sz="1200">
                          <a:latin typeface="Lato"/>
                          <a:ea typeface="Lato"/>
                          <a:cs typeface="Lato"/>
                          <a:sym typeface="Lato"/>
                        </a:rPr>
                        <a:t>High upfront cost to parse the POS data</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latin typeface="Lato"/>
                          <a:ea typeface="Lato"/>
                          <a:cs typeface="Lato"/>
                          <a:sym typeface="Lato"/>
                        </a:rPr>
                        <a:t>Video application playback is weak </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latin typeface="Lato"/>
                          <a:ea typeface="Lato"/>
                          <a:cs typeface="Lato"/>
                          <a:sym typeface="Lato"/>
                        </a:rPr>
                        <a:t>No Video AI engine to improve EBR reports</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tcPr>
                </a:tc>
                <a:tc>
                  <a:txBody>
                    <a:bodyPr/>
                    <a:lstStyle/>
                    <a:p>
                      <a:pPr marL="45720" lvl="0" indent="-121920" algn="l" rtl="0">
                        <a:spcBef>
                          <a:spcPts val="0"/>
                        </a:spcBef>
                        <a:spcAft>
                          <a:spcPts val="0"/>
                        </a:spcAft>
                        <a:buSzPts val="1200"/>
                        <a:buFont typeface="Lato"/>
                        <a:buChar char="●"/>
                      </a:pPr>
                      <a:r>
                        <a:rPr lang="en-US" sz="1200" dirty="0">
                          <a:latin typeface="Lato"/>
                          <a:ea typeface="Lato"/>
                          <a:cs typeface="Lato"/>
                          <a:sym typeface="Lato"/>
                        </a:rPr>
                        <a:t>Many operators are dissatisfied with their current platform.  Pitch them a POC to enhance the EBR functionality with Video AI and start with a small part of their business. </a:t>
                      </a:r>
                      <a:endParaRPr sz="1200" dirty="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52" name="Google Shape;352;p43"/>
          <p:cNvPicPr preferRelativeResize="0"/>
          <p:nvPr/>
        </p:nvPicPr>
        <p:blipFill>
          <a:blip r:embed="rId3">
            <a:alphaModFix/>
          </a:blip>
          <a:stretch>
            <a:fillRect/>
          </a:stretch>
        </p:blipFill>
        <p:spPr>
          <a:xfrm>
            <a:off x="119825" y="5395945"/>
            <a:ext cx="1072773" cy="328155"/>
          </a:xfrm>
          <a:prstGeom prst="rect">
            <a:avLst/>
          </a:prstGeom>
          <a:noFill/>
          <a:ln>
            <a:noFill/>
          </a:ln>
        </p:spPr>
      </p:pic>
      <p:pic>
        <p:nvPicPr>
          <p:cNvPr id="353" name="Google Shape;353;p43"/>
          <p:cNvPicPr preferRelativeResize="0"/>
          <p:nvPr/>
        </p:nvPicPr>
        <p:blipFill>
          <a:blip r:embed="rId4">
            <a:alphaModFix/>
          </a:blip>
          <a:stretch>
            <a:fillRect/>
          </a:stretch>
        </p:blipFill>
        <p:spPr>
          <a:xfrm>
            <a:off x="266080" y="1984550"/>
            <a:ext cx="926526" cy="1141288"/>
          </a:xfrm>
          <a:prstGeom prst="rect">
            <a:avLst/>
          </a:prstGeom>
          <a:noFill/>
          <a:ln>
            <a:noFill/>
          </a:ln>
        </p:spPr>
      </p:pic>
      <p:pic>
        <p:nvPicPr>
          <p:cNvPr id="354" name="Google Shape;354;p43"/>
          <p:cNvPicPr preferRelativeResize="0"/>
          <p:nvPr/>
        </p:nvPicPr>
        <p:blipFill>
          <a:blip r:embed="rId5">
            <a:alphaModFix/>
          </a:blip>
          <a:stretch>
            <a:fillRect/>
          </a:stretch>
        </p:blipFill>
        <p:spPr>
          <a:xfrm>
            <a:off x="150129" y="3966314"/>
            <a:ext cx="1072771" cy="428212"/>
          </a:xfrm>
          <a:prstGeom prst="rect">
            <a:avLst/>
          </a:prstGeom>
          <a:noFill/>
          <a:ln>
            <a:noFill/>
          </a:ln>
        </p:spPr>
      </p:pic>
      <p:sp>
        <p:nvSpPr>
          <p:cNvPr id="355" name="Google Shape;355;p43"/>
          <p:cNvSpPr/>
          <p:nvPr/>
        </p:nvSpPr>
        <p:spPr>
          <a:xfrm>
            <a:off x="16275" y="0"/>
            <a:ext cx="12192000" cy="12510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3"/>
          <p:cNvSpPr txBox="1"/>
          <p:nvPr/>
        </p:nvSpPr>
        <p:spPr>
          <a:xfrm>
            <a:off x="650083" y="473953"/>
            <a:ext cx="111132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Competitive Landscape for Retail POS Exception Reporting </a:t>
            </a:r>
            <a:endParaRPr>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4"/>
          <p:cNvPicPr preferRelativeResize="0"/>
          <p:nvPr/>
        </p:nvPicPr>
        <p:blipFill rotWithShape="1">
          <a:blip r:embed="rId3">
            <a:alphaModFix/>
          </a:blip>
          <a:srcRect l="9041" r="28687"/>
          <a:stretch/>
        </p:blipFill>
        <p:spPr>
          <a:xfrm>
            <a:off x="120326" y="478475"/>
            <a:ext cx="2619761" cy="2367070"/>
          </a:xfrm>
          <a:custGeom>
            <a:avLst/>
            <a:gdLst/>
            <a:ahLst/>
            <a:cxnLst/>
            <a:rect l="l" t="t" r="r" b="b"/>
            <a:pathLst>
              <a:path w="3347937" h="3025010" extrusionOk="0">
                <a:moveTo>
                  <a:pt x="1071374" y="0"/>
                </a:moveTo>
                <a:lnTo>
                  <a:pt x="2276564" y="0"/>
                </a:lnTo>
                <a:cubicBezTo>
                  <a:pt x="2444042" y="0"/>
                  <a:pt x="2598800" y="89348"/>
                  <a:pt x="2682539" y="234391"/>
                </a:cubicBezTo>
                <a:lnTo>
                  <a:pt x="3285134" y="1278114"/>
                </a:lnTo>
                <a:cubicBezTo>
                  <a:pt x="3368872" y="1423157"/>
                  <a:pt x="3368872" y="1601853"/>
                  <a:pt x="3285134" y="1746896"/>
                </a:cubicBezTo>
                <a:lnTo>
                  <a:pt x="2682539" y="2790619"/>
                </a:lnTo>
                <a:cubicBezTo>
                  <a:pt x="2598800" y="2935662"/>
                  <a:pt x="2444042" y="3025010"/>
                  <a:pt x="2276564" y="3025010"/>
                </a:cubicBezTo>
                <a:lnTo>
                  <a:pt x="1071374" y="3025010"/>
                </a:lnTo>
                <a:cubicBezTo>
                  <a:pt x="903897" y="3025010"/>
                  <a:pt x="749138" y="2935662"/>
                  <a:pt x="665399" y="2790619"/>
                </a:cubicBezTo>
                <a:lnTo>
                  <a:pt x="62804" y="1746896"/>
                </a:lnTo>
                <a:cubicBezTo>
                  <a:pt x="-20934" y="1601853"/>
                  <a:pt x="-20934" y="1423157"/>
                  <a:pt x="62804" y="1278114"/>
                </a:cubicBezTo>
                <a:lnTo>
                  <a:pt x="665399" y="234391"/>
                </a:lnTo>
                <a:cubicBezTo>
                  <a:pt x="749138" y="89348"/>
                  <a:pt x="903897" y="0"/>
                  <a:pt x="1071374" y="0"/>
                </a:cubicBezTo>
                <a:close/>
              </a:path>
            </a:pathLst>
          </a:custGeom>
          <a:noFill/>
          <a:ln>
            <a:noFill/>
          </a:ln>
        </p:spPr>
      </p:pic>
      <p:sp>
        <p:nvSpPr>
          <p:cNvPr id="362" name="Google Shape;362;p44"/>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4"/>
          <p:cNvSpPr/>
          <p:nvPr/>
        </p:nvSpPr>
        <p:spPr>
          <a:xfrm>
            <a:off x="1457175" y="1954575"/>
            <a:ext cx="3714000" cy="198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274320" marR="91440" lvl="0" indent="-182880" algn="l" rtl="0">
              <a:spcBef>
                <a:spcPts val="0"/>
              </a:spcBef>
              <a:spcAft>
                <a:spcPts val="0"/>
              </a:spcAft>
              <a:buNone/>
            </a:pPr>
            <a:r>
              <a:rPr lang="en-US" sz="1600" b="1">
                <a:latin typeface="Lato"/>
                <a:ea typeface="Lato"/>
                <a:cs typeface="Lato"/>
                <a:sym typeface="Lato"/>
              </a:rPr>
              <a:t>Typical Decision Makers</a:t>
            </a:r>
            <a:endParaRPr sz="1600" b="1">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Heads of AP/LP, IT, Risk Management</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Owner</a:t>
            </a:r>
            <a:endParaRPr>
              <a:latin typeface="Lato"/>
              <a:ea typeface="Lato"/>
              <a:cs typeface="Lato"/>
              <a:sym typeface="Lato"/>
            </a:endParaRPr>
          </a:p>
          <a:p>
            <a:pPr marL="457200" lvl="0" indent="0" algn="l" rtl="0">
              <a:spcBef>
                <a:spcPts val="0"/>
              </a:spcBef>
              <a:spcAft>
                <a:spcPts val="0"/>
              </a:spcAft>
              <a:buNone/>
            </a:pPr>
            <a:endParaRPr/>
          </a:p>
        </p:txBody>
      </p:sp>
      <p:sp>
        <p:nvSpPr>
          <p:cNvPr id="364" name="Google Shape;364;p44"/>
          <p:cNvSpPr/>
          <p:nvPr/>
        </p:nvSpPr>
        <p:spPr>
          <a:xfrm>
            <a:off x="120325" y="4109950"/>
            <a:ext cx="5050800" cy="1676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274320" marR="91440" lvl="0" indent="-182880" algn="l" rtl="0">
              <a:lnSpc>
                <a:spcPct val="115000"/>
              </a:lnSpc>
              <a:spcBef>
                <a:spcPts val="0"/>
              </a:spcBef>
              <a:spcAft>
                <a:spcPts val="0"/>
              </a:spcAft>
              <a:buNone/>
            </a:pPr>
            <a:r>
              <a:rPr lang="en-US" sz="1600" b="1">
                <a:solidFill>
                  <a:schemeClr val="dk1"/>
                </a:solidFill>
                <a:latin typeface="Lato"/>
                <a:ea typeface="Lato"/>
                <a:cs typeface="Lato"/>
                <a:sym typeface="Lato"/>
              </a:rPr>
              <a:t>Typical Influencers </a:t>
            </a:r>
            <a:endParaRPr sz="1600" b="1">
              <a:solidFill>
                <a:schemeClr val="dk1"/>
              </a:solidFill>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solidFill>
                  <a:schemeClr val="dk1"/>
                </a:solidFill>
                <a:latin typeface="Lato"/>
                <a:ea typeface="Lato"/>
                <a:cs typeface="Lato"/>
                <a:sym typeface="Lato"/>
              </a:rPr>
              <a:t>District Manager or General manager</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Ops/facility manager</a:t>
            </a:r>
            <a:endParaRPr>
              <a:solidFill>
                <a:schemeClr val="dk1"/>
              </a:solidFill>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Franchise Board, Investor Groups or Advisory Groups</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Consultants and Secondary Vendors (POS companies)</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Industry groups/sites: FMI, LPM, RILA, NRF</a:t>
            </a:r>
            <a:endParaRPr>
              <a:latin typeface="Lato"/>
              <a:ea typeface="Lato"/>
              <a:cs typeface="Lato"/>
              <a:sym typeface="Lato"/>
            </a:endParaRPr>
          </a:p>
        </p:txBody>
      </p:sp>
      <p:sp>
        <p:nvSpPr>
          <p:cNvPr id="365" name="Google Shape;365;p44"/>
          <p:cNvSpPr txBox="1"/>
          <p:nvPr/>
        </p:nvSpPr>
        <p:spPr>
          <a:xfrm>
            <a:off x="5058800" y="655450"/>
            <a:ext cx="6614100" cy="303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Lato"/>
                <a:ea typeface="Lato"/>
                <a:cs typeface="Lato"/>
                <a:sym typeface="Lato"/>
              </a:rPr>
              <a:t>Initial Pitch</a:t>
            </a:r>
            <a:endParaRPr sz="1800" b="1">
              <a:solidFill>
                <a:schemeClr val="dk1"/>
              </a:solidFill>
              <a:latin typeface="Lato"/>
              <a:ea typeface="Lato"/>
              <a:cs typeface="Lato"/>
              <a:sym typeface="Lato"/>
            </a:endParaRPr>
          </a:p>
          <a:p>
            <a:pPr marL="457200" lvl="0" indent="0" algn="l" rtl="0">
              <a:lnSpc>
                <a:spcPct val="115000"/>
              </a:lnSpc>
              <a:spcBef>
                <a:spcPts val="1200"/>
              </a:spcBef>
              <a:spcAft>
                <a:spcPts val="0"/>
              </a:spcAft>
              <a:buClr>
                <a:schemeClr val="dk1"/>
              </a:buClr>
              <a:buSzPts val="1100"/>
              <a:buFont typeface="Arial"/>
              <a:buNone/>
            </a:pPr>
            <a:r>
              <a:rPr lang="en-US" sz="1600">
                <a:solidFill>
                  <a:schemeClr val="dk1"/>
                </a:solidFill>
                <a:latin typeface="Lato"/>
                <a:ea typeface="Lato"/>
                <a:cs typeface="Lato"/>
                <a:sym typeface="Lato"/>
              </a:rPr>
              <a:t>“Hi (first name of potential customer) ….My name is XYZ and our company has been working with many  grocers like “retail-name drop” Whole Foods, Weis Markets, Harris Teeter, to help extend their current video technology  platform to support AI with integrate POS.  Would you have some time to set up a meeting with a subject matter expert to share our use cases and benefits to retailers like you?”</a:t>
            </a:r>
            <a:endParaRPr sz="1600">
              <a:solidFill>
                <a:schemeClr val="dk1"/>
              </a:solidFill>
              <a:latin typeface="Lato"/>
              <a:ea typeface="Lato"/>
              <a:cs typeface="Lato"/>
              <a:sym typeface="Lato"/>
            </a:endParaRPr>
          </a:p>
          <a:p>
            <a:pPr marL="457200" lvl="0" indent="0" algn="l" rtl="0">
              <a:lnSpc>
                <a:spcPct val="115000"/>
              </a:lnSpc>
              <a:spcBef>
                <a:spcPts val="1200"/>
              </a:spcBef>
              <a:spcAft>
                <a:spcPts val="1200"/>
              </a:spcAft>
              <a:buClr>
                <a:schemeClr val="dk1"/>
              </a:buClr>
              <a:buSzPts val="1100"/>
              <a:buFont typeface="Arial"/>
              <a:buNone/>
            </a:pPr>
            <a:endParaRPr sz="1600">
              <a:solidFill>
                <a:schemeClr val="dk1"/>
              </a:solidFill>
              <a:latin typeface="Lato"/>
              <a:ea typeface="Lato"/>
              <a:cs typeface="Lato"/>
              <a:sym typeface="Lato"/>
            </a:endParaRPr>
          </a:p>
        </p:txBody>
      </p:sp>
      <p:sp>
        <p:nvSpPr>
          <p:cNvPr id="366" name="Google Shape;366;p44"/>
          <p:cNvSpPr/>
          <p:nvPr/>
        </p:nvSpPr>
        <p:spPr>
          <a:xfrm>
            <a:off x="5444900" y="3290550"/>
            <a:ext cx="6228000" cy="2495700"/>
          </a:xfrm>
          <a:prstGeom prst="roundRect">
            <a:avLst>
              <a:gd name="adj" fmla="val 16667"/>
            </a:avLst>
          </a:prstGeom>
          <a:solidFill>
            <a:srgbClr val="0B499C"/>
          </a:solidFill>
          <a:ln>
            <a:noFill/>
          </a:ln>
        </p:spPr>
        <p:txBody>
          <a:bodyPr spcFirstLastPara="1" wrap="square" lIns="91425" tIns="91425" rIns="91425" bIns="91425" anchor="ctr" anchorCtr="0">
            <a:noAutofit/>
          </a:bodyPr>
          <a:lstStyle/>
          <a:p>
            <a:pPr marL="594360" marR="91440" lvl="0" indent="-320040" algn="l" rtl="0">
              <a:lnSpc>
                <a:spcPct val="115000"/>
              </a:lnSpc>
              <a:spcBef>
                <a:spcPts val="1200"/>
              </a:spcBef>
              <a:spcAft>
                <a:spcPts val="0"/>
              </a:spcAft>
              <a:buNone/>
            </a:pPr>
            <a:r>
              <a:rPr lang="en-US" sz="1600" b="1" dirty="0">
                <a:solidFill>
                  <a:schemeClr val="lt1"/>
                </a:solidFill>
                <a:latin typeface="Lato"/>
                <a:ea typeface="Lato"/>
                <a:cs typeface="Lato"/>
                <a:sym typeface="Lato"/>
              </a:rPr>
              <a:t>Sales Tips</a:t>
            </a:r>
            <a:endParaRPr sz="1600" b="1" dirty="0">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Get the decision maker involved early</a:t>
            </a:r>
            <a:endParaRPr dirty="0">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Ask pointed Discovery questions besides BANT:</a:t>
            </a:r>
            <a:endParaRPr dirty="0">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Do you have a scalable cloud base video system?</a:t>
            </a:r>
            <a:endParaRPr dirty="0">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Does you're existing EBR system integrate with video?</a:t>
            </a:r>
            <a:endParaRPr dirty="0">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Does your current EBR system integrate with video analytics to enhance fraud detection? </a:t>
            </a:r>
            <a:endParaRPr dirty="0">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Tailor proposal with their needs with minimal options</a:t>
            </a:r>
            <a:endParaRPr dirty="0">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dirty="0">
                <a:solidFill>
                  <a:schemeClr val="lt1"/>
                </a:solidFill>
                <a:latin typeface="Lato"/>
                <a:ea typeface="Lato"/>
                <a:cs typeface="Lato"/>
                <a:sym typeface="Lato"/>
              </a:rPr>
              <a:t>Understand their costs and provide ROI</a:t>
            </a:r>
            <a:endParaRPr dirty="0">
              <a:solidFill>
                <a:schemeClr val="lt1"/>
              </a:solidFill>
              <a:latin typeface="Lato"/>
              <a:ea typeface="Lato"/>
              <a:cs typeface="Lato"/>
              <a:sym typeface="Lato"/>
            </a:endParaRPr>
          </a:p>
        </p:txBody>
      </p:sp>
      <p:pic>
        <p:nvPicPr>
          <p:cNvPr id="367" name="Google Shape;367;p44"/>
          <p:cNvPicPr preferRelativeResize="0"/>
          <p:nvPr/>
        </p:nvPicPr>
        <p:blipFill rotWithShape="1">
          <a:blip r:embed="rId4">
            <a:alphaModFix/>
          </a:blip>
          <a:srcRect/>
          <a:stretch/>
        </p:blipFill>
        <p:spPr>
          <a:xfrm>
            <a:off x="351412" y="3490946"/>
            <a:ext cx="323109" cy="323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txBox="1">
            <a:spLocks noGrp="1"/>
          </p:cNvSpPr>
          <p:nvPr>
            <p:ph type="body" idx="1"/>
          </p:nvPr>
        </p:nvSpPr>
        <p:spPr>
          <a:xfrm>
            <a:off x="609600" y="914400"/>
            <a:ext cx="10972800" cy="47739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600"/>
              </a:spcBef>
              <a:spcAft>
                <a:spcPts val="0"/>
              </a:spcAft>
              <a:buSzPts val="2400"/>
              <a:buChar char="•"/>
            </a:pPr>
            <a:r>
              <a:rPr lang="en-US" sz="2400" b="1"/>
              <a:t>What are the key business drivers for Grocery POS Exception Reporting &amp; VMS tools?</a:t>
            </a:r>
            <a:endParaRPr sz="2400" b="1"/>
          </a:p>
          <a:p>
            <a:pPr marL="457200" lvl="0" indent="-381000" algn="l" rtl="0">
              <a:lnSpc>
                <a:spcPct val="115000"/>
              </a:lnSpc>
              <a:spcBef>
                <a:spcPts val="1600"/>
              </a:spcBef>
              <a:spcAft>
                <a:spcPts val="0"/>
              </a:spcAft>
              <a:buSzPts val="2400"/>
              <a:buChar char="•"/>
            </a:pPr>
            <a:r>
              <a:rPr lang="en-US" sz="2400" b="1"/>
              <a:t>What types of cameras are supported ?</a:t>
            </a:r>
            <a:endParaRPr sz="2400" b="1"/>
          </a:p>
          <a:p>
            <a:pPr marL="457200" lvl="0" indent="-381000" algn="l" rtl="0">
              <a:lnSpc>
                <a:spcPct val="115000"/>
              </a:lnSpc>
              <a:spcBef>
                <a:spcPts val="1600"/>
              </a:spcBef>
              <a:spcAft>
                <a:spcPts val="0"/>
              </a:spcAft>
              <a:buSzPts val="2400"/>
              <a:buChar char="•"/>
            </a:pPr>
            <a:r>
              <a:rPr lang="en-US" sz="2400" b="1"/>
              <a:t>What are the key stages in a POS implementation project?</a:t>
            </a:r>
            <a:endParaRPr sz="2400" b="1"/>
          </a:p>
          <a:p>
            <a:pPr marL="457200" lvl="0" indent="-381000" algn="l" rtl="0">
              <a:lnSpc>
                <a:spcPct val="115000"/>
              </a:lnSpc>
              <a:spcBef>
                <a:spcPts val="1600"/>
              </a:spcBef>
              <a:spcAft>
                <a:spcPts val="0"/>
              </a:spcAft>
              <a:buSzPts val="2400"/>
              <a:buChar char="•"/>
            </a:pPr>
            <a:r>
              <a:rPr lang="en-US" sz="2400" b="1"/>
              <a:t>What is the duration of a typical project ?</a:t>
            </a:r>
            <a:endParaRPr sz="2400" b="1"/>
          </a:p>
          <a:p>
            <a:pPr marL="457200" lvl="0" indent="-381000" algn="l" rtl="0">
              <a:lnSpc>
                <a:spcPct val="115000"/>
              </a:lnSpc>
              <a:spcBef>
                <a:spcPts val="1600"/>
              </a:spcBef>
              <a:spcAft>
                <a:spcPts val="0"/>
              </a:spcAft>
              <a:buSzPts val="2400"/>
              <a:buChar char="•"/>
            </a:pPr>
            <a:r>
              <a:rPr lang="en-US" sz="2400" b="1"/>
              <a:t>Will we support a POC? Maximum length?</a:t>
            </a:r>
            <a:endParaRPr sz="2400" b="1"/>
          </a:p>
          <a:p>
            <a:pPr marL="457200" lvl="0" indent="-381000" algn="l" rtl="0">
              <a:lnSpc>
                <a:spcPct val="115000"/>
              </a:lnSpc>
              <a:spcBef>
                <a:spcPts val="1600"/>
              </a:spcBef>
              <a:spcAft>
                <a:spcPts val="0"/>
              </a:spcAft>
              <a:buSzPts val="2400"/>
              <a:buChar char="•"/>
            </a:pPr>
            <a:r>
              <a:rPr lang="en-US" sz="2400" b="1"/>
              <a:t>What key integrations with other grocery apps and key POS systems are important to understand?</a:t>
            </a:r>
            <a:endParaRPr sz="2400" b="1"/>
          </a:p>
          <a:p>
            <a:pPr marL="457200" lvl="0" indent="-381000" algn="l" rtl="0">
              <a:lnSpc>
                <a:spcPct val="115000"/>
              </a:lnSpc>
              <a:spcBef>
                <a:spcPts val="1600"/>
              </a:spcBef>
              <a:spcAft>
                <a:spcPts val="0"/>
              </a:spcAft>
              <a:buSzPts val="2400"/>
              <a:buChar char="•"/>
            </a:pPr>
            <a:r>
              <a:rPr lang="en-US" sz="2400" b="1"/>
              <a:t>How do I pitch against someone who has Solink, Agilience or 3XLogic as their POS exception reporting tool?</a:t>
            </a:r>
            <a:endParaRPr sz="2400" b="1"/>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Clr>
                <a:schemeClr val="dk1"/>
              </a:buClr>
              <a:buSzPts val="1100"/>
              <a:buFont typeface="Arial"/>
              <a:buNone/>
            </a:pPr>
            <a:endParaRPr sz="2400"/>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0"/>
              </a:spcAft>
              <a:buNone/>
            </a:pPr>
            <a:endParaRPr sz="2400"/>
          </a:p>
          <a:p>
            <a:pPr marL="0" lvl="0" indent="0" algn="l" rtl="0">
              <a:lnSpc>
                <a:spcPct val="115000"/>
              </a:lnSpc>
              <a:spcBef>
                <a:spcPts val="1200"/>
              </a:spcBef>
              <a:spcAft>
                <a:spcPts val="1200"/>
              </a:spcAft>
              <a:buNone/>
            </a:pPr>
            <a:endParaRPr sz="2400"/>
          </a:p>
        </p:txBody>
      </p:sp>
      <p:sp>
        <p:nvSpPr>
          <p:cNvPr id="374" name="Google Shape;374;p45"/>
          <p:cNvSpPr/>
          <p:nvPr/>
        </p:nvSpPr>
        <p:spPr>
          <a:xfrm>
            <a:off x="-13395" y="13415"/>
            <a:ext cx="12202500" cy="715500"/>
          </a:xfrm>
          <a:prstGeom prst="rect">
            <a:avLst/>
          </a:prstGeom>
          <a:gradFill>
            <a:gsLst>
              <a:gs pos="0">
                <a:srgbClr val="2649A8">
                  <a:alpha val="93333"/>
                </a:srgbClr>
              </a:gs>
              <a:gs pos="100000">
                <a:srgbClr val="093153"/>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600" b="1">
                <a:solidFill>
                  <a:schemeClr val="lt1"/>
                </a:solidFill>
                <a:latin typeface="Lato"/>
                <a:ea typeface="Lato"/>
                <a:cs typeface="Lato"/>
                <a:sym typeface="Lato"/>
              </a:rPr>
              <a:t>POS Exception Reporting - FAQs</a:t>
            </a:r>
            <a:endParaRPr sz="2600" b="1">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1"/>
          <p:cNvPicPr preferRelativeResize="0"/>
          <p:nvPr/>
        </p:nvPicPr>
        <p:blipFill rotWithShape="1">
          <a:blip r:embed="rId3">
            <a:alphaModFix/>
          </a:blip>
          <a:srcRect r="11111"/>
          <a:stretch/>
        </p:blipFill>
        <p:spPr>
          <a:xfrm>
            <a:off x="0" y="0"/>
            <a:ext cx="12192001" cy="6858000"/>
          </a:xfrm>
          <a:prstGeom prst="rect">
            <a:avLst/>
          </a:prstGeom>
          <a:noFill/>
          <a:ln>
            <a:noFill/>
          </a:ln>
        </p:spPr>
      </p:pic>
      <p:sp>
        <p:nvSpPr>
          <p:cNvPr id="171" name="Google Shape;171;p31"/>
          <p:cNvSpPr/>
          <p:nvPr/>
        </p:nvSpPr>
        <p:spPr>
          <a:xfrm>
            <a:off x="464550" y="441050"/>
            <a:ext cx="6359729"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173" name="Google Shape;173;p31"/>
          <p:cNvSpPr txBox="1"/>
          <p:nvPr/>
        </p:nvSpPr>
        <p:spPr>
          <a:xfrm>
            <a:off x="986600" y="1951550"/>
            <a:ext cx="5568300" cy="397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300" b="1">
                <a:solidFill>
                  <a:srgbClr val="FFFFFF"/>
                </a:solidFill>
                <a:latin typeface="Montserrat"/>
                <a:ea typeface="Montserrat"/>
                <a:cs typeface="Montserrat"/>
                <a:sym typeface="Montserrat"/>
              </a:rPr>
              <a:t>Smart POS Exception Reporting + Integrated VMS</a:t>
            </a:r>
            <a:endParaRPr sz="4300" b="1">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4300" b="1">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4300" b="1">
              <a:solidFill>
                <a:srgbClr val="FFFFFF"/>
              </a:solidFill>
              <a:latin typeface="Montserrat"/>
              <a:ea typeface="Montserrat"/>
              <a:cs typeface="Montserrat"/>
              <a:sym typeface="Montserrat"/>
            </a:endParaRPr>
          </a:p>
        </p:txBody>
      </p:sp>
      <p:sp>
        <p:nvSpPr>
          <p:cNvPr id="174" name="Google Shape;174;p31"/>
          <p:cNvSpPr txBox="1"/>
          <p:nvPr/>
        </p:nvSpPr>
        <p:spPr>
          <a:xfrm>
            <a:off x="986601" y="4832300"/>
            <a:ext cx="4871700" cy="35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a:solidFill>
                  <a:srgbClr val="FFFFFF"/>
                </a:solidFill>
                <a:latin typeface="Montserrat"/>
                <a:ea typeface="Montserrat"/>
                <a:cs typeface="Montserrat"/>
                <a:sym typeface="Montserrat"/>
              </a:rPr>
              <a:t>Driving Profitability </a:t>
            </a:r>
            <a:endParaRPr sz="900"/>
          </a:p>
        </p:txBody>
      </p:sp>
      <p:cxnSp>
        <p:nvCxnSpPr>
          <p:cNvPr id="175" name="Google Shape;175;p31"/>
          <p:cNvCxnSpPr/>
          <p:nvPr/>
        </p:nvCxnSpPr>
        <p:spPr>
          <a:xfrm>
            <a:off x="986595" y="4462359"/>
            <a:ext cx="4789800" cy="0"/>
          </a:xfrm>
          <a:prstGeom prst="straightConnector1">
            <a:avLst/>
          </a:prstGeom>
          <a:noFill/>
          <a:ln w="38100" cap="flat" cmpd="sng">
            <a:solidFill>
              <a:srgbClr val="FFFFFF"/>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p:nvPr/>
        </p:nvSpPr>
        <p:spPr>
          <a:xfrm>
            <a:off x="505950" y="424475"/>
            <a:ext cx="3626051"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182" name="Google Shape;182;p32"/>
          <p:cNvSpPr txBox="1"/>
          <p:nvPr/>
        </p:nvSpPr>
        <p:spPr>
          <a:xfrm>
            <a:off x="926400" y="2988900"/>
            <a:ext cx="2618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500" b="1">
                <a:solidFill>
                  <a:srgbClr val="FFFFFF"/>
                </a:solidFill>
                <a:latin typeface="Montserrat"/>
                <a:ea typeface="Montserrat"/>
                <a:cs typeface="Montserrat"/>
                <a:sym typeface="Montserrat"/>
              </a:rPr>
              <a:t>Training </a:t>
            </a:r>
            <a:br>
              <a:rPr lang="en-US" sz="4500" b="1">
                <a:solidFill>
                  <a:srgbClr val="FFFFFF"/>
                </a:solidFill>
                <a:latin typeface="Montserrat"/>
                <a:ea typeface="Montserrat"/>
                <a:cs typeface="Montserrat"/>
                <a:sym typeface="Montserrat"/>
              </a:rPr>
            </a:br>
            <a:r>
              <a:rPr lang="en-US" sz="4500" b="1">
                <a:solidFill>
                  <a:srgbClr val="FFFFFF"/>
                </a:solidFill>
                <a:latin typeface="Montserrat"/>
                <a:ea typeface="Montserrat"/>
                <a:cs typeface="Montserrat"/>
                <a:sym typeface="Montserrat"/>
              </a:rPr>
              <a:t>Agenda</a:t>
            </a:r>
            <a:endParaRPr sz="700"/>
          </a:p>
        </p:txBody>
      </p:sp>
      <p:sp>
        <p:nvSpPr>
          <p:cNvPr id="183" name="Google Shape;183;p32"/>
          <p:cNvSpPr txBox="1"/>
          <p:nvPr/>
        </p:nvSpPr>
        <p:spPr>
          <a:xfrm>
            <a:off x="5048250" y="1040475"/>
            <a:ext cx="6618000" cy="4587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Business Drivers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High Level Solution Diagram &amp; Use Cases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Exception Based Reporting Demo</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Case Studies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Competition</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Sales Summary:  Buyers &amp; Pitch</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FAQs</a:t>
            </a:r>
            <a:endParaRPr sz="2200" b="1">
              <a:solidFill>
                <a:schemeClr val="dk1"/>
              </a:solidFill>
              <a:latin typeface="Lato"/>
              <a:ea typeface="Lato"/>
              <a:cs typeface="Lato"/>
              <a:sym typeface="Lato"/>
            </a:endParaRPr>
          </a:p>
        </p:txBody>
      </p:sp>
      <p:cxnSp>
        <p:nvCxnSpPr>
          <p:cNvPr id="184" name="Google Shape;184;p32"/>
          <p:cNvCxnSpPr/>
          <p:nvPr/>
        </p:nvCxnSpPr>
        <p:spPr>
          <a:xfrm>
            <a:off x="971407" y="4512734"/>
            <a:ext cx="2308500" cy="0"/>
          </a:xfrm>
          <a:prstGeom prst="straightConnector1">
            <a:avLst/>
          </a:prstGeom>
          <a:noFill/>
          <a:ln w="38100" cap="flat" cmpd="sng">
            <a:solidFill>
              <a:srgbClr val="FFFFFF"/>
            </a:solidFill>
            <a:prstDash val="solid"/>
            <a:round/>
            <a:headEnd type="none" w="sm" len="sm"/>
            <a:tailEnd type="none" w="sm" len="sm"/>
          </a:ln>
        </p:spPr>
      </p:cxnSp>
      <p:sp>
        <p:nvSpPr>
          <p:cNvPr id="185" name="Google Shape;185;p32"/>
          <p:cNvSpPr/>
          <p:nvPr/>
        </p:nvSpPr>
        <p:spPr>
          <a:xfrm>
            <a:off x="4634798" y="1157088"/>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6" name="Google Shape;186;p32"/>
          <p:cNvSpPr/>
          <p:nvPr/>
        </p:nvSpPr>
        <p:spPr>
          <a:xfrm>
            <a:off x="4634798" y="18012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7" name="Google Shape;187;p32"/>
          <p:cNvSpPr/>
          <p:nvPr/>
        </p:nvSpPr>
        <p:spPr>
          <a:xfrm>
            <a:off x="4634798" y="2508000"/>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8" name="Google Shape;188;p32"/>
          <p:cNvSpPr/>
          <p:nvPr/>
        </p:nvSpPr>
        <p:spPr>
          <a:xfrm>
            <a:off x="4634798" y="3214750"/>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9" name="Google Shape;189;p32"/>
          <p:cNvSpPr/>
          <p:nvPr/>
        </p:nvSpPr>
        <p:spPr>
          <a:xfrm>
            <a:off x="4634798" y="39078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90" name="Google Shape;190;p32"/>
          <p:cNvSpPr/>
          <p:nvPr/>
        </p:nvSpPr>
        <p:spPr>
          <a:xfrm>
            <a:off x="4634798" y="4586288"/>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91" name="Google Shape;191;p32"/>
          <p:cNvSpPr/>
          <p:nvPr/>
        </p:nvSpPr>
        <p:spPr>
          <a:xfrm>
            <a:off x="4634798" y="52227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pic>
        <p:nvPicPr>
          <p:cNvPr id="192" name="Google Shape;192;p32"/>
          <p:cNvPicPr preferRelativeResize="0"/>
          <p:nvPr/>
        </p:nvPicPr>
        <p:blipFill>
          <a:blip r:embed="rId3">
            <a:alphaModFix/>
          </a:blip>
          <a:stretch>
            <a:fillRect/>
          </a:stretch>
        </p:blipFill>
        <p:spPr>
          <a:xfrm>
            <a:off x="1370497" y="1884347"/>
            <a:ext cx="1386535" cy="602901"/>
          </a:xfrm>
          <a:prstGeom prst="rect">
            <a:avLst/>
          </a:prstGeom>
          <a:noFill/>
          <a:ln>
            <a:noFill/>
          </a:ln>
        </p:spPr>
      </p:pic>
      <p:sp>
        <p:nvSpPr>
          <p:cNvPr id="193" name="Google Shape;193;p32"/>
          <p:cNvSpPr txBox="1"/>
          <p:nvPr/>
        </p:nvSpPr>
        <p:spPr>
          <a:xfrm>
            <a:off x="1838913" y="1455900"/>
            <a:ext cx="4497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a:solidFill>
                  <a:srgbClr val="FFFFFF"/>
                </a:solidFill>
                <a:latin typeface="Montserrat"/>
                <a:ea typeface="Montserrat"/>
                <a:cs typeface="Montserrat"/>
                <a:sym typeface="Montserrat"/>
              </a:rPr>
              <a:t>+</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p:nvPr/>
        </p:nvSpPr>
        <p:spPr>
          <a:xfrm>
            <a:off x="7535638" y="1248553"/>
            <a:ext cx="2396700" cy="2066100"/>
          </a:xfrm>
          <a:prstGeom prst="hexagon">
            <a:avLst>
              <a:gd name="adj" fmla="val 25000"/>
              <a:gd name="vf" fmla="val 115470"/>
            </a:avLst>
          </a:prstGeom>
          <a:solidFill>
            <a:schemeClr val="lt1">
              <a:alpha val="392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 name="Google Shape;199;p33"/>
          <p:cNvSpPr txBox="1"/>
          <p:nvPr/>
        </p:nvSpPr>
        <p:spPr>
          <a:xfrm>
            <a:off x="405150" y="1426550"/>
            <a:ext cx="6665400" cy="4671600"/>
          </a:xfrm>
          <a:prstGeom prst="rect">
            <a:avLst/>
          </a:prstGeom>
          <a:noFill/>
          <a:ln>
            <a:noFill/>
          </a:ln>
        </p:spPr>
        <p:txBody>
          <a:bodyPr spcFirstLastPara="1" wrap="square" lIns="91425" tIns="45700" rIns="91425" bIns="45700" anchor="t" anchorCtr="0">
            <a:spAutoFit/>
          </a:bodyPr>
          <a:lstStyle/>
          <a:p>
            <a:pPr marL="457200" lvl="0" indent="-336550" algn="l" rtl="0">
              <a:lnSpc>
                <a:spcPct val="150000"/>
              </a:lnSpc>
              <a:spcBef>
                <a:spcPts val="1200"/>
              </a:spcBef>
              <a:spcAft>
                <a:spcPts val="0"/>
              </a:spcAft>
              <a:buClr>
                <a:schemeClr val="dk1"/>
              </a:buClr>
              <a:buSzPts val="1700"/>
              <a:buFont typeface="Lato"/>
              <a:buChar char="●"/>
            </a:pPr>
            <a:r>
              <a:rPr lang="en-US" sz="1700">
                <a:solidFill>
                  <a:schemeClr val="dk1"/>
                </a:solidFill>
                <a:latin typeface="Lato"/>
                <a:ea typeface="Lato"/>
                <a:cs typeface="Lato"/>
                <a:sym typeface="Lato"/>
              </a:rPr>
              <a:t>Network restrictions make it harder for grocery team members to access systems</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Consolidation and mergers in the EBR space - increased solution cost and reduced personalized service</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Need to control loss and eliminate internal theft </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Shortage in labor - need to reduce AP group’s time for investigations</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Tougher PCI/PII Compliance needs are forcing some operators to change platforms</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Adding new locations or expanding or remodeling stores</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Contract expiration on current vendor- cost cutting opportunity</a:t>
            </a:r>
            <a:endParaRPr sz="1700">
              <a:solidFill>
                <a:schemeClr val="dk1"/>
              </a:solidFill>
              <a:latin typeface="Lato"/>
              <a:ea typeface="Lato"/>
              <a:cs typeface="Lato"/>
              <a:sym typeface="Lato"/>
            </a:endParaRPr>
          </a:p>
          <a:p>
            <a:pPr marL="457200" lvl="0" indent="-336550" algn="l" rtl="0">
              <a:lnSpc>
                <a:spcPct val="15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Fiscal year end - tax benefits and budget overflow for tech spend</a:t>
            </a:r>
            <a:endParaRPr sz="2800">
              <a:solidFill>
                <a:schemeClr val="dk1"/>
              </a:solidFill>
              <a:latin typeface="Lato"/>
              <a:ea typeface="Lato"/>
              <a:cs typeface="Lato"/>
              <a:sym typeface="Lato"/>
            </a:endParaRPr>
          </a:p>
        </p:txBody>
      </p:sp>
      <p:sp>
        <p:nvSpPr>
          <p:cNvPr id="200" name="Google Shape;200;p33"/>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3"/>
          <p:cNvSpPr txBox="1"/>
          <p:nvPr/>
        </p:nvSpPr>
        <p:spPr>
          <a:xfrm>
            <a:off x="650073" y="245350"/>
            <a:ext cx="9998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Sales Drivers for Grocery POS Exception Reporting</a:t>
            </a:r>
            <a:endParaRPr>
              <a:solidFill>
                <a:schemeClr val="lt1"/>
              </a:solidFill>
              <a:latin typeface="Lato"/>
              <a:ea typeface="Lato"/>
              <a:cs typeface="Lato"/>
              <a:sym typeface="Lato"/>
            </a:endParaRPr>
          </a:p>
        </p:txBody>
      </p:sp>
      <p:pic>
        <p:nvPicPr>
          <p:cNvPr id="202" name="Google Shape;202;p33"/>
          <p:cNvPicPr preferRelativeResize="0"/>
          <p:nvPr/>
        </p:nvPicPr>
        <p:blipFill rotWithShape="1">
          <a:blip r:embed="rId3">
            <a:alphaModFix/>
          </a:blip>
          <a:srcRect l="17357" r="17364"/>
          <a:stretch/>
        </p:blipFill>
        <p:spPr>
          <a:xfrm>
            <a:off x="8463515" y="4003996"/>
            <a:ext cx="1825800" cy="1680300"/>
          </a:xfrm>
          <a:prstGeom prst="hexagon">
            <a:avLst>
              <a:gd name="adj" fmla="val 25000"/>
              <a:gd name="vf" fmla="val 115470"/>
            </a:avLst>
          </a:prstGeom>
          <a:blipFill rotWithShape="1">
            <a:blip r:embed="rId4">
              <a:alphaModFix/>
            </a:blip>
            <a:stretch>
              <a:fillRect/>
            </a:stretch>
          </a:blipFill>
          <a:ln w="50800" cap="flat" cmpd="sng">
            <a:solidFill>
              <a:srgbClr val="163E56"/>
            </a:solidFill>
            <a:prstDash val="solid"/>
            <a:round/>
            <a:headEnd type="none" w="sm" len="sm"/>
            <a:tailEnd type="none" w="sm" len="sm"/>
          </a:ln>
        </p:spPr>
      </p:pic>
      <p:pic>
        <p:nvPicPr>
          <p:cNvPr id="203" name="Google Shape;203;p33"/>
          <p:cNvPicPr preferRelativeResize="0"/>
          <p:nvPr/>
        </p:nvPicPr>
        <p:blipFill rotWithShape="1">
          <a:blip r:embed="rId5">
            <a:alphaModFix/>
          </a:blip>
          <a:srcRect/>
          <a:stretch/>
        </p:blipFill>
        <p:spPr>
          <a:xfrm>
            <a:off x="8346946" y="1248550"/>
            <a:ext cx="2235044" cy="2153629"/>
          </a:xfrm>
          <a:prstGeom prst="rect">
            <a:avLst/>
          </a:prstGeom>
          <a:noFill/>
          <a:ln>
            <a:noFill/>
          </a:ln>
        </p:spPr>
      </p:pic>
      <p:pic>
        <p:nvPicPr>
          <p:cNvPr id="204" name="Google Shape;204;p33"/>
          <p:cNvPicPr preferRelativeResize="0"/>
          <p:nvPr/>
        </p:nvPicPr>
        <p:blipFill>
          <a:blip r:embed="rId6">
            <a:alphaModFix/>
          </a:blip>
          <a:stretch>
            <a:fillRect/>
          </a:stretch>
        </p:blipFill>
        <p:spPr>
          <a:xfrm>
            <a:off x="7129261" y="2794719"/>
            <a:ext cx="1893000" cy="1610400"/>
          </a:xfrm>
          <a:prstGeom prst="flowChartPreparation">
            <a:avLst/>
          </a:prstGeom>
          <a:noFill/>
          <a:ln w="28575" cap="flat" cmpd="sng">
            <a:solidFill>
              <a:schemeClr val="dk1"/>
            </a:solidFill>
            <a:prstDash val="solid"/>
            <a:round/>
            <a:headEnd type="none" w="sm" len="sm"/>
            <a:tailEnd type="none" w="sm" len="sm"/>
          </a:ln>
        </p:spPr>
      </p:pic>
      <p:pic>
        <p:nvPicPr>
          <p:cNvPr id="205" name="Google Shape;205;p33"/>
          <p:cNvPicPr preferRelativeResize="0"/>
          <p:nvPr/>
        </p:nvPicPr>
        <p:blipFill>
          <a:blip r:embed="rId7">
            <a:alphaModFix/>
          </a:blip>
          <a:stretch>
            <a:fillRect/>
          </a:stretch>
        </p:blipFill>
        <p:spPr>
          <a:xfrm>
            <a:off x="9827179" y="2919271"/>
            <a:ext cx="1881300" cy="1659300"/>
          </a:xfrm>
          <a:prstGeom prst="flowChartPreparation">
            <a:avLst/>
          </a:prstGeom>
          <a:noFill/>
          <a:ln w="28575" cap="flat" cmpd="sng">
            <a:solidFill>
              <a:srgbClr val="00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4"/>
          <p:cNvSpPr txBox="1"/>
          <p:nvPr/>
        </p:nvSpPr>
        <p:spPr>
          <a:xfrm>
            <a:off x="957350" y="265325"/>
            <a:ext cx="10802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High Level Solution Diagram of Grocery Network Topography</a:t>
            </a:r>
            <a:endParaRPr>
              <a:solidFill>
                <a:schemeClr val="lt1"/>
              </a:solidFill>
              <a:latin typeface="Lato"/>
              <a:ea typeface="Lato"/>
              <a:cs typeface="Lato"/>
              <a:sym typeface="Lato"/>
            </a:endParaRPr>
          </a:p>
        </p:txBody>
      </p:sp>
      <p:pic>
        <p:nvPicPr>
          <p:cNvPr id="212" name="Google Shape;212;p34"/>
          <p:cNvPicPr preferRelativeResize="0"/>
          <p:nvPr/>
        </p:nvPicPr>
        <p:blipFill>
          <a:blip r:embed="rId3">
            <a:alphaModFix/>
          </a:blip>
          <a:stretch>
            <a:fillRect/>
          </a:stretch>
        </p:blipFill>
        <p:spPr>
          <a:xfrm>
            <a:off x="957350" y="885175"/>
            <a:ext cx="9953549" cy="5722801"/>
          </a:xfrm>
          <a:prstGeom prst="rect">
            <a:avLst/>
          </a:prstGeom>
          <a:noFill/>
          <a:ln>
            <a:noFill/>
          </a:ln>
        </p:spPr>
      </p:pic>
      <p:pic>
        <p:nvPicPr>
          <p:cNvPr id="213" name="Google Shape;213;p34"/>
          <p:cNvPicPr preferRelativeResize="0"/>
          <p:nvPr/>
        </p:nvPicPr>
        <p:blipFill>
          <a:blip r:embed="rId4">
            <a:alphaModFix/>
          </a:blip>
          <a:stretch>
            <a:fillRect/>
          </a:stretch>
        </p:blipFill>
        <p:spPr>
          <a:xfrm>
            <a:off x="1007275" y="5590475"/>
            <a:ext cx="715425" cy="1017500"/>
          </a:xfrm>
          <a:prstGeom prst="rect">
            <a:avLst/>
          </a:prstGeom>
          <a:noFill/>
          <a:ln>
            <a:noFill/>
          </a:ln>
        </p:spPr>
      </p:pic>
      <p:sp>
        <p:nvSpPr>
          <p:cNvPr id="214" name="Google Shape;214;p34"/>
          <p:cNvSpPr/>
          <p:nvPr/>
        </p:nvSpPr>
        <p:spPr>
          <a:xfrm>
            <a:off x="3101275" y="1046800"/>
            <a:ext cx="7474325" cy="4852450"/>
          </a:xfrm>
          <a:custGeom>
            <a:avLst/>
            <a:gdLst/>
            <a:ahLst/>
            <a:cxnLst/>
            <a:rect l="l" t="t" r="r" b="b"/>
            <a:pathLst>
              <a:path w="298973" h="194098" extrusionOk="0">
                <a:moveTo>
                  <a:pt x="88831" y="391"/>
                </a:moveTo>
                <a:lnTo>
                  <a:pt x="298582" y="0"/>
                </a:lnTo>
                <a:lnTo>
                  <a:pt x="298973" y="194098"/>
                </a:lnTo>
                <a:lnTo>
                  <a:pt x="0" y="194098"/>
                </a:lnTo>
                <a:lnTo>
                  <a:pt x="0" y="63786"/>
                </a:lnTo>
                <a:lnTo>
                  <a:pt x="88831" y="63786"/>
                </a:lnTo>
                <a:close/>
              </a:path>
            </a:pathLst>
          </a:custGeom>
          <a:solidFill>
            <a:schemeClr val="lt2"/>
          </a:solidFill>
          <a:ln w="9525" cap="flat" cmpd="sng">
            <a:solidFill>
              <a:schemeClr val="dk2"/>
            </a:solidFill>
            <a:prstDash val="solid"/>
            <a:round/>
            <a:headEnd type="none" w="med" len="med"/>
            <a:tailEnd type="none" w="med" len="med"/>
          </a:ln>
        </p:spPr>
      </p:sp>
      <p:sp>
        <p:nvSpPr>
          <p:cNvPr id="215" name="Google Shape;215;p34"/>
          <p:cNvSpPr txBox="1"/>
          <p:nvPr/>
        </p:nvSpPr>
        <p:spPr>
          <a:xfrm>
            <a:off x="6447125" y="2739300"/>
            <a:ext cx="1848900" cy="109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900" b="1" u="sng"/>
              <a:t>VPN</a:t>
            </a:r>
            <a:endParaRPr sz="5900" b="1" u="sng"/>
          </a:p>
        </p:txBody>
      </p:sp>
      <p:sp>
        <p:nvSpPr>
          <p:cNvPr id="216" name="Google Shape;216;p34"/>
          <p:cNvSpPr/>
          <p:nvPr/>
        </p:nvSpPr>
        <p:spPr>
          <a:xfrm>
            <a:off x="1147150" y="1097275"/>
            <a:ext cx="1571100" cy="42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5"/>
          <p:cNvSpPr txBox="1"/>
          <p:nvPr/>
        </p:nvSpPr>
        <p:spPr>
          <a:xfrm>
            <a:off x="957350" y="265325"/>
            <a:ext cx="9602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High Level Solution Diagram - Cloud POS integration</a:t>
            </a:r>
            <a:endParaRPr>
              <a:solidFill>
                <a:schemeClr val="lt1"/>
              </a:solidFill>
              <a:latin typeface="Lato"/>
              <a:ea typeface="Lato"/>
              <a:cs typeface="Lato"/>
              <a:sym typeface="Lato"/>
            </a:endParaRPr>
          </a:p>
        </p:txBody>
      </p:sp>
      <p:pic>
        <p:nvPicPr>
          <p:cNvPr id="223" name="Google Shape;223;p35"/>
          <p:cNvPicPr preferRelativeResize="0"/>
          <p:nvPr/>
        </p:nvPicPr>
        <p:blipFill>
          <a:blip r:embed="rId3">
            <a:alphaModFix/>
          </a:blip>
          <a:stretch>
            <a:fillRect/>
          </a:stretch>
        </p:blipFill>
        <p:spPr>
          <a:xfrm>
            <a:off x="957350" y="885175"/>
            <a:ext cx="9953549" cy="5722801"/>
          </a:xfrm>
          <a:prstGeom prst="rect">
            <a:avLst/>
          </a:prstGeom>
          <a:noFill/>
          <a:ln>
            <a:noFill/>
          </a:ln>
        </p:spPr>
      </p:pic>
      <p:pic>
        <p:nvPicPr>
          <p:cNvPr id="224" name="Google Shape;224;p35"/>
          <p:cNvPicPr preferRelativeResize="0"/>
          <p:nvPr/>
        </p:nvPicPr>
        <p:blipFill>
          <a:blip r:embed="rId4">
            <a:alphaModFix/>
          </a:blip>
          <a:stretch>
            <a:fillRect/>
          </a:stretch>
        </p:blipFill>
        <p:spPr>
          <a:xfrm>
            <a:off x="1007275" y="5590475"/>
            <a:ext cx="715425" cy="1017500"/>
          </a:xfrm>
          <a:prstGeom prst="rect">
            <a:avLst/>
          </a:prstGeom>
          <a:noFill/>
          <a:ln>
            <a:noFill/>
          </a:ln>
        </p:spPr>
      </p:pic>
      <p:sp>
        <p:nvSpPr>
          <p:cNvPr id="225" name="Google Shape;225;p35"/>
          <p:cNvSpPr/>
          <p:nvPr/>
        </p:nvSpPr>
        <p:spPr>
          <a:xfrm>
            <a:off x="1122225" y="1059875"/>
            <a:ext cx="1670700" cy="46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p:nvPr/>
        </p:nvSpPr>
        <p:spPr>
          <a:xfrm>
            <a:off x="7535638" y="1324753"/>
            <a:ext cx="2396700" cy="2066100"/>
          </a:xfrm>
          <a:prstGeom prst="hexagon">
            <a:avLst>
              <a:gd name="adj" fmla="val 25000"/>
              <a:gd name="vf" fmla="val 115470"/>
            </a:avLst>
          </a:prstGeom>
          <a:solidFill>
            <a:schemeClr val="lt1">
              <a:alpha val="392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1" name="Google Shape;231;p36"/>
          <p:cNvSpPr txBox="1"/>
          <p:nvPr/>
        </p:nvSpPr>
        <p:spPr>
          <a:xfrm>
            <a:off x="586175" y="1786200"/>
            <a:ext cx="4557300" cy="3171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100">
                <a:solidFill>
                  <a:schemeClr val="dk1"/>
                </a:solidFill>
                <a:latin typeface="Lato"/>
                <a:ea typeface="Lato"/>
                <a:cs typeface="Lato"/>
                <a:sym typeface="Lato"/>
              </a:rPr>
              <a:t>Grocers want to find a cost effective, versatile video solution that can be securely accessed and managed to improve security, reduce theft &amp; enhance customer service. </a:t>
            </a:r>
            <a:endParaRPr sz="2100">
              <a:solidFill>
                <a:schemeClr val="dk1"/>
              </a:solidFill>
              <a:latin typeface="Lato"/>
              <a:ea typeface="Lato"/>
              <a:cs typeface="Lato"/>
              <a:sym typeface="Lato"/>
            </a:endParaRPr>
          </a:p>
          <a:p>
            <a:pPr marL="0" lvl="0" indent="0" algn="l" rtl="0">
              <a:lnSpc>
                <a:spcPct val="115000"/>
              </a:lnSpc>
              <a:spcBef>
                <a:spcPts val="1200"/>
              </a:spcBef>
              <a:spcAft>
                <a:spcPts val="1000"/>
              </a:spcAft>
              <a:buNone/>
            </a:pPr>
            <a:r>
              <a:rPr lang="en-US" sz="2100">
                <a:solidFill>
                  <a:schemeClr val="dk1"/>
                </a:solidFill>
                <a:latin typeface="Lato"/>
                <a:ea typeface="Lato"/>
                <a:cs typeface="Lato"/>
                <a:sym typeface="Lato"/>
              </a:rPr>
              <a:t>Vendors must show that they can achieve a positive ROI for the organization in six months or less.</a:t>
            </a:r>
            <a:endParaRPr sz="2100">
              <a:solidFill>
                <a:schemeClr val="dk1"/>
              </a:solidFill>
              <a:latin typeface="Lato"/>
              <a:ea typeface="Lato"/>
              <a:cs typeface="Lato"/>
              <a:sym typeface="Lato"/>
            </a:endParaRPr>
          </a:p>
        </p:txBody>
      </p:sp>
      <p:sp>
        <p:nvSpPr>
          <p:cNvPr id="232" name="Google Shape;232;p36"/>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6"/>
          <p:cNvSpPr txBox="1"/>
          <p:nvPr/>
        </p:nvSpPr>
        <p:spPr>
          <a:xfrm>
            <a:off x="650073" y="245350"/>
            <a:ext cx="9998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Challenges for Grocery Loss Prevention Teams</a:t>
            </a:r>
            <a:endParaRPr>
              <a:solidFill>
                <a:schemeClr val="lt1"/>
              </a:solidFill>
              <a:latin typeface="Lato"/>
              <a:ea typeface="Lato"/>
              <a:cs typeface="Lato"/>
              <a:sym typeface="Lato"/>
            </a:endParaRPr>
          </a:p>
        </p:txBody>
      </p:sp>
      <p:pic>
        <p:nvPicPr>
          <p:cNvPr id="234" name="Google Shape;234;p36"/>
          <p:cNvPicPr preferRelativeResize="0"/>
          <p:nvPr/>
        </p:nvPicPr>
        <p:blipFill rotWithShape="1">
          <a:blip r:embed="rId3">
            <a:alphaModFix/>
          </a:blip>
          <a:srcRect/>
          <a:stretch/>
        </p:blipFill>
        <p:spPr>
          <a:xfrm>
            <a:off x="7592954" y="1086764"/>
            <a:ext cx="2674606" cy="2373713"/>
          </a:xfrm>
          <a:prstGeom prst="rect">
            <a:avLst/>
          </a:prstGeom>
          <a:noFill/>
          <a:ln>
            <a:noFill/>
          </a:ln>
        </p:spPr>
      </p:pic>
      <p:pic>
        <p:nvPicPr>
          <p:cNvPr id="235" name="Google Shape;235;p36"/>
          <p:cNvPicPr preferRelativeResize="0"/>
          <p:nvPr/>
        </p:nvPicPr>
        <p:blipFill rotWithShape="1">
          <a:blip r:embed="rId4">
            <a:alphaModFix/>
          </a:blip>
          <a:srcRect t="951" b="951"/>
          <a:stretch/>
        </p:blipFill>
        <p:spPr>
          <a:xfrm>
            <a:off x="5880668" y="3157026"/>
            <a:ext cx="2184900" cy="1852200"/>
          </a:xfrm>
          <a:prstGeom prst="hexagon">
            <a:avLst>
              <a:gd name="adj" fmla="val 25000"/>
              <a:gd name="vf" fmla="val 115470"/>
            </a:avLst>
          </a:prstGeom>
          <a:blipFill rotWithShape="1">
            <a:blip r:embed="rId5">
              <a:alphaModFix/>
            </a:blip>
            <a:stretch>
              <a:fillRect/>
            </a:stretch>
          </a:blipFill>
          <a:ln w="50800" cap="flat" cmpd="sng">
            <a:solidFill>
              <a:srgbClr val="163E56"/>
            </a:solidFill>
            <a:prstDash val="solid"/>
            <a:round/>
            <a:headEnd type="none" w="sm" len="sm"/>
            <a:tailEnd type="none" w="sm" len="sm"/>
          </a:ln>
        </p:spPr>
      </p:pic>
      <p:pic>
        <p:nvPicPr>
          <p:cNvPr id="236" name="Google Shape;236;p36"/>
          <p:cNvPicPr preferRelativeResize="0"/>
          <p:nvPr/>
        </p:nvPicPr>
        <p:blipFill rotWithShape="1">
          <a:blip r:embed="rId6">
            <a:alphaModFix/>
          </a:blip>
          <a:srcRect l="17357" r="17364"/>
          <a:stretch/>
        </p:blipFill>
        <p:spPr>
          <a:xfrm>
            <a:off x="7801010" y="4204510"/>
            <a:ext cx="2184900" cy="1852200"/>
          </a:xfrm>
          <a:prstGeom prst="hexagon">
            <a:avLst>
              <a:gd name="adj" fmla="val 25000"/>
              <a:gd name="vf" fmla="val 115470"/>
            </a:avLst>
          </a:prstGeom>
          <a:blipFill rotWithShape="1">
            <a:blip r:embed="rId5">
              <a:alphaModFix/>
            </a:blip>
            <a:stretch>
              <a:fillRect/>
            </a:stretch>
          </a:blipFill>
          <a:ln w="50800" cap="flat" cmpd="sng">
            <a:solidFill>
              <a:srgbClr val="163E56"/>
            </a:solidFill>
            <a:prstDash val="solid"/>
            <a:round/>
            <a:headEnd type="none" w="sm" len="sm"/>
            <a:tailEnd type="none" w="sm" len="sm"/>
          </a:ln>
        </p:spPr>
      </p:pic>
      <p:pic>
        <p:nvPicPr>
          <p:cNvPr id="237" name="Google Shape;237;p36"/>
          <p:cNvPicPr preferRelativeResize="0"/>
          <p:nvPr/>
        </p:nvPicPr>
        <p:blipFill rotWithShape="1">
          <a:blip r:embed="rId7">
            <a:alphaModFix/>
          </a:blip>
          <a:srcRect t="3755" b="3755"/>
          <a:stretch/>
        </p:blipFill>
        <p:spPr>
          <a:xfrm>
            <a:off x="9720909" y="3157026"/>
            <a:ext cx="2184900" cy="1852200"/>
          </a:xfrm>
          <a:prstGeom prst="hexagon">
            <a:avLst>
              <a:gd name="adj" fmla="val 25000"/>
              <a:gd name="vf" fmla="val 115470"/>
            </a:avLst>
          </a:prstGeom>
          <a:blipFill rotWithShape="1">
            <a:blip r:embed="rId5">
              <a:alphaModFix/>
            </a:blip>
            <a:stretch>
              <a:fillRect/>
            </a:stretch>
          </a:blipFill>
          <a:ln w="50800" cap="flat" cmpd="sng">
            <a:solidFill>
              <a:srgbClr val="163E56"/>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p:nvPr/>
        </p:nvSpPr>
        <p:spPr>
          <a:xfrm>
            <a:off x="490525" y="1008527"/>
            <a:ext cx="3614700" cy="1629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How AI &amp; machine learning can benefit the grocery segment</a:t>
            </a:r>
            <a:endParaRPr sz="2800" b="1">
              <a:solidFill>
                <a:schemeClr val="dk1"/>
              </a:solidFill>
              <a:latin typeface="Lato"/>
              <a:ea typeface="Lato"/>
              <a:cs typeface="Lato"/>
              <a:sym typeface="Lato"/>
            </a:endParaRPr>
          </a:p>
        </p:txBody>
      </p:sp>
      <p:sp>
        <p:nvSpPr>
          <p:cNvPr id="244" name="Google Shape;244;p37"/>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5" name="Google Shape;245;p37"/>
          <p:cNvGrpSpPr/>
          <p:nvPr/>
        </p:nvGrpSpPr>
        <p:grpSpPr>
          <a:xfrm>
            <a:off x="490525" y="2727836"/>
            <a:ext cx="2530800" cy="816300"/>
            <a:chOff x="6994500" y="2355774"/>
            <a:chExt cx="2530800" cy="816300"/>
          </a:xfrm>
        </p:grpSpPr>
        <p:sp>
          <p:nvSpPr>
            <p:cNvPr id="246" name="Google Shape;246;p37"/>
            <p:cNvSpPr/>
            <p:nvPr/>
          </p:nvSpPr>
          <p:spPr>
            <a:xfrm>
              <a:off x="6994500" y="2355774"/>
              <a:ext cx="816300" cy="816300"/>
            </a:xfrm>
            <a:prstGeom prst="ellipse">
              <a:avLst/>
            </a:prstGeom>
            <a:solidFill>
              <a:schemeClr val="lt1"/>
            </a:solidFill>
            <a:ln w="38100" cap="flat" cmpd="sng">
              <a:solidFill>
                <a:srgbClr val="0B49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rot="5400000">
              <a:off x="7256589" y="2579976"/>
              <a:ext cx="412500" cy="367500"/>
            </a:xfrm>
            <a:prstGeom prst="triangle">
              <a:avLst>
                <a:gd name="adj" fmla="val 50000"/>
              </a:avLst>
            </a:prstGeom>
            <a:solidFill>
              <a:srgbClr val="0B4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txBox="1"/>
            <p:nvPr/>
          </p:nvSpPr>
          <p:spPr>
            <a:xfrm>
              <a:off x="7810800" y="2486675"/>
              <a:ext cx="17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chemeClr val="hlink"/>
                  </a:solidFill>
                  <a:latin typeface="Lato"/>
                  <a:ea typeface="Lato"/>
                  <a:cs typeface="Lato"/>
                  <a:sym typeface="Lato"/>
                  <a:hlinkClick r:id="rId3"/>
                </a:rPr>
                <a:t>Play Video</a:t>
              </a:r>
              <a:endParaRPr sz="2400" b="1">
                <a:solidFill>
                  <a:srgbClr val="2649A8"/>
                </a:solidFill>
                <a:latin typeface="Lato"/>
                <a:ea typeface="Lato"/>
                <a:cs typeface="Lato"/>
                <a:sym typeface="Lato"/>
              </a:endParaRPr>
            </a:p>
          </p:txBody>
        </p:sp>
      </p:grpSp>
      <p:pic>
        <p:nvPicPr>
          <p:cNvPr id="249" name="Google Shape;249;p37"/>
          <p:cNvPicPr preferRelativeResize="0"/>
          <p:nvPr/>
        </p:nvPicPr>
        <p:blipFill rotWithShape="1">
          <a:blip r:embed="rId4">
            <a:alphaModFix/>
          </a:blip>
          <a:srcRect/>
          <a:stretch/>
        </p:blipFill>
        <p:spPr>
          <a:xfrm>
            <a:off x="4202149" y="943476"/>
            <a:ext cx="7795574" cy="4385008"/>
          </a:xfrm>
          <a:prstGeom prst="rect">
            <a:avLst/>
          </a:prstGeom>
          <a:noFill/>
          <a:ln>
            <a:noFill/>
          </a:ln>
        </p:spPr>
      </p:pic>
      <p:grpSp>
        <p:nvGrpSpPr>
          <p:cNvPr id="250" name="Google Shape;250;p37"/>
          <p:cNvGrpSpPr/>
          <p:nvPr/>
        </p:nvGrpSpPr>
        <p:grpSpPr>
          <a:xfrm>
            <a:off x="1987135" y="5722208"/>
            <a:ext cx="8217731" cy="816296"/>
            <a:chOff x="323273" y="5969997"/>
            <a:chExt cx="7432152" cy="617704"/>
          </a:xfrm>
        </p:grpSpPr>
        <p:pic>
          <p:nvPicPr>
            <p:cNvPr id="251" name="Google Shape;251;p37"/>
            <p:cNvPicPr preferRelativeResize="0"/>
            <p:nvPr/>
          </p:nvPicPr>
          <p:blipFill rotWithShape="1">
            <a:blip r:embed="rId5">
              <a:alphaModFix/>
            </a:blip>
            <a:srcRect/>
            <a:stretch/>
          </p:blipFill>
          <p:spPr>
            <a:xfrm>
              <a:off x="323273" y="5969997"/>
              <a:ext cx="6677890" cy="617704"/>
            </a:xfrm>
            <a:prstGeom prst="rect">
              <a:avLst/>
            </a:prstGeom>
            <a:noFill/>
            <a:ln>
              <a:noFill/>
            </a:ln>
          </p:spPr>
        </p:pic>
        <p:pic>
          <p:nvPicPr>
            <p:cNvPr id="252" name="Google Shape;252;p37" descr="Votre épicier local | Metro"/>
            <p:cNvPicPr preferRelativeResize="0"/>
            <p:nvPr/>
          </p:nvPicPr>
          <p:blipFill rotWithShape="1">
            <a:blip r:embed="rId6">
              <a:alphaModFix/>
            </a:blip>
            <a:srcRect/>
            <a:stretch/>
          </p:blipFill>
          <p:spPr>
            <a:xfrm>
              <a:off x="7257597" y="6046446"/>
              <a:ext cx="497828" cy="49782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a:stretch/>
        </p:blipFill>
        <p:spPr>
          <a:xfrm>
            <a:off x="4293358" y="949985"/>
            <a:ext cx="7569391" cy="4372003"/>
          </a:xfrm>
          <a:prstGeom prst="rect">
            <a:avLst/>
          </a:prstGeom>
          <a:noFill/>
          <a:ln>
            <a:noFill/>
          </a:ln>
        </p:spPr>
      </p:pic>
      <p:sp>
        <p:nvSpPr>
          <p:cNvPr id="259" name="Google Shape;259;p38"/>
          <p:cNvSpPr txBox="1"/>
          <p:nvPr/>
        </p:nvSpPr>
        <p:spPr>
          <a:xfrm>
            <a:off x="490537" y="2385835"/>
            <a:ext cx="37158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1600">
                <a:solidFill>
                  <a:schemeClr val="dk1"/>
                </a:solidFill>
                <a:latin typeface="Lato"/>
                <a:ea typeface="Lato"/>
                <a:cs typeface="Lato"/>
                <a:sym typeface="Lato"/>
              </a:rPr>
              <a:t>By integrating video with  POS data and applying i3’s data analytics engine, operators can detect potential theft due to till manipulation before it become rampant.</a:t>
            </a:r>
            <a:endParaRPr sz="1600">
              <a:solidFill>
                <a:schemeClr val="dk1"/>
              </a:solidFill>
              <a:latin typeface="Lato"/>
              <a:ea typeface="Lato"/>
              <a:cs typeface="Lato"/>
              <a:sym typeface="Lato"/>
            </a:endParaRPr>
          </a:p>
        </p:txBody>
      </p:sp>
      <p:sp>
        <p:nvSpPr>
          <p:cNvPr id="260" name="Google Shape;260;p38"/>
          <p:cNvSpPr txBox="1"/>
          <p:nvPr/>
        </p:nvSpPr>
        <p:spPr>
          <a:xfrm>
            <a:off x="490525" y="1008527"/>
            <a:ext cx="3614700" cy="1629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Stop employee theft at the till by using i3’s data analytics engine</a:t>
            </a:r>
            <a:endParaRPr sz="2800" b="1">
              <a:solidFill>
                <a:schemeClr val="dk1"/>
              </a:solidFill>
              <a:latin typeface="Lato"/>
              <a:ea typeface="Lato"/>
              <a:cs typeface="Lato"/>
              <a:sym typeface="Lato"/>
            </a:endParaRPr>
          </a:p>
        </p:txBody>
      </p:sp>
      <p:sp>
        <p:nvSpPr>
          <p:cNvPr id="261" name="Google Shape;261;p38"/>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38"/>
          <p:cNvGrpSpPr/>
          <p:nvPr/>
        </p:nvGrpSpPr>
        <p:grpSpPr>
          <a:xfrm>
            <a:off x="490525" y="4099436"/>
            <a:ext cx="2530800" cy="816300"/>
            <a:chOff x="6994500" y="2355774"/>
            <a:chExt cx="2530800" cy="816300"/>
          </a:xfrm>
        </p:grpSpPr>
        <p:sp>
          <p:nvSpPr>
            <p:cNvPr id="263" name="Google Shape;263;p38"/>
            <p:cNvSpPr/>
            <p:nvPr/>
          </p:nvSpPr>
          <p:spPr>
            <a:xfrm>
              <a:off x="6994500" y="2355774"/>
              <a:ext cx="816300" cy="816300"/>
            </a:xfrm>
            <a:prstGeom prst="ellipse">
              <a:avLst/>
            </a:prstGeom>
            <a:solidFill>
              <a:schemeClr val="lt1"/>
            </a:solidFill>
            <a:ln w="38100" cap="flat" cmpd="sng">
              <a:solidFill>
                <a:srgbClr val="0B49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p:nvPr/>
          </p:nvSpPr>
          <p:spPr>
            <a:xfrm rot="5400000">
              <a:off x="7256589" y="2579976"/>
              <a:ext cx="412500" cy="367500"/>
            </a:xfrm>
            <a:prstGeom prst="triangle">
              <a:avLst>
                <a:gd name="adj" fmla="val 50000"/>
              </a:avLst>
            </a:prstGeom>
            <a:solidFill>
              <a:srgbClr val="0B4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txBox="1"/>
            <p:nvPr/>
          </p:nvSpPr>
          <p:spPr>
            <a:xfrm>
              <a:off x="7810800" y="2486675"/>
              <a:ext cx="17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chemeClr val="hlink"/>
                  </a:solidFill>
                  <a:latin typeface="Lato"/>
                  <a:ea typeface="Lato"/>
                  <a:cs typeface="Lato"/>
                  <a:sym typeface="Lato"/>
                  <a:hlinkClick r:id="rId4"/>
                </a:rPr>
                <a:t>Play Video</a:t>
              </a:r>
              <a:endParaRPr sz="2400" b="1">
                <a:solidFill>
                  <a:srgbClr val="2649A8"/>
                </a:solidFill>
                <a:latin typeface="Lato"/>
                <a:ea typeface="Lato"/>
                <a:cs typeface="Lato"/>
                <a:sym typeface="Lato"/>
              </a:endParaRPr>
            </a:p>
          </p:txBody>
        </p:sp>
      </p:grpSp>
      <p:pic>
        <p:nvPicPr>
          <p:cNvPr id="266" name="Google Shape;266;p38" descr="Graphical user interface, application, website&#10;&#10;Description automatically generated"/>
          <p:cNvPicPr preferRelativeResize="0"/>
          <p:nvPr/>
        </p:nvPicPr>
        <p:blipFill rotWithShape="1">
          <a:blip r:embed="rId5">
            <a:alphaModFix/>
          </a:blip>
          <a:srcRect/>
          <a:stretch/>
        </p:blipFill>
        <p:spPr>
          <a:xfrm>
            <a:off x="5139181" y="1159337"/>
            <a:ext cx="5877746" cy="3781953"/>
          </a:xfrm>
          <a:prstGeom prst="rect">
            <a:avLst/>
          </a:prstGeom>
          <a:noFill/>
          <a:ln>
            <a:noFill/>
          </a:ln>
        </p:spPr>
      </p:pic>
      <p:grpSp>
        <p:nvGrpSpPr>
          <p:cNvPr id="267" name="Google Shape;267;p38"/>
          <p:cNvGrpSpPr/>
          <p:nvPr/>
        </p:nvGrpSpPr>
        <p:grpSpPr>
          <a:xfrm>
            <a:off x="1987135" y="5722208"/>
            <a:ext cx="8217731" cy="816296"/>
            <a:chOff x="323273" y="5969997"/>
            <a:chExt cx="7432152" cy="617704"/>
          </a:xfrm>
        </p:grpSpPr>
        <p:pic>
          <p:nvPicPr>
            <p:cNvPr id="268" name="Google Shape;268;p38"/>
            <p:cNvPicPr preferRelativeResize="0"/>
            <p:nvPr/>
          </p:nvPicPr>
          <p:blipFill rotWithShape="1">
            <a:blip r:embed="rId6">
              <a:alphaModFix/>
            </a:blip>
            <a:srcRect/>
            <a:stretch/>
          </p:blipFill>
          <p:spPr>
            <a:xfrm>
              <a:off x="323273" y="5969997"/>
              <a:ext cx="6677890" cy="617704"/>
            </a:xfrm>
            <a:prstGeom prst="rect">
              <a:avLst/>
            </a:prstGeom>
            <a:noFill/>
            <a:ln>
              <a:noFill/>
            </a:ln>
          </p:spPr>
        </p:pic>
        <p:pic>
          <p:nvPicPr>
            <p:cNvPr id="269" name="Google Shape;269;p38" descr="Votre épicier local | Metro"/>
            <p:cNvPicPr preferRelativeResize="0"/>
            <p:nvPr/>
          </p:nvPicPr>
          <p:blipFill rotWithShape="1">
            <a:blip r:embed="rId7">
              <a:alphaModFix/>
            </a:blip>
            <a:srcRect/>
            <a:stretch/>
          </p:blipFill>
          <p:spPr>
            <a:xfrm>
              <a:off x="7257597" y="6046446"/>
              <a:ext cx="497828" cy="49782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1360</Words>
  <Application>Microsoft Office PowerPoint</Application>
  <PresentationFormat>Widescreen</PresentationFormat>
  <Paragraphs>173</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Montserrat Medium</vt:lpstr>
      <vt:lpstr>Montserrat</vt:lpstr>
      <vt:lpstr>Lato</vt:lpstr>
      <vt:lpstr>Calibri</vt:lpstr>
      <vt:lpstr>Montserrat SemiBold</vt:lpstr>
      <vt:lpstr>Courier New</vt:lpstr>
      <vt:lpstr>Arial</vt:lpstr>
      <vt:lpstr>Helvetica Neue</vt:lpstr>
      <vt:lpstr>Lato Black</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Vy Hoang</cp:lastModifiedBy>
  <cp:revision>1</cp:revision>
  <dcterms:modified xsi:type="dcterms:W3CDTF">2022-10-24T23:30:55Z</dcterms:modified>
</cp:coreProperties>
</file>