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678" r:id="rId2"/>
  </p:sldMasterIdLst>
  <p:notesMasterIdLst>
    <p:notesMasterId r:id="rId2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Helvetica Neue" panose="020B0604020202020204" charset="0"/>
      <p:regular r:id="rId26"/>
      <p:bold r:id="rId27"/>
      <p:italic r:id="rId28"/>
      <p:boldItalic r:id="rId29"/>
    </p:embeddedFont>
    <p:embeddedFont>
      <p:font typeface="Lato" panose="020F0502020204030203" pitchFamily="34" charset="0"/>
      <p:regular r:id="rId30"/>
      <p:bold r:id="rId31"/>
      <p:italic r:id="rId32"/>
      <p:boldItalic r:id="rId33"/>
    </p:embeddedFont>
    <p:embeddedFont>
      <p:font typeface="Lato Black" panose="020F0502020204030203" pitchFamily="34" charset="0"/>
      <p:bold r:id="rId34"/>
      <p:boldItalic r:id="rId35"/>
    </p:embeddedFont>
    <p:embeddedFont>
      <p:font typeface="Montserrat" panose="00000500000000000000" pitchFamily="2" charset="0"/>
      <p:regular r:id="rId36"/>
      <p:bold r:id="rId37"/>
      <p:italic r:id="rId38"/>
      <p:boldItalic r:id="rId39"/>
    </p:embeddedFont>
    <p:embeddedFont>
      <p:font typeface="Montserrat Medium" panose="00000600000000000000" pitchFamily="2" charset="0"/>
      <p:regular r:id="rId40"/>
      <p:bold r:id="rId41"/>
      <p:italic r:id="rId42"/>
      <p:boldItalic r:id="rId43"/>
    </p:embeddedFont>
    <p:embeddedFont>
      <p:font typeface="Montserrat SemiBold" panose="00000700000000000000" pitchFamily="2" charset="0"/>
      <p:regular r:id="rId44"/>
      <p:bold r:id="rId45"/>
      <p:italic r:id="rId46"/>
      <p:boldItalic r:id="rId47"/>
    </p:embeddedFont>
    <p:embeddedFont>
      <p:font typeface="Roboto" panose="02000000000000000000" pitchFamily="2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AEFED6F-AFA0-493C-AAB3-AEAB7DFC6C8D}">
  <a:tblStyle styleId="{FAEFED6F-AFA0-493C-AAB3-AEAB7DFC6C8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font" Target="fonts/font29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8.fntdata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8" Type="http://schemas.openxmlformats.org/officeDocument/2006/relationships/slide" Target="slides/slide6.xml"/><Relationship Id="rId51" Type="http://schemas.openxmlformats.org/officeDocument/2006/relationships/font" Target="fonts/font3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0" Type="http://schemas.openxmlformats.org/officeDocument/2006/relationships/slide" Target="slides/slide18.xml"/><Relationship Id="rId41" Type="http://schemas.openxmlformats.org/officeDocument/2006/relationships/font" Target="fonts/font20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font" Target="fonts/font2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60fd585059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g160fd58505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766ca79d0a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g1766ca79d0a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200"/>
              <a:buFont typeface="Calibri"/>
              <a:buNone/>
            </a:pPr>
            <a:r>
              <a:rPr lang="en-US" sz="1200" b="0" i="0" u="none" strike="noStrik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Benefit of i3's smart video solution</a:t>
            </a:r>
            <a:r>
              <a:rPr lang="en-US"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g1766ca79d0a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766ca79d0a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g1766ca79d0a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200"/>
              <a:buFont typeface="Calibri"/>
              <a:buNone/>
            </a:pPr>
            <a:r>
              <a:rPr lang="en-US" sz="1200" b="0" i="0" u="none" strike="noStrik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Benefit of i3's smart video solution</a:t>
            </a:r>
            <a:r>
              <a:rPr lang="en-US"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g1766ca79d0a_0_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71b2b9823a_0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g171b2b9823a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766ca79d0a_0_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g1766ca79d0a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71b2b9823a_0_1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g171b2b9823a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73718ebe9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861925" y="3719513"/>
            <a:ext cx="33039050" cy="18584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73718ebe95_1_0:notes"/>
          <p:cNvSpPr txBox="1">
            <a:spLocks noGrp="1"/>
          </p:cNvSpPr>
          <p:nvPr>
            <p:ph type="body" idx="1"/>
          </p:nvPr>
        </p:nvSpPr>
        <p:spPr>
          <a:xfrm>
            <a:off x="731520" y="23538425"/>
            <a:ext cx="5852100" cy="2229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g173718ebe95_1_0:notes"/>
          <p:cNvSpPr txBox="1">
            <a:spLocks noGrp="1"/>
          </p:cNvSpPr>
          <p:nvPr>
            <p:ph type="sldNum" idx="12"/>
          </p:nvPr>
        </p:nvSpPr>
        <p:spPr>
          <a:xfrm>
            <a:off x="4143587" y="47068254"/>
            <a:ext cx="3169800" cy="2477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71b2b9823a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g171b2b9823a_0_2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g171b2b9823a_0_2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766ca79d0a_0_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g1766ca79d0a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71b2b9823a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2861925" y="3719513"/>
            <a:ext cx="33039050" cy="185848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171b2b9823a_0_251:notes"/>
          <p:cNvSpPr txBox="1">
            <a:spLocks noGrp="1"/>
          </p:cNvSpPr>
          <p:nvPr>
            <p:ph type="body" idx="1"/>
          </p:nvPr>
        </p:nvSpPr>
        <p:spPr>
          <a:xfrm>
            <a:off x="731520" y="23538425"/>
            <a:ext cx="5852100" cy="2229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g171b2b9823a_0_251:notes"/>
          <p:cNvSpPr txBox="1">
            <a:spLocks noGrp="1"/>
          </p:cNvSpPr>
          <p:nvPr>
            <p:ph type="sldNum" idx="12"/>
          </p:nvPr>
        </p:nvSpPr>
        <p:spPr>
          <a:xfrm>
            <a:off x="4143587" y="47068254"/>
            <a:ext cx="3169800" cy="2477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6099210a85_18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16099210a85_18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71b2b9823a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g171b2b9823a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73718ebe9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g173718ebe9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73718ebe95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g173718ebe9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73718ebe95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g173718ebe95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71b2b9823a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g171b2b9823a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71b2b9823a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g171b2b9823a_0_1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200"/>
              <a:buFont typeface="Calibri"/>
              <a:buNone/>
            </a:pPr>
            <a:r>
              <a:rPr lang="en-US" sz="1200" b="0" i="0" u="none" strike="noStrik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Benefit of i3's smart video solution</a:t>
            </a:r>
            <a:r>
              <a:rPr lang="en-US"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g171b2b9823a_0_10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71b2b9823a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g171b2b9823a_0_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200"/>
              <a:buFont typeface="Calibri"/>
              <a:buNone/>
            </a:pPr>
            <a:r>
              <a:rPr lang="en-US" sz="1200" b="0" i="0" u="none" strike="noStrik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Benefit of i3's smart video solution</a:t>
            </a:r>
            <a:r>
              <a:rPr lang="en-US" sz="120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g171b2b9823a_0_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tire black">
  <p:cSld name="entire black">
    <p:bg>
      <p:bgPr>
        <a:solidFill>
          <a:schemeClr val="lt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ck top">
  <p:cSld name="black top"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14"/>
          <p:cNvGrpSpPr/>
          <p:nvPr/>
        </p:nvGrpSpPr>
        <p:grpSpPr>
          <a:xfrm>
            <a:off x="7055570" y="-2300917"/>
            <a:ext cx="6028909" cy="6028909"/>
            <a:chOff x="3114675" y="787680"/>
            <a:chExt cx="5848200" cy="5848200"/>
          </a:xfrm>
        </p:grpSpPr>
        <p:sp>
          <p:nvSpPr>
            <p:cNvPr id="58" name="Google Shape;58;p14"/>
            <p:cNvSpPr/>
            <p:nvPr/>
          </p:nvSpPr>
          <p:spPr>
            <a:xfrm>
              <a:off x="3114675" y="787680"/>
              <a:ext cx="5848200" cy="5848200"/>
            </a:xfrm>
            <a:prstGeom prst="ellipse">
              <a:avLst/>
            </a:prstGeom>
            <a:solidFill>
              <a:schemeClr val="lt1">
                <a:alpha val="471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9" name="Google Shape;59;p14"/>
            <p:cNvSpPr/>
            <p:nvPr/>
          </p:nvSpPr>
          <p:spPr>
            <a:xfrm>
              <a:off x="3852048" y="1410754"/>
              <a:ext cx="4491000" cy="4491000"/>
            </a:xfrm>
            <a:prstGeom prst="ellipse">
              <a:avLst/>
            </a:prstGeom>
            <a:solidFill>
              <a:schemeClr val="lt1">
                <a:alpha val="471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60" name="Google Shape;60;p14"/>
          <p:cNvSpPr/>
          <p:nvPr/>
        </p:nvSpPr>
        <p:spPr>
          <a:xfrm>
            <a:off x="0" y="5841999"/>
            <a:ext cx="12192000" cy="94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0" y="6569074"/>
            <a:ext cx="3454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9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  Interface Systems ©</a:t>
            </a:r>
            <a:r>
              <a:rPr lang="en-US" sz="900">
                <a:solidFill>
                  <a:srgbClr val="7F7F7F"/>
                </a:solidFill>
              </a:rPr>
              <a:t> | i3 international  </a:t>
            </a:r>
            <a:r>
              <a:rPr lang="en-US" sz="9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202</a:t>
            </a:r>
            <a:r>
              <a:rPr lang="en-US" sz="900">
                <a:solidFill>
                  <a:srgbClr val="7F7F7F"/>
                </a:solidFill>
              </a:rPr>
              <a:t>2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ck bottom">
  <p:cSld name="black bottom"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15"/>
          <p:cNvGrpSpPr/>
          <p:nvPr/>
        </p:nvGrpSpPr>
        <p:grpSpPr>
          <a:xfrm>
            <a:off x="7461970" y="2079255"/>
            <a:ext cx="6028909" cy="6028909"/>
            <a:chOff x="3114675" y="787680"/>
            <a:chExt cx="5848200" cy="5848200"/>
          </a:xfrm>
        </p:grpSpPr>
        <p:sp>
          <p:nvSpPr>
            <p:cNvPr id="64" name="Google Shape;64;p15"/>
            <p:cNvSpPr/>
            <p:nvPr/>
          </p:nvSpPr>
          <p:spPr>
            <a:xfrm>
              <a:off x="3114675" y="787680"/>
              <a:ext cx="5848200" cy="5848200"/>
            </a:xfrm>
            <a:prstGeom prst="ellipse">
              <a:avLst/>
            </a:prstGeom>
            <a:solidFill>
              <a:schemeClr val="lt1">
                <a:alpha val="471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5" name="Google Shape;65;p15"/>
            <p:cNvSpPr/>
            <p:nvPr/>
          </p:nvSpPr>
          <p:spPr>
            <a:xfrm>
              <a:off x="3852048" y="1410754"/>
              <a:ext cx="4491000" cy="4491000"/>
            </a:xfrm>
            <a:prstGeom prst="ellipse">
              <a:avLst/>
            </a:prstGeom>
            <a:solidFill>
              <a:schemeClr val="lt1">
                <a:alpha val="471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66" name="Google Shape;66;p15"/>
          <p:cNvSpPr/>
          <p:nvPr/>
        </p:nvSpPr>
        <p:spPr>
          <a:xfrm>
            <a:off x="0" y="2"/>
            <a:ext cx="12192000" cy="131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lvl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9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1pPr>
            <a:lvl2pPr marL="914400" lvl="1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2pPr>
            <a:lvl3pPr marL="1371600" lvl="2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marL="1828800" lvl="3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4pPr>
            <a:lvl5pPr marL="2286000" lvl="4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/>
            </a:lvl5pPr>
            <a:lvl6pPr marL="2743200" lvl="5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marL="3200400" lvl="6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3657600" lvl="7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marL="4114800" lvl="8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481542" y="2937933"/>
            <a:ext cx="51816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sz="2700" b="1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b" anchorCtr="0">
            <a:normAutofit/>
          </a:bodyPr>
          <a:lstStyle>
            <a:lvl1pPr marL="457200" lvl="0" indent="-228600" algn="l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 sz="1300">
                <a:solidFill>
                  <a:srgbClr val="888888"/>
                </a:solidFill>
              </a:defRPr>
            </a:lvl1pPr>
            <a:lvl2pPr marL="914400" lvl="1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5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3492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1pPr>
            <a:lvl2pPr marL="914400" lvl="1" indent="-330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marL="1371600" lvl="2" indent="-3111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3pPr>
            <a:lvl4pPr marL="1828800" lvl="3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5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3492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1pPr>
            <a:lvl2pPr marL="914400" lvl="1" indent="-330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marL="1371600" lvl="2" indent="-3111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3pPr>
            <a:lvl4pPr marL="1828800" lvl="3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2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00" cy="4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b" anchorCtr="0">
            <a:normAutofit/>
          </a:bodyPr>
          <a:lstStyle>
            <a:lvl1pPr marL="457200" lvl="0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1pPr>
            <a:lvl2pPr marL="914400" lvl="1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3pPr>
            <a:lvl4pPr marL="1828800" lvl="3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4pPr>
            <a:lvl5pPr marL="2286000" lvl="4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5pPr>
            <a:lvl6pPr marL="2743200" lvl="5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6pPr>
            <a:lvl7pPr marL="3200400" lvl="6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7pPr>
            <a:lvl8pPr marL="3657600" lvl="7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8pPr>
            <a:lvl9pPr marL="4114800" lvl="8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00" cy="26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330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11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2pPr>
            <a:lvl3pPr marL="1371600" lvl="2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84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 sz="1100"/>
            </a:lvl4pPr>
            <a:lvl5pPr marL="2286000" lvl="4" indent="-2984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»"/>
              <a:defRPr sz="1100"/>
            </a:lvl5pPr>
            <a:lvl6pPr marL="2743200" lvl="5" indent="-2984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marL="3200400" lvl="6" indent="-2984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marL="3657600" lvl="7" indent="-2984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marL="4114800" lvl="8" indent="-2984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body" idx="3"/>
          </p:nvPr>
        </p:nvSpPr>
        <p:spPr>
          <a:xfrm>
            <a:off x="3096683" y="1023409"/>
            <a:ext cx="2694600" cy="4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b" anchorCtr="0">
            <a:normAutofit/>
          </a:bodyPr>
          <a:lstStyle>
            <a:lvl1pPr marL="457200" lvl="0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1pPr>
            <a:lvl2pPr marL="914400" lvl="1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3pPr>
            <a:lvl4pPr marL="1828800" lvl="3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4pPr>
            <a:lvl5pPr marL="2286000" lvl="4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5pPr>
            <a:lvl6pPr marL="2743200" lvl="5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6pPr>
            <a:lvl7pPr marL="3200400" lvl="6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7pPr>
            <a:lvl8pPr marL="3657600" lvl="7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8pPr>
            <a:lvl9pPr marL="4114800" lvl="8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body" idx="4"/>
          </p:nvPr>
        </p:nvSpPr>
        <p:spPr>
          <a:xfrm>
            <a:off x="3096683" y="1449917"/>
            <a:ext cx="2694600" cy="26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330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11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2pPr>
            <a:lvl3pPr marL="1371600" lvl="2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84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 sz="1100"/>
            </a:lvl4pPr>
            <a:lvl5pPr marL="2286000" lvl="4" indent="-2984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»"/>
              <a:defRPr sz="1100"/>
            </a:lvl5pPr>
            <a:lvl6pPr marL="2743200" lvl="5" indent="-2984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marL="3200400" lvl="6" indent="-2984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marL="3657600" lvl="7" indent="-2984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marL="4114800" lvl="8" indent="-29845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3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00" cy="7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  <a:defRPr sz="13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4"/>
          <p:cNvSpPr txBox="1">
            <a:spLocks noGrp="1"/>
          </p:cNvSpPr>
          <p:nvPr>
            <p:ph type="body" idx="1"/>
          </p:nvPr>
        </p:nvSpPr>
        <p:spPr>
          <a:xfrm>
            <a:off x="2383367" y="182033"/>
            <a:ext cx="3407700" cy="39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3619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marL="914400" lvl="1" indent="-3492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–"/>
              <a:defRPr sz="1900"/>
            </a:lvl2pPr>
            <a:lvl3pPr marL="1371600" lvl="2" indent="-330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11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4pPr>
            <a:lvl5pPr marL="2286000" lvl="4" indent="-3111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»"/>
              <a:defRPr sz="1300"/>
            </a:lvl5pPr>
            <a:lvl6pPr marL="2743200" lvl="5" indent="-3111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6pPr>
            <a:lvl7pPr marL="3200400" lvl="6" indent="-3111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7pPr>
            <a:lvl8pPr marL="3657600" lvl="7" indent="-3111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8pPr>
            <a:lvl9pPr marL="4114800" lvl="8" indent="-3111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body" idx="2"/>
          </p:nvPr>
        </p:nvSpPr>
        <p:spPr>
          <a:xfrm>
            <a:off x="304800" y="956733"/>
            <a:ext cx="2005500" cy="31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marL="914400" lvl="1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2pPr>
            <a:lvl3pPr marL="1371600" lvl="2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3pPr>
            <a:lvl4pPr marL="1828800" lvl="3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4pPr>
            <a:lvl5pPr marL="2286000" lvl="4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5pPr>
            <a:lvl6pPr marL="2743200" lvl="5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6pPr>
            <a:lvl7pPr marL="3200400" lvl="6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7pPr>
            <a:lvl8pPr marL="3657600" lvl="7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8pPr>
            <a:lvl9pPr marL="4114800" lvl="8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9pPr>
          </a:lstStyle>
          <a:p>
            <a:endParaRPr/>
          </a:p>
        </p:txBody>
      </p:sp>
      <p:sp>
        <p:nvSpPr>
          <p:cNvPr id="120" name="Google Shape;120;p2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  <a:defRPr sz="13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5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126" name="Google Shape;126;p25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marL="914400" lvl="1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2pPr>
            <a:lvl3pPr marL="1371600" lvl="2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3pPr>
            <a:lvl4pPr marL="1828800" lvl="3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4pPr>
            <a:lvl5pPr marL="2286000" lvl="4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5pPr>
            <a:lvl6pPr marL="2743200" lvl="5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6pPr>
            <a:lvl7pPr marL="3200400" lvl="6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7pPr>
            <a:lvl8pPr marL="3657600" lvl="7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8pPr>
            <a:lvl9pPr marL="4114800" lvl="8" indent="-2286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6"/>
          <p:cNvSpPr txBox="1">
            <a:spLocks noGrp="1"/>
          </p:cNvSpPr>
          <p:nvPr>
            <p:ph type="body" idx="1"/>
          </p:nvPr>
        </p:nvSpPr>
        <p:spPr>
          <a:xfrm rot="5400000">
            <a:off x="1539300" y="-167700"/>
            <a:ext cx="30174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1pPr>
            <a:lvl2pPr marL="914400" lvl="1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2pPr>
            <a:lvl3pPr marL="1371600" lvl="2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marL="1828800" lvl="3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4pPr>
            <a:lvl5pPr marL="2286000" lvl="4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/>
            </a:lvl5pPr>
            <a:lvl6pPr marL="2743200" lvl="5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marL="3200400" lvl="6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3657600" lvl="7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marL="4114800" lvl="8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2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7"/>
          <p:cNvSpPr txBox="1">
            <a:spLocks noGrp="1"/>
          </p:cNvSpPr>
          <p:nvPr>
            <p:ph type="title"/>
          </p:nvPr>
        </p:nvSpPr>
        <p:spPr>
          <a:xfrm rot="5400000">
            <a:off x="3154950" y="1447742"/>
            <a:ext cx="39009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7"/>
          <p:cNvSpPr txBox="1">
            <a:spLocks noGrp="1"/>
          </p:cNvSpPr>
          <p:nvPr>
            <p:ph type="body" idx="1"/>
          </p:nvPr>
        </p:nvSpPr>
        <p:spPr>
          <a:xfrm rot="5400000">
            <a:off x="361000" y="126992"/>
            <a:ext cx="3900900" cy="40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1pPr>
            <a:lvl2pPr marL="914400" lvl="1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2pPr>
            <a:lvl3pPr marL="1371600" lvl="2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marL="1828800" lvl="3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4pPr>
            <a:lvl5pPr marL="2286000" lvl="4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/>
            </a:lvl5pPr>
            <a:lvl6pPr marL="2743200" lvl="5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marL="3200400" lvl="6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3657600" lvl="7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marL="4114800" lvl="8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2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tire black">
  <p:cSld name="entire black">
    <p:bg>
      <p:bgPr>
        <a:solidFill>
          <a:schemeClr val="lt1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ck top">
  <p:cSld name="black top">
    <p:bg>
      <p:bgPr>
        <a:solidFill>
          <a:schemeClr val="lt1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29"/>
          <p:cNvGrpSpPr/>
          <p:nvPr/>
        </p:nvGrpSpPr>
        <p:grpSpPr>
          <a:xfrm>
            <a:off x="7055570" y="-2300917"/>
            <a:ext cx="6028909" cy="6028909"/>
            <a:chOff x="3114675" y="787680"/>
            <a:chExt cx="5848200" cy="5848200"/>
          </a:xfrm>
        </p:grpSpPr>
        <p:sp>
          <p:nvSpPr>
            <p:cNvPr id="145" name="Google Shape;145;p29"/>
            <p:cNvSpPr/>
            <p:nvPr/>
          </p:nvSpPr>
          <p:spPr>
            <a:xfrm>
              <a:off x="3114675" y="787680"/>
              <a:ext cx="5848200" cy="5848200"/>
            </a:xfrm>
            <a:prstGeom prst="ellipse">
              <a:avLst/>
            </a:prstGeom>
            <a:solidFill>
              <a:schemeClr val="lt1">
                <a:alpha val="471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46" name="Google Shape;146;p29"/>
            <p:cNvSpPr/>
            <p:nvPr/>
          </p:nvSpPr>
          <p:spPr>
            <a:xfrm>
              <a:off x="3852048" y="1410754"/>
              <a:ext cx="4491000" cy="4491000"/>
            </a:xfrm>
            <a:prstGeom prst="ellipse">
              <a:avLst/>
            </a:prstGeom>
            <a:solidFill>
              <a:schemeClr val="lt1">
                <a:alpha val="471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147" name="Google Shape;147;p29"/>
          <p:cNvSpPr/>
          <p:nvPr/>
        </p:nvSpPr>
        <p:spPr>
          <a:xfrm>
            <a:off x="0" y="5841999"/>
            <a:ext cx="12192000" cy="94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8" name="Google Shape;148;p29"/>
          <p:cNvSpPr txBox="1"/>
          <p:nvPr/>
        </p:nvSpPr>
        <p:spPr>
          <a:xfrm>
            <a:off x="0" y="6569074"/>
            <a:ext cx="3454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900" b="0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900" dirty="0">
                <a:solidFill>
                  <a:srgbClr val="7F7F7F"/>
                </a:solidFill>
              </a:rPr>
              <a:t>i3 international  </a:t>
            </a:r>
            <a:r>
              <a:rPr lang="en-US" sz="900" b="0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202</a:t>
            </a:r>
            <a:r>
              <a:rPr lang="en-US" sz="900" dirty="0">
                <a:solidFill>
                  <a:srgbClr val="7F7F7F"/>
                </a:solidFill>
              </a:rPr>
              <a:t>2</a:t>
            </a:r>
            <a:endParaRPr sz="1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ck bottom">
  <p:cSld name="black bottom">
    <p:bg>
      <p:bgPr>
        <a:solidFill>
          <a:schemeClr val="lt1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30"/>
          <p:cNvGrpSpPr/>
          <p:nvPr/>
        </p:nvGrpSpPr>
        <p:grpSpPr>
          <a:xfrm>
            <a:off x="7461970" y="2079255"/>
            <a:ext cx="6028909" cy="6028909"/>
            <a:chOff x="3114675" y="787680"/>
            <a:chExt cx="5848200" cy="5848200"/>
          </a:xfrm>
        </p:grpSpPr>
        <p:sp>
          <p:nvSpPr>
            <p:cNvPr id="151" name="Google Shape;151;p30"/>
            <p:cNvSpPr/>
            <p:nvPr/>
          </p:nvSpPr>
          <p:spPr>
            <a:xfrm>
              <a:off x="3114675" y="787680"/>
              <a:ext cx="5848200" cy="5848200"/>
            </a:xfrm>
            <a:prstGeom prst="ellipse">
              <a:avLst/>
            </a:prstGeom>
            <a:solidFill>
              <a:schemeClr val="lt1">
                <a:alpha val="471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2" name="Google Shape;152;p30"/>
            <p:cNvSpPr/>
            <p:nvPr/>
          </p:nvSpPr>
          <p:spPr>
            <a:xfrm>
              <a:off x="3852048" y="1410754"/>
              <a:ext cx="4491000" cy="4491000"/>
            </a:xfrm>
            <a:prstGeom prst="ellipse">
              <a:avLst/>
            </a:prstGeom>
            <a:solidFill>
              <a:schemeClr val="lt1">
                <a:alpha val="471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153" name="Google Shape;153;p30"/>
          <p:cNvSpPr/>
          <p:nvPr/>
        </p:nvSpPr>
        <p:spPr>
          <a:xfrm>
            <a:off x="0" y="2"/>
            <a:ext cx="12192000" cy="131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OBJECT_1">
    <p:bg>
      <p:bgPr>
        <a:solidFill>
          <a:schemeClr val="lt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1"/>
          <p:cNvSpPr txBox="1">
            <a:spLocks noGrp="1"/>
          </p:cNvSpPr>
          <p:nvPr>
            <p:ph type="title"/>
          </p:nvPr>
        </p:nvSpPr>
        <p:spPr>
          <a:xfrm>
            <a:off x="203200" y="228600"/>
            <a:ext cx="109728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1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1"/>
          <p:cNvSpPr txBox="1">
            <a:spLocks noGrp="1"/>
          </p:cNvSpPr>
          <p:nvPr>
            <p:ph type="body" idx="1"/>
          </p:nvPr>
        </p:nvSpPr>
        <p:spPr>
          <a:xfrm>
            <a:off x="609600" y="1066801"/>
            <a:ext cx="10972800" cy="42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3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000">
                <a:latin typeface="Lato"/>
                <a:ea typeface="Lato"/>
                <a:cs typeface="Lato"/>
                <a:sym typeface="Lato"/>
              </a:defRPr>
            </a:lvl1pPr>
            <a:lvl2pPr marL="914400" lvl="1" indent="-2971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ourier New"/>
              <a:buChar char="o"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p1"/>
          <p:cNvSpPr txBox="1"/>
          <p:nvPr/>
        </p:nvSpPr>
        <p:spPr>
          <a:xfrm>
            <a:off x="0" y="6569074"/>
            <a:ext cx="3454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lang="en-US" sz="900" b="0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900" dirty="0">
                <a:solidFill>
                  <a:srgbClr val="7F7F7F"/>
                </a:solidFill>
              </a:rPr>
              <a:t> i3 international  </a:t>
            </a:r>
            <a:r>
              <a:rPr lang="en-US" sz="900" b="0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202</a:t>
            </a:r>
            <a:r>
              <a:rPr lang="en-US" sz="900" dirty="0">
                <a:solidFill>
                  <a:srgbClr val="7F7F7F"/>
                </a:solidFill>
              </a:rPr>
              <a:t>2</a:t>
            </a:r>
            <a:endParaRPr sz="1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marR="0" lvl="0" indent="-3619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92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–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11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–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11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»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11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11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11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11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9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2.png"/><Relationship Id="rId4" Type="http://schemas.openxmlformats.org/officeDocument/2006/relationships/hyperlink" Target="https://drive.google.com/file/d/1k5BIha21H4w1BNa5Tzb8exAea9SZjded/view?usp=sharin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vqkk0dNoAQY" TargetMode="External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www.youtube.com/watch?v=AXLgodtY0FE" TargetMode="External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openxmlformats.org/officeDocument/2006/relationships/hyperlink" Target="https://www.youtube.com/watch?v=JdbyfWUtaZA" TargetMode="External"/><Relationship Id="rId4" Type="http://schemas.openxmlformats.org/officeDocument/2006/relationships/hyperlink" Target="https://www.youtube.com/watch?v=8GQ5-VeBGzg" TargetMode="External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.jpg"/><Relationship Id="rId5" Type="http://schemas.openxmlformats.org/officeDocument/2006/relationships/image" Target="../media/image5.jp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2"/>
          <p:cNvSpPr/>
          <p:nvPr/>
        </p:nvSpPr>
        <p:spPr>
          <a:xfrm>
            <a:off x="505950" y="424475"/>
            <a:ext cx="3626051" cy="5866702"/>
          </a:xfrm>
          <a:custGeom>
            <a:avLst/>
            <a:gdLst/>
            <a:ahLst/>
            <a:cxnLst/>
            <a:rect l="l" t="t" r="r" b="b"/>
            <a:pathLst>
              <a:path w="2513727" h="2360846" extrusionOk="0">
                <a:moveTo>
                  <a:pt x="41369" y="0"/>
                </a:moveTo>
                <a:lnTo>
                  <a:pt x="2472358" y="0"/>
                </a:lnTo>
                <a:cubicBezTo>
                  <a:pt x="2483330" y="0"/>
                  <a:pt x="2493852" y="4359"/>
                  <a:pt x="2501610" y="12117"/>
                </a:cubicBezTo>
                <a:cubicBezTo>
                  <a:pt x="2509368" y="19875"/>
                  <a:pt x="2513727" y="30397"/>
                  <a:pt x="2513727" y="41369"/>
                </a:cubicBezTo>
                <a:lnTo>
                  <a:pt x="2513727" y="2319477"/>
                </a:lnTo>
                <a:cubicBezTo>
                  <a:pt x="2513727" y="2342324"/>
                  <a:pt x="2495205" y="2360846"/>
                  <a:pt x="2472358" y="2360846"/>
                </a:cubicBezTo>
                <a:lnTo>
                  <a:pt x="41369" y="2360846"/>
                </a:lnTo>
                <a:cubicBezTo>
                  <a:pt x="18522" y="2360846"/>
                  <a:pt x="0" y="2342324"/>
                  <a:pt x="0" y="2319477"/>
                </a:cubicBezTo>
                <a:lnTo>
                  <a:pt x="0" y="41369"/>
                </a:lnTo>
                <a:cubicBezTo>
                  <a:pt x="0" y="18522"/>
                  <a:pt x="18522" y="0"/>
                  <a:pt x="41369" y="0"/>
                </a:cubicBezTo>
                <a:close/>
              </a:path>
            </a:pathLst>
          </a:custGeom>
          <a:solidFill>
            <a:srgbClr val="0B499C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2"/>
          <p:cNvSpPr txBox="1"/>
          <p:nvPr/>
        </p:nvSpPr>
        <p:spPr>
          <a:xfrm>
            <a:off x="926400" y="2988900"/>
            <a:ext cx="26187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Training </a:t>
            </a:r>
            <a:br>
              <a:rPr lang="en-US" sz="45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45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Series</a:t>
            </a:r>
            <a:endParaRPr sz="700"/>
          </a:p>
        </p:txBody>
      </p:sp>
      <p:cxnSp>
        <p:nvCxnSpPr>
          <p:cNvPr id="164" name="Google Shape;164;p32"/>
          <p:cNvCxnSpPr/>
          <p:nvPr/>
        </p:nvCxnSpPr>
        <p:spPr>
          <a:xfrm>
            <a:off x="971407" y="4512734"/>
            <a:ext cx="2308500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65" name="Google Shape;16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0497" y="1884347"/>
            <a:ext cx="1386535" cy="602901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32"/>
          <p:cNvSpPr txBox="1"/>
          <p:nvPr/>
        </p:nvSpPr>
        <p:spPr>
          <a:xfrm>
            <a:off x="1838913" y="1455900"/>
            <a:ext cx="449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+</a:t>
            </a:r>
            <a:endParaRPr sz="2000"/>
          </a:p>
        </p:txBody>
      </p:sp>
      <p:sp>
        <p:nvSpPr>
          <p:cNvPr id="167" name="Google Shape;167;p32"/>
          <p:cNvSpPr txBox="1"/>
          <p:nvPr/>
        </p:nvSpPr>
        <p:spPr>
          <a:xfrm>
            <a:off x="4584750" y="789875"/>
            <a:ext cx="3515700" cy="26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0B499C"/>
                </a:solidFill>
                <a:latin typeface="Lato Black"/>
                <a:ea typeface="Lato Black"/>
                <a:cs typeface="Lato Black"/>
                <a:sym typeface="Lato Black"/>
              </a:rPr>
              <a:t>Week 1</a:t>
            </a:r>
            <a:endParaRPr sz="2500">
              <a:solidFill>
                <a:srgbClr val="0B499C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/>
              <a:t>QSR</a:t>
            </a:r>
            <a:endParaRPr sz="2200" b="1"/>
          </a:p>
          <a:p>
            <a:pPr marL="0" marR="9144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Smart POS Exception Reporting</a:t>
            </a:r>
            <a:endParaRPr sz="17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9144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9144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Business Insights</a:t>
            </a:r>
            <a:endParaRPr sz="17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9144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9144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Drive-thru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8" name="Google Shape;168;p32"/>
          <p:cNvCxnSpPr/>
          <p:nvPr/>
        </p:nvCxnSpPr>
        <p:spPr>
          <a:xfrm>
            <a:off x="4670195" y="1706434"/>
            <a:ext cx="3227700" cy="16500"/>
          </a:xfrm>
          <a:prstGeom prst="straightConnector1">
            <a:avLst/>
          </a:prstGeom>
          <a:noFill/>
          <a:ln w="38100" cap="flat" cmpd="sng">
            <a:solidFill>
              <a:srgbClr val="0B499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9" name="Google Shape;169;p32"/>
          <p:cNvSpPr txBox="1"/>
          <p:nvPr/>
        </p:nvSpPr>
        <p:spPr>
          <a:xfrm>
            <a:off x="8436100" y="789875"/>
            <a:ext cx="3515700" cy="34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0B499C"/>
                </a:solidFill>
                <a:latin typeface="Lato Black"/>
                <a:ea typeface="Lato Black"/>
                <a:cs typeface="Lato Black"/>
                <a:sym typeface="Lato Black"/>
              </a:rPr>
              <a:t>Week 2</a:t>
            </a:r>
            <a:endParaRPr sz="2500">
              <a:solidFill>
                <a:srgbClr val="0B499C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/>
              <a:t>Retail</a:t>
            </a:r>
            <a:endParaRPr sz="2200" b="1"/>
          </a:p>
          <a:p>
            <a:pPr marL="0" marR="9144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Cloud VMS &amp; Extended Storage</a:t>
            </a:r>
            <a:endParaRPr sz="17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9144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Lato"/>
              <a:ea typeface="Lato"/>
              <a:cs typeface="Lato"/>
              <a:sym typeface="Lato"/>
            </a:endParaRPr>
          </a:p>
          <a:p>
            <a:pPr marL="0" marR="9144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Smart POS Exception Reporting</a:t>
            </a:r>
            <a:endParaRPr sz="17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9144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9144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Business Insights</a:t>
            </a:r>
            <a:endParaRPr sz="17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9144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Lato"/>
              <a:ea typeface="Lato"/>
              <a:cs typeface="Lato"/>
              <a:sym typeface="Lato"/>
            </a:endParaRPr>
          </a:p>
          <a:p>
            <a:pPr marL="0" marR="9144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Lato"/>
              <a:ea typeface="Lato"/>
              <a:cs typeface="Lato"/>
              <a:sym typeface="Lato"/>
            </a:endParaRPr>
          </a:p>
          <a:p>
            <a:pPr marL="0" marR="9144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32"/>
          <p:cNvSpPr txBox="1"/>
          <p:nvPr/>
        </p:nvSpPr>
        <p:spPr>
          <a:xfrm>
            <a:off x="4581144" y="3632275"/>
            <a:ext cx="3515700" cy="29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0B499C"/>
                </a:solidFill>
                <a:latin typeface="Lato Black"/>
                <a:ea typeface="Lato Black"/>
                <a:cs typeface="Lato Black"/>
                <a:sym typeface="Lato Black"/>
              </a:rPr>
              <a:t>Week 3</a:t>
            </a:r>
            <a:endParaRPr sz="2500">
              <a:solidFill>
                <a:srgbClr val="0B499C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/>
              <a:t>Grocery </a:t>
            </a:r>
            <a:endParaRPr sz="2200" b="1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Smart POS Exception Reporting +</a:t>
            </a:r>
            <a:r>
              <a:rPr lang="en-US" sz="1700">
                <a:latin typeface="Lato"/>
                <a:ea typeface="Lato"/>
                <a:cs typeface="Lato"/>
                <a:sym typeface="Lato"/>
              </a:rPr>
              <a:t> Integrated VMS</a:t>
            </a:r>
            <a:endParaRPr sz="17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9144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700" b="1">
                <a:latin typeface="Lato"/>
                <a:ea typeface="Lato"/>
                <a:cs typeface="Lato"/>
                <a:sym typeface="Lato"/>
              </a:rPr>
            </a:br>
            <a:r>
              <a:rPr lang="en-US" sz="17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Business Insights &amp; </a:t>
            </a:r>
            <a:r>
              <a:rPr lang="en-US" sz="1700" b="1">
                <a:latin typeface="Lato"/>
                <a:ea typeface="Lato"/>
                <a:cs typeface="Lato"/>
                <a:sym typeface="Lato"/>
              </a:rPr>
              <a:t>Encrypted Video Download</a:t>
            </a:r>
            <a:endParaRPr sz="13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71" name="Google Shape;171;p32"/>
          <p:cNvCxnSpPr/>
          <p:nvPr/>
        </p:nvCxnSpPr>
        <p:spPr>
          <a:xfrm>
            <a:off x="8436095" y="1706434"/>
            <a:ext cx="3227700" cy="16500"/>
          </a:xfrm>
          <a:prstGeom prst="straightConnector1">
            <a:avLst/>
          </a:prstGeom>
          <a:noFill/>
          <a:ln w="38100" cap="flat" cmpd="sng">
            <a:solidFill>
              <a:srgbClr val="0B499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2" name="Google Shape;172;p32"/>
          <p:cNvCxnSpPr/>
          <p:nvPr/>
        </p:nvCxnSpPr>
        <p:spPr>
          <a:xfrm>
            <a:off x="4670195" y="4568959"/>
            <a:ext cx="3227700" cy="16500"/>
          </a:xfrm>
          <a:prstGeom prst="straightConnector1">
            <a:avLst/>
          </a:prstGeom>
          <a:noFill/>
          <a:ln w="38100" cap="flat" cmpd="sng">
            <a:solidFill>
              <a:srgbClr val="0B499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3" name="Google Shape;173;p32"/>
          <p:cNvCxnSpPr/>
          <p:nvPr/>
        </p:nvCxnSpPr>
        <p:spPr>
          <a:xfrm>
            <a:off x="8439912" y="4572000"/>
            <a:ext cx="3227700" cy="16500"/>
          </a:xfrm>
          <a:prstGeom prst="straightConnector1">
            <a:avLst/>
          </a:prstGeom>
          <a:noFill/>
          <a:ln w="38100" cap="flat" cmpd="sng">
            <a:solidFill>
              <a:srgbClr val="0B499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4" name="Google Shape;174;p32"/>
          <p:cNvSpPr txBox="1"/>
          <p:nvPr/>
        </p:nvSpPr>
        <p:spPr>
          <a:xfrm>
            <a:off x="8436100" y="3630168"/>
            <a:ext cx="3515700" cy="31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0B499C"/>
                </a:solidFill>
                <a:latin typeface="Lato Black"/>
                <a:ea typeface="Lato Black"/>
                <a:cs typeface="Lato Black"/>
                <a:sym typeface="Lato Black"/>
              </a:rPr>
              <a:t>Week 4</a:t>
            </a:r>
            <a:endParaRPr sz="2500">
              <a:solidFill>
                <a:srgbClr val="0B499C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/>
              <a:t>C-Stores &amp; Carwash </a:t>
            </a:r>
            <a:endParaRPr sz="2200" b="1"/>
          </a:p>
          <a:p>
            <a:pPr marL="0" marR="9144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Incident Reporting &amp; Cloud Storage</a:t>
            </a:r>
            <a:br>
              <a:rPr lang="en-US" sz="17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br>
              <a:rPr lang="en-US" sz="17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17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POS Reporting &amp; Business Insights</a:t>
            </a:r>
            <a:endParaRPr sz="17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9144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9144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93358" y="949985"/>
            <a:ext cx="7569391" cy="4372003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41"/>
          <p:cNvSpPr txBox="1"/>
          <p:nvPr/>
        </p:nvSpPr>
        <p:spPr>
          <a:xfrm>
            <a:off x="490537" y="2129760"/>
            <a:ext cx="37158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Use video analytics to understand customer wait times, and throughput to help optimize labor while maintaining great customer service.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9" name="Google Shape;279;p41"/>
          <p:cNvSpPr txBox="1"/>
          <p:nvPr/>
        </p:nvSpPr>
        <p:spPr>
          <a:xfrm>
            <a:off x="490525" y="1103151"/>
            <a:ext cx="3614700" cy="10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Labor management at the front end </a:t>
            </a:r>
            <a:endParaRPr sz="28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0" name="Google Shape;280;p41"/>
          <p:cNvSpPr/>
          <p:nvPr/>
        </p:nvSpPr>
        <p:spPr>
          <a:xfrm>
            <a:off x="16275" y="0"/>
            <a:ext cx="12192000" cy="228300"/>
          </a:xfrm>
          <a:prstGeom prst="rect">
            <a:avLst/>
          </a:prstGeom>
          <a:solidFill>
            <a:srgbClr val="0B499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1" name="Google Shape;281;p41"/>
          <p:cNvGrpSpPr/>
          <p:nvPr/>
        </p:nvGrpSpPr>
        <p:grpSpPr>
          <a:xfrm>
            <a:off x="490525" y="3620236"/>
            <a:ext cx="2530800" cy="816300"/>
            <a:chOff x="6994500" y="2355774"/>
            <a:chExt cx="2530800" cy="816300"/>
          </a:xfrm>
        </p:grpSpPr>
        <p:sp>
          <p:nvSpPr>
            <p:cNvPr id="282" name="Google Shape;282;p41"/>
            <p:cNvSpPr/>
            <p:nvPr/>
          </p:nvSpPr>
          <p:spPr>
            <a:xfrm>
              <a:off x="6994500" y="2355774"/>
              <a:ext cx="816300" cy="816300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rgbClr val="0B499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41"/>
            <p:cNvSpPr/>
            <p:nvPr/>
          </p:nvSpPr>
          <p:spPr>
            <a:xfrm rot="5400000">
              <a:off x="7256589" y="2579976"/>
              <a:ext cx="412500" cy="367500"/>
            </a:xfrm>
            <a:prstGeom prst="triangle">
              <a:avLst>
                <a:gd name="adj" fmla="val 50000"/>
              </a:avLst>
            </a:prstGeom>
            <a:solidFill>
              <a:srgbClr val="0B49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41"/>
            <p:cNvSpPr txBox="1"/>
            <p:nvPr/>
          </p:nvSpPr>
          <p:spPr>
            <a:xfrm>
              <a:off x="7810800" y="2486675"/>
              <a:ext cx="17145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u="sng">
                  <a:solidFill>
                    <a:schemeClr val="hlink"/>
                  </a:solidFill>
                  <a:latin typeface="Lato"/>
                  <a:ea typeface="Lato"/>
                  <a:cs typeface="Lato"/>
                  <a:sym typeface="Lato"/>
                  <a:hlinkClick r:id="rId4"/>
                </a:rPr>
                <a:t>Play Video</a:t>
              </a:r>
              <a:endParaRPr sz="2400" b="1">
                <a:solidFill>
                  <a:srgbClr val="2649A8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285" name="Google Shape;285;p41" descr="A screenshot of a video game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82050" y="1103140"/>
            <a:ext cx="5792009" cy="3781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93358" y="949985"/>
            <a:ext cx="7569391" cy="4372003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42"/>
          <p:cNvSpPr txBox="1"/>
          <p:nvPr/>
        </p:nvSpPr>
        <p:spPr>
          <a:xfrm>
            <a:off x="650287" y="2310810"/>
            <a:ext cx="37158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Use video analytics  to sound alarms when exits doors or electrical panels are blocked and prevent expensive OSHA fines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3" name="Google Shape;293;p42"/>
          <p:cNvSpPr txBox="1"/>
          <p:nvPr/>
        </p:nvSpPr>
        <p:spPr>
          <a:xfrm>
            <a:off x="650275" y="1284201"/>
            <a:ext cx="3614700" cy="10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Help reduce OSHA fines </a:t>
            </a:r>
            <a:endParaRPr sz="28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4" name="Google Shape;294;p42"/>
          <p:cNvSpPr/>
          <p:nvPr/>
        </p:nvSpPr>
        <p:spPr>
          <a:xfrm>
            <a:off x="16275" y="0"/>
            <a:ext cx="12192000" cy="228300"/>
          </a:xfrm>
          <a:prstGeom prst="rect">
            <a:avLst/>
          </a:prstGeom>
          <a:solidFill>
            <a:srgbClr val="0B499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5" name="Google Shape;295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9250" y="1184600"/>
            <a:ext cx="5033700" cy="37753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42"/>
          <p:cNvSpPr/>
          <p:nvPr/>
        </p:nvSpPr>
        <p:spPr>
          <a:xfrm>
            <a:off x="7007075" y="1852950"/>
            <a:ext cx="1618675" cy="2619650"/>
          </a:xfrm>
          <a:custGeom>
            <a:avLst/>
            <a:gdLst/>
            <a:ahLst/>
            <a:cxnLst/>
            <a:rect l="l" t="t" r="r" b="b"/>
            <a:pathLst>
              <a:path w="64747" h="104786" extrusionOk="0">
                <a:moveTo>
                  <a:pt x="0" y="24705"/>
                </a:moveTo>
                <a:lnTo>
                  <a:pt x="44727" y="0"/>
                </a:lnTo>
                <a:lnTo>
                  <a:pt x="48560" y="64320"/>
                </a:lnTo>
                <a:lnTo>
                  <a:pt x="64747" y="74969"/>
                </a:lnTo>
                <a:lnTo>
                  <a:pt x="37485" y="104786"/>
                </a:lnTo>
                <a:lnTo>
                  <a:pt x="16187" y="66876"/>
                </a:lnTo>
                <a:lnTo>
                  <a:pt x="5112" y="41318"/>
                </a:lnTo>
                <a:lnTo>
                  <a:pt x="7242" y="34502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" name="Google Shape;297;p42"/>
          <p:cNvSpPr txBox="1"/>
          <p:nvPr/>
        </p:nvSpPr>
        <p:spPr>
          <a:xfrm>
            <a:off x="7382465" y="2520325"/>
            <a:ext cx="867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Exit door blocked</a:t>
            </a:r>
            <a:endParaRPr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3"/>
          <p:cNvSpPr/>
          <p:nvPr/>
        </p:nvSpPr>
        <p:spPr>
          <a:xfrm>
            <a:off x="7881" y="0"/>
            <a:ext cx="12192000" cy="830400"/>
          </a:xfrm>
          <a:prstGeom prst="rect">
            <a:avLst/>
          </a:prstGeom>
          <a:solidFill>
            <a:srgbClr val="0B499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43"/>
          <p:cNvSpPr txBox="1"/>
          <p:nvPr/>
        </p:nvSpPr>
        <p:spPr>
          <a:xfrm>
            <a:off x="650073" y="245350"/>
            <a:ext cx="11113200" cy="5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How the Risk and Legal Department can supported by AP </a:t>
            </a:r>
            <a:endParaRPr sz="30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None/>
            </a:pPr>
            <a:endParaRPr sz="30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04" name="Google Shape;304;p43"/>
          <p:cNvPicPr preferRelativeResize="0"/>
          <p:nvPr/>
        </p:nvPicPr>
        <p:blipFill rotWithShape="1">
          <a:blip r:embed="rId3">
            <a:alphaModFix/>
          </a:blip>
          <a:srcRect b="6208"/>
          <a:stretch/>
        </p:blipFill>
        <p:spPr>
          <a:xfrm>
            <a:off x="152400" y="982800"/>
            <a:ext cx="11887199" cy="5491826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43"/>
          <p:cNvSpPr/>
          <p:nvPr/>
        </p:nvSpPr>
        <p:spPr>
          <a:xfrm>
            <a:off x="1714500" y="1884875"/>
            <a:ext cx="1501500" cy="4568400"/>
          </a:xfrm>
          <a:prstGeom prst="rect">
            <a:avLst/>
          </a:prstGeom>
          <a:solidFill>
            <a:srgbClr val="FDFDF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43"/>
          <p:cNvSpPr/>
          <p:nvPr/>
        </p:nvSpPr>
        <p:spPr>
          <a:xfrm>
            <a:off x="3663275" y="1895525"/>
            <a:ext cx="1022400" cy="4568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43"/>
          <p:cNvSpPr/>
          <p:nvPr/>
        </p:nvSpPr>
        <p:spPr>
          <a:xfrm>
            <a:off x="7837725" y="1363075"/>
            <a:ext cx="745425" cy="298175"/>
          </a:xfrm>
          <a:custGeom>
            <a:avLst/>
            <a:gdLst/>
            <a:ahLst/>
            <a:cxnLst/>
            <a:rect l="l" t="t" r="r" b="b"/>
            <a:pathLst>
              <a:path w="29817" h="11927" extrusionOk="0">
                <a:moveTo>
                  <a:pt x="0" y="0"/>
                </a:moveTo>
                <a:lnTo>
                  <a:pt x="0" y="11927"/>
                </a:lnTo>
                <a:lnTo>
                  <a:pt x="29817" y="11927"/>
                </a:lnTo>
                <a:lnTo>
                  <a:pt x="29817" y="426"/>
                </a:lnTo>
                <a:close/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4"/>
          <p:cNvSpPr/>
          <p:nvPr/>
        </p:nvSpPr>
        <p:spPr>
          <a:xfrm>
            <a:off x="7881" y="0"/>
            <a:ext cx="12192000" cy="830400"/>
          </a:xfrm>
          <a:prstGeom prst="rect">
            <a:avLst/>
          </a:prstGeom>
          <a:solidFill>
            <a:srgbClr val="0B499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44"/>
          <p:cNvSpPr txBox="1"/>
          <p:nvPr/>
        </p:nvSpPr>
        <p:spPr>
          <a:xfrm>
            <a:off x="650073" y="245350"/>
            <a:ext cx="11113200" cy="5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Easy portal access to Business Insights</a:t>
            </a:r>
            <a:endParaRPr sz="30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None/>
            </a:pPr>
            <a:endParaRPr sz="30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14" name="Google Shape;314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6536" y="907598"/>
            <a:ext cx="8738921" cy="5541266"/>
          </a:xfrm>
          <a:prstGeom prst="rect">
            <a:avLst/>
          </a:prstGeom>
          <a:noFill/>
          <a:ln>
            <a:noFill/>
          </a:ln>
          <a:effectLst>
            <a:outerShdw blurRad="50800" dist="50800" dir="2940000" sx="97000" sy="97000" algn="ctr" rotWithShape="0">
              <a:srgbClr val="9ECEEB"/>
            </a:outerShdw>
          </a:effectLst>
        </p:spPr>
      </p:pic>
      <p:pic>
        <p:nvPicPr>
          <p:cNvPr id="315" name="Google Shape;315;p4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31802" y="2324827"/>
            <a:ext cx="2578178" cy="1838009"/>
          </a:xfrm>
          <a:prstGeom prst="rect">
            <a:avLst/>
          </a:prstGeom>
          <a:noFill/>
          <a:ln>
            <a:noFill/>
          </a:ln>
          <a:effectLst>
            <a:outerShdw blurRad="50800" dist="50800" dir="2940000" sx="97000" sy="97000" algn="ctr" rotWithShape="0">
              <a:srgbClr val="9ECEEB"/>
            </a:outerShdw>
          </a:effectLst>
        </p:spPr>
      </p:pic>
      <p:pic>
        <p:nvPicPr>
          <p:cNvPr id="316" name="Google Shape;316;p44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33732" y="2324827"/>
            <a:ext cx="2578178" cy="1838009"/>
          </a:xfrm>
          <a:prstGeom prst="rect">
            <a:avLst/>
          </a:prstGeom>
          <a:noFill/>
          <a:ln>
            <a:noFill/>
          </a:ln>
          <a:effectLst>
            <a:outerShdw blurRad="50800" dist="50800" dir="2940000" sx="97000" sy="97000" algn="ctr" rotWithShape="0">
              <a:srgbClr val="9ECEEB"/>
            </a:outerShdw>
          </a:effectLst>
        </p:spPr>
      </p:pic>
      <p:pic>
        <p:nvPicPr>
          <p:cNvPr id="317" name="Google Shape;317;p44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724978" y="2324827"/>
            <a:ext cx="2578178" cy="1838009"/>
          </a:xfrm>
          <a:prstGeom prst="rect">
            <a:avLst/>
          </a:prstGeom>
          <a:noFill/>
          <a:ln>
            <a:noFill/>
          </a:ln>
          <a:effectLst>
            <a:outerShdw blurRad="50800" dist="50800" dir="2940000" sx="97000" sy="97000" algn="ctr" rotWithShape="0">
              <a:srgbClr val="9ECEEB"/>
            </a:outerShdw>
          </a:effectLst>
        </p:spPr>
      </p:pic>
      <p:pic>
        <p:nvPicPr>
          <p:cNvPr id="318" name="Google Shape;318;p44">
            <a:hlinkClick r:id="rId10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331802" y="4316025"/>
            <a:ext cx="2578178" cy="1789799"/>
          </a:xfrm>
          <a:prstGeom prst="rect">
            <a:avLst/>
          </a:prstGeom>
          <a:noFill/>
          <a:ln>
            <a:noFill/>
          </a:ln>
          <a:effectLst>
            <a:outerShdw blurRad="50800" dist="50800" dir="2940000" sx="97000" sy="97000" algn="ctr" rotWithShape="0">
              <a:srgbClr val="9ECEEB"/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5"/>
          <p:cNvSpPr/>
          <p:nvPr/>
        </p:nvSpPr>
        <p:spPr>
          <a:xfrm>
            <a:off x="16275" y="0"/>
            <a:ext cx="12192000" cy="830400"/>
          </a:xfrm>
          <a:prstGeom prst="rect">
            <a:avLst/>
          </a:prstGeom>
          <a:solidFill>
            <a:srgbClr val="0B499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45"/>
          <p:cNvSpPr txBox="1">
            <a:spLocks noGrp="1"/>
          </p:cNvSpPr>
          <p:nvPr>
            <p:ph type="body" idx="4294967295"/>
          </p:nvPr>
        </p:nvSpPr>
        <p:spPr>
          <a:xfrm>
            <a:off x="5317075" y="3768075"/>
            <a:ext cx="4938000" cy="28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>
                <a:latin typeface="Arial"/>
                <a:ea typeface="Arial"/>
                <a:cs typeface="Arial"/>
                <a:sym typeface="Arial"/>
              </a:rPr>
              <a:t>With the help of i3’s Ai platform, we can now use our traditional security equipment to gain advanced security features.  </a:t>
            </a: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-US" sz="1300">
                <a:latin typeface="Arial"/>
                <a:ea typeface="Arial"/>
                <a:cs typeface="Arial"/>
                <a:sym typeface="Arial"/>
              </a:rPr>
            </a:br>
            <a:r>
              <a:rPr lang="en-US" sz="1300">
                <a:latin typeface="Arial"/>
                <a:ea typeface="Arial"/>
                <a:cs typeface="Arial"/>
                <a:sym typeface="Arial"/>
              </a:rPr>
              <a:t>We have partnered with i3 to develop advanced Ai analytics that protect our customers and team members in a way that has not been done before. We have adopted technology can scale with the rapidly changing retail threat landscape.</a:t>
            </a: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>
                <a:latin typeface="Roboto"/>
                <a:ea typeface="Roboto"/>
                <a:cs typeface="Roboto"/>
                <a:sym typeface="Roboto"/>
              </a:rPr>
              <a:t>Michael Limauro</a:t>
            </a:r>
            <a:r>
              <a:rPr lang="en-US" sz="1600">
                <a:latin typeface="Roboto"/>
                <a:ea typeface="Roboto"/>
                <a:cs typeface="Roboto"/>
                <a:sym typeface="Roboto"/>
              </a:rPr>
              <a:t>, </a:t>
            </a:r>
            <a:br>
              <a:rPr lang="en-US" sz="1600">
                <a:latin typeface="Roboto"/>
                <a:ea typeface="Roboto"/>
                <a:cs typeface="Roboto"/>
                <a:sym typeface="Roboto"/>
              </a:rPr>
            </a:br>
            <a:r>
              <a:rPr lang="en-US" sz="1600">
                <a:latin typeface="Roboto"/>
                <a:ea typeface="Roboto"/>
                <a:cs typeface="Roboto"/>
                <a:sym typeface="Roboto"/>
              </a:rPr>
              <a:t>VP of Global Asset Protection, Whole Foods Market</a:t>
            </a:r>
            <a:endParaRPr sz="13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5" name="Google Shape;325;p45"/>
          <p:cNvSpPr txBox="1"/>
          <p:nvPr/>
        </p:nvSpPr>
        <p:spPr>
          <a:xfrm>
            <a:off x="650078" y="245350"/>
            <a:ext cx="6706800" cy="5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None/>
            </a:pPr>
            <a:r>
              <a:rPr lang="en-US" sz="30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Featured Case Study: Whole Foods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6" name="Google Shape;326;p45"/>
          <p:cNvSpPr txBox="1"/>
          <p:nvPr/>
        </p:nvSpPr>
        <p:spPr>
          <a:xfrm>
            <a:off x="448769" y="1951345"/>
            <a:ext cx="3991200" cy="11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81225" rIns="162525" bIns="81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400">
              <a:solidFill>
                <a:srgbClr val="FFFFFF"/>
              </a:solidFill>
            </a:endParaRPr>
          </a:p>
        </p:txBody>
      </p:sp>
      <p:cxnSp>
        <p:nvCxnSpPr>
          <p:cNvPr id="327" name="Google Shape;327;p45"/>
          <p:cNvCxnSpPr/>
          <p:nvPr/>
        </p:nvCxnSpPr>
        <p:spPr>
          <a:xfrm flipH="1">
            <a:off x="5075625" y="1078625"/>
            <a:ext cx="15000" cy="5555100"/>
          </a:xfrm>
          <a:prstGeom prst="straightConnector1">
            <a:avLst/>
          </a:prstGeom>
          <a:noFill/>
          <a:ln w="2857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8" name="Google Shape;328;p45"/>
          <p:cNvSpPr/>
          <p:nvPr/>
        </p:nvSpPr>
        <p:spPr>
          <a:xfrm>
            <a:off x="373775" y="3586478"/>
            <a:ext cx="4331100" cy="7485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9" name="Google Shape;329;p45"/>
          <p:cNvSpPr/>
          <p:nvPr/>
        </p:nvSpPr>
        <p:spPr>
          <a:xfrm>
            <a:off x="376400" y="2598250"/>
            <a:ext cx="4331100" cy="8304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0" name="Google Shape;330;p45"/>
          <p:cNvSpPr txBox="1"/>
          <p:nvPr/>
        </p:nvSpPr>
        <p:spPr>
          <a:xfrm>
            <a:off x="1410473" y="3597718"/>
            <a:ext cx="3201300" cy="7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200">
                <a:latin typeface="Montserrat Medium"/>
                <a:ea typeface="Montserrat Medium"/>
                <a:cs typeface="Montserrat Medium"/>
                <a:sym typeface="Montserrat Medium"/>
              </a:rPr>
              <a:t>Limited resources and limited budget for the AP program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31" name="Google Shape;331;p45"/>
          <p:cNvSpPr/>
          <p:nvPr/>
        </p:nvSpPr>
        <p:spPr>
          <a:xfrm>
            <a:off x="375825" y="4470559"/>
            <a:ext cx="4331100" cy="8304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2" name="Google Shape;332;p45"/>
          <p:cNvSpPr txBox="1"/>
          <p:nvPr/>
        </p:nvSpPr>
        <p:spPr>
          <a:xfrm>
            <a:off x="1384523" y="4560101"/>
            <a:ext cx="3253200" cy="9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1200">
                <a:latin typeface="Montserrat Medium"/>
                <a:ea typeface="Montserrat Medium"/>
                <a:cs typeface="Montserrat Medium"/>
                <a:sym typeface="Montserrat Medium"/>
              </a:rPr>
              <a:t>Wanted to integrate camera systems with POS data and AI tools to gain actionable insights 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33" name="Google Shape;333;p45"/>
          <p:cNvSpPr txBox="1"/>
          <p:nvPr/>
        </p:nvSpPr>
        <p:spPr>
          <a:xfrm>
            <a:off x="1418901" y="2748675"/>
            <a:ext cx="3673500" cy="7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200">
                <a:latin typeface="Montserrat Medium"/>
                <a:ea typeface="Montserrat Medium"/>
                <a:cs typeface="Montserrat Medium"/>
                <a:sym typeface="Montserrat Medium"/>
              </a:rPr>
              <a:t>No standardized system 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34" name="Google Shape;334;p45"/>
          <p:cNvSpPr txBox="1"/>
          <p:nvPr/>
        </p:nvSpPr>
        <p:spPr>
          <a:xfrm>
            <a:off x="361125" y="1190600"/>
            <a:ext cx="43593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-US" sz="1600">
                <a:latin typeface="Lato"/>
                <a:ea typeface="Lato"/>
                <a:cs typeface="Lato"/>
                <a:sym typeface="Lato"/>
              </a:rPr>
              <a:t>500 locations with solutions implemented +390 sites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5" name="Google Shape;335;p45"/>
          <p:cNvSpPr txBox="1"/>
          <p:nvPr/>
        </p:nvSpPr>
        <p:spPr>
          <a:xfrm>
            <a:off x="5164875" y="1595600"/>
            <a:ext cx="6350100" cy="12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45-110 cameras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Utilizes many 360 cameras to cover large area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Implemented AI video analytics for operation, AP, safety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Implemented Encrypted Video Transfer (EVT) for the entire chain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6" name="Google Shape;336;p45"/>
          <p:cNvSpPr/>
          <p:nvPr/>
        </p:nvSpPr>
        <p:spPr>
          <a:xfrm>
            <a:off x="5317067" y="1024867"/>
            <a:ext cx="5422800" cy="5220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2649A8">
                  <a:alpha val="94117"/>
                </a:srgbClr>
              </a:gs>
              <a:gs pos="100000">
                <a:srgbClr val="093153"/>
              </a:gs>
            </a:gsLst>
            <a:lin ang="0" scaled="0"/>
          </a:gradFill>
          <a:ln>
            <a:noFill/>
          </a:ln>
        </p:spPr>
        <p:txBody>
          <a:bodyPr spcFirstLastPara="1" wrap="square" lIns="162525" tIns="162525" rIns="162525" bIns="1625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45"/>
          <p:cNvSpPr txBox="1"/>
          <p:nvPr/>
        </p:nvSpPr>
        <p:spPr>
          <a:xfrm>
            <a:off x="5473375" y="955850"/>
            <a:ext cx="5266500" cy="7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162525" rIns="162525" bIns="162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DFDFD"/>
                </a:solidFill>
                <a:latin typeface="Lato"/>
                <a:ea typeface="Lato"/>
                <a:cs typeface="Lato"/>
                <a:sym typeface="Lato"/>
              </a:rPr>
              <a:t>Whole Foods Solutions</a:t>
            </a:r>
            <a:endParaRPr sz="2300">
              <a:solidFill>
                <a:srgbClr val="FDFDFD"/>
              </a:solidFill>
            </a:endParaRPr>
          </a:p>
        </p:txBody>
      </p:sp>
      <p:sp>
        <p:nvSpPr>
          <p:cNvPr id="338" name="Google Shape;338;p45"/>
          <p:cNvSpPr/>
          <p:nvPr/>
        </p:nvSpPr>
        <p:spPr>
          <a:xfrm>
            <a:off x="5304367" y="3143355"/>
            <a:ext cx="6350100" cy="441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2649A8">
                  <a:alpha val="94117"/>
                </a:srgbClr>
              </a:gs>
              <a:gs pos="100000">
                <a:srgbClr val="093153"/>
              </a:gs>
            </a:gsLst>
            <a:lin ang="0" scaled="0"/>
          </a:gradFill>
          <a:ln>
            <a:noFill/>
          </a:ln>
        </p:spPr>
        <p:txBody>
          <a:bodyPr spcFirstLastPara="1" wrap="square" lIns="162525" tIns="162525" rIns="162525" bIns="1625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45"/>
          <p:cNvSpPr txBox="1"/>
          <p:nvPr/>
        </p:nvSpPr>
        <p:spPr>
          <a:xfrm>
            <a:off x="5460667" y="3023557"/>
            <a:ext cx="4492800" cy="6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162525" rIns="162525" bIns="162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DFDFD"/>
                </a:solidFill>
                <a:latin typeface="Lato"/>
                <a:ea typeface="Lato"/>
                <a:cs typeface="Lato"/>
                <a:sym typeface="Lato"/>
              </a:rPr>
              <a:t>Customer Benefits </a:t>
            </a:r>
            <a:endParaRPr sz="2300">
              <a:solidFill>
                <a:srgbClr val="FDFDFD"/>
              </a:solidFill>
            </a:endParaRPr>
          </a:p>
        </p:txBody>
      </p:sp>
      <p:sp>
        <p:nvSpPr>
          <p:cNvPr id="340" name="Google Shape;340;p45"/>
          <p:cNvSpPr/>
          <p:nvPr/>
        </p:nvSpPr>
        <p:spPr>
          <a:xfrm>
            <a:off x="361134" y="1973733"/>
            <a:ext cx="4359300" cy="5220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2649A8">
                  <a:alpha val="94117"/>
                </a:srgbClr>
              </a:gs>
              <a:gs pos="100000">
                <a:srgbClr val="093153"/>
              </a:gs>
            </a:gsLst>
            <a:lin ang="0" scaled="0"/>
          </a:gradFill>
          <a:ln>
            <a:noFill/>
          </a:ln>
        </p:spPr>
        <p:txBody>
          <a:bodyPr spcFirstLastPara="1" wrap="square" lIns="162525" tIns="162525" rIns="162525" bIns="1625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45"/>
          <p:cNvSpPr txBox="1"/>
          <p:nvPr/>
        </p:nvSpPr>
        <p:spPr>
          <a:xfrm>
            <a:off x="517425" y="1904725"/>
            <a:ext cx="44928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525" tIns="162525" rIns="162525" bIns="162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DFDFD"/>
                </a:solidFill>
                <a:latin typeface="Lato"/>
                <a:ea typeface="Lato"/>
                <a:cs typeface="Lato"/>
                <a:sym typeface="Lato"/>
              </a:rPr>
              <a:t>Challenges</a:t>
            </a:r>
            <a:endParaRPr sz="2300">
              <a:solidFill>
                <a:srgbClr val="FDFDFD"/>
              </a:solidFill>
            </a:endParaRPr>
          </a:p>
        </p:txBody>
      </p:sp>
      <p:pic>
        <p:nvPicPr>
          <p:cNvPr id="342" name="Google Shape;34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525" y="2738004"/>
            <a:ext cx="552173" cy="547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5759" y="3668369"/>
            <a:ext cx="552173" cy="5521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4" name="Google Shape;344;p45"/>
          <p:cNvGrpSpPr/>
          <p:nvPr/>
        </p:nvGrpSpPr>
        <p:grpSpPr>
          <a:xfrm>
            <a:off x="585742" y="4582227"/>
            <a:ext cx="568495" cy="580304"/>
            <a:chOff x="-1241271" y="5638120"/>
            <a:chExt cx="707700" cy="722400"/>
          </a:xfrm>
        </p:grpSpPr>
        <p:sp>
          <p:nvSpPr>
            <p:cNvPr id="345" name="Google Shape;345;p45"/>
            <p:cNvSpPr/>
            <p:nvPr/>
          </p:nvSpPr>
          <p:spPr>
            <a:xfrm>
              <a:off x="-1241271" y="5638120"/>
              <a:ext cx="707700" cy="722400"/>
            </a:xfrm>
            <a:prstGeom prst="ellipse">
              <a:avLst/>
            </a:prstGeom>
            <a:solidFill>
              <a:srgbClr val="0C49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346" name="Google Shape;346;p4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1164835" y="5732448"/>
              <a:ext cx="560112" cy="5219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7" name="Google Shape;347;p45"/>
          <p:cNvSpPr/>
          <p:nvPr/>
        </p:nvSpPr>
        <p:spPr>
          <a:xfrm>
            <a:off x="370625" y="5425090"/>
            <a:ext cx="4331100" cy="7992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8" name="Google Shape;348;p45"/>
          <p:cNvSpPr txBox="1"/>
          <p:nvPr/>
        </p:nvSpPr>
        <p:spPr>
          <a:xfrm>
            <a:off x="1379325" y="5512530"/>
            <a:ext cx="2868900" cy="9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1200">
                <a:latin typeface="Montserrat Medium"/>
                <a:ea typeface="Montserrat Medium"/>
                <a:cs typeface="Montserrat Medium"/>
                <a:sym typeface="Montserrat Medium"/>
              </a:rPr>
              <a:t>Needed a single pane login and flexibility to share this platform with the entire organization </a:t>
            </a:r>
            <a:endParaRPr sz="1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349" name="Google Shape;349;p45"/>
          <p:cNvGrpSpPr/>
          <p:nvPr/>
        </p:nvGrpSpPr>
        <p:grpSpPr>
          <a:xfrm>
            <a:off x="577355" y="5550977"/>
            <a:ext cx="568500" cy="580200"/>
            <a:chOff x="577355" y="5779577"/>
            <a:chExt cx="568500" cy="580200"/>
          </a:xfrm>
        </p:grpSpPr>
        <p:sp>
          <p:nvSpPr>
            <p:cNvPr id="350" name="Google Shape;350;p45"/>
            <p:cNvSpPr/>
            <p:nvPr/>
          </p:nvSpPr>
          <p:spPr>
            <a:xfrm>
              <a:off x="577355" y="5779577"/>
              <a:ext cx="568500" cy="580200"/>
            </a:xfrm>
            <a:prstGeom prst="ellipse">
              <a:avLst/>
            </a:prstGeom>
            <a:solidFill>
              <a:srgbClr val="0C49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351" name="Google Shape;351;p4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48917" y="5905812"/>
              <a:ext cx="431800" cy="3437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52" name="Google Shape;352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94825" y="3872400"/>
            <a:ext cx="1428550" cy="1428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3" name="Google Shape;353;p45"/>
          <p:cNvGrpSpPr/>
          <p:nvPr/>
        </p:nvGrpSpPr>
        <p:grpSpPr>
          <a:xfrm>
            <a:off x="10939956" y="14"/>
            <a:ext cx="826226" cy="830372"/>
            <a:chOff x="9513148" y="3670925"/>
            <a:chExt cx="1078202" cy="1078125"/>
          </a:xfrm>
        </p:grpSpPr>
        <p:sp>
          <p:nvSpPr>
            <p:cNvPr id="354" name="Google Shape;354;p45"/>
            <p:cNvSpPr/>
            <p:nvPr/>
          </p:nvSpPr>
          <p:spPr>
            <a:xfrm>
              <a:off x="9513150" y="3687388"/>
              <a:ext cx="1078200" cy="10452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55" name="Google Shape;355;p4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513148" y="3670925"/>
              <a:ext cx="1078125" cy="10781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1" name="Google Shape;361;p46"/>
          <p:cNvGraphicFramePr/>
          <p:nvPr/>
        </p:nvGraphicFramePr>
        <p:xfrm>
          <a:off x="762000" y="884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{FAEFED6F-AFA0-493C-AAB3-AEAB7DFC6C8D}</a:tableStyleId>
              </a:tblPr>
              <a:tblGrid>
                <a:gridCol w="2392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8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1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42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Customer</a:t>
                      </a:r>
                      <a:endParaRPr sz="1800" b="1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Solution Highlights</a:t>
                      </a:r>
                      <a:endParaRPr sz="2200" b="1"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C458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Locations </a:t>
                      </a:r>
                      <a:endParaRPr sz="2200" b="1"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C45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Weis Markets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POS integration with video to detect losses at the till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+200 locations across the USA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Cosentino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One of i3’s longest grocery customers - updated their system over 25 years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+35 including logistics centers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Harris Teeter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Full implementation and the only Kroger chain that was allowed to keep, updates and maintain its unique system topography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Full locations roll-out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Heines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Developing customer - will be testing cloud video in 2023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+45 locations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Basha Foods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Mix of analog, HD and IP cameras across different regions.  Video system needed to be integrated to POS.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All locations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9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Vallarta</a:t>
                      </a:r>
                      <a:endParaRPr/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Local regional grocer with large camera footprint.  Video needed to work seamlessly on a small bandwidth pipe.  Solution is being expanded in 2023 to include operations and marketing departments.</a:t>
                      </a:r>
                      <a:endParaRPr/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+50 locations</a:t>
                      </a:r>
                      <a:endParaRPr/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9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Whole Foods Markets</a:t>
                      </a:r>
                      <a:endParaRPr/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Mid-tier grocer with 500 locations.  Currently deploying EVT, AI concierge </a:t>
                      </a:r>
                      <a:br>
                        <a:rPr lang="en-US"/>
                      </a:br>
                      <a:r>
                        <a:rPr lang="en-US"/>
                        <a:t>level one support and EBR in 2023</a:t>
                      </a:r>
                      <a:endParaRPr/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+390 location</a:t>
                      </a:r>
                      <a:endParaRPr/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62" name="Google Shape;362;p46"/>
          <p:cNvSpPr/>
          <p:nvPr/>
        </p:nvSpPr>
        <p:spPr>
          <a:xfrm>
            <a:off x="-19167" y="0"/>
            <a:ext cx="12240000" cy="715500"/>
          </a:xfrm>
          <a:prstGeom prst="rect">
            <a:avLst/>
          </a:prstGeom>
          <a:gradFill>
            <a:gsLst>
              <a:gs pos="0">
                <a:srgbClr val="2649A8">
                  <a:alpha val="93333"/>
                </a:srgbClr>
              </a:gs>
              <a:gs pos="100000">
                <a:srgbClr val="093153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6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Top Referenceable Grocery Customers To Name Drop With Prospects</a:t>
            </a:r>
            <a:endParaRPr sz="2600" b="1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7"/>
          <p:cNvSpPr/>
          <p:nvPr/>
        </p:nvSpPr>
        <p:spPr>
          <a:xfrm>
            <a:off x="16275" y="0"/>
            <a:ext cx="12192000" cy="1251000"/>
          </a:xfrm>
          <a:prstGeom prst="rect">
            <a:avLst/>
          </a:prstGeom>
          <a:solidFill>
            <a:srgbClr val="0B499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47"/>
          <p:cNvSpPr txBox="1"/>
          <p:nvPr/>
        </p:nvSpPr>
        <p:spPr>
          <a:xfrm>
            <a:off x="1396826" y="473950"/>
            <a:ext cx="10366500" cy="5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None/>
            </a:pPr>
            <a:r>
              <a:rPr lang="en-US" sz="30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Competitive Landscape for BI solutions for Grocers 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70" name="Google Shape;370;p47"/>
          <p:cNvPicPr preferRelativeResize="0"/>
          <p:nvPr/>
        </p:nvPicPr>
        <p:blipFill rotWithShape="1">
          <a:blip r:embed="rId3">
            <a:alphaModFix/>
          </a:blip>
          <a:srcRect l="11659" r="1262" b="1758"/>
          <a:stretch/>
        </p:blipFill>
        <p:spPr>
          <a:xfrm>
            <a:off x="16275" y="1251000"/>
            <a:ext cx="12192000" cy="560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9413" y="3769776"/>
            <a:ext cx="1580527" cy="880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12774" y="3670913"/>
            <a:ext cx="1284500" cy="10781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3" name="Google Shape;373;p47"/>
          <p:cNvGrpSpPr/>
          <p:nvPr/>
        </p:nvGrpSpPr>
        <p:grpSpPr>
          <a:xfrm>
            <a:off x="9513148" y="3670925"/>
            <a:ext cx="1078202" cy="1078125"/>
            <a:chOff x="9513148" y="3670925"/>
            <a:chExt cx="1078202" cy="1078125"/>
          </a:xfrm>
        </p:grpSpPr>
        <p:sp>
          <p:nvSpPr>
            <p:cNvPr id="374" name="Google Shape;374;p47"/>
            <p:cNvSpPr/>
            <p:nvPr/>
          </p:nvSpPr>
          <p:spPr>
            <a:xfrm>
              <a:off x="9513150" y="3687388"/>
              <a:ext cx="1078200" cy="10452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75" name="Google Shape;375;p4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9513148" y="3670925"/>
              <a:ext cx="1078125" cy="10781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76" name="Google Shape;376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90067" y="3769780"/>
            <a:ext cx="1630287" cy="880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48"/>
          <p:cNvPicPr preferRelativeResize="0"/>
          <p:nvPr/>
        </p:nvPicPr>
        <p:blipFill rotWithShape="1">
          <a:blip r:embed="rId3">
            <a:alphaModFix/>
          </a:blip>
          <a:srcRect l="9041" r="28687"/>
          <a:stretch/>
        </p:blipFill>
        <p:spPr>
          <a:xfrm>
            <a:off x="120326" y="478475"/>
            <a:ext cx="2619761" cy="2367070"/>
          </a:xfrm>
          <a:custGeom>
            <a:avLst/>
            <a:gdLst/>
            <a:ahLst/>
            <a:cxnLst/>
            <a:rect l="l" t="t" r="r" b="b"/>
            <a:pathLst>
              <a:path w="3347937" h="3025010" extrusionOk="0">
                <a:moveTo>
                  <a:pt x="1071374" y="0"/>
                </a:moveTo>
                <a:lnTo>
                  <a:pt x="2276564" y="0"/>
                </a:lnTo>
                <a:cubicBezTo>
                  <a:pt x="2444042" y="0"/>
                  <a:pt x="2598800" y="89348"/>
                  <a:pt x="2682539" y="234391"/>
                </a:cubicBezTo>
                <a:lnTo>
                  <a:pt x="3285134" y="1278114"/>
                </a:lnTo>
                <a:cubicBezTo>
                  <a:pt x="3368872" y="1423157"/>
                  <a:pt x="3368872" y="1601853"/>
                  <a:pt x="3285134" y="1746896"/>
                </a:cubicBezTo>
                <a:lnTo>
                  <a:pt x="2682539" y="2790619"/>
                </a:lnTo>
                <a:cubicBezTo>
                  <a:pt x="2598800" y="2935662"/>
                  <a:pt x="2444042" y="3025010"/>
                  <a:pt x="2276564" y="3025010"/>
                </a:cubicBezTo>
                <a:lnTo>
                  <a:pt x="1071374" y="3025010"/>
                </a:lnTo>
                <a:cubicBezTo>
                  <a:pt x="903897" y="3025010"/>
                  <a:pt x="749138" y="2935662"/>
                  <a:pt x="665399" y="2790619"/>
                </a:cubicBezTo>
                <a:lnTo>
                  <a:pt x="62804" y="1746896"/>
                </a:lnTo>
                <a:cubicBezTo>
                  <a:pt x="-20934" y="1601853"/>
                  <a:pt x="-20934" y="1423157"/>
                  <a:pt x="62804" y="1278114"/>
                </a:cubicBezTo>
                <a:lnTo>
                  <a:pt x="665399" y="234391"/>
                </a:lnTo>
                <a:cubicBezTo>
                  <a:pt x="749138" y="89348"/>
                  <a:pt x="903897" y="0"/>
                  <a:pt x="1071374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82" name="Google Shape;382;p48"/>
          <p:cNvSpPr/>
          <p:nvPr/>
        </p:nvSpPr>
        <p:spPr>
          <a:xfrm>
            <a:off x="16275" y="0"/>
            <a:ext cx="12192000" cy="228300"/>
          </a:xfrm>
          <a:prstGeom prst="rect">
            <a:avLst/>
          </a:prstGeom>
          <a:solidFill>
            <a:srgbClr val="0B499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48"/>
          <p:cNvSpPr/>
          <p:nvPr/>
        </p:nvSpPr>
        <p:spPr>
          <a:xfrm>
            <a:off x="1457175" y="1954575"/>
            <a:ext cx="3714000" cy="1981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74320" marR="91440" lvl="0" indent="-18288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latin typeface="Lato"/>
                <a:ea typeface="Lato"/>
                <a:cs typeface="Lato"/>
                <a:sym typeface="Lato"/>
              </a:rPr>
              <a:t>Typical Decision Makers</a:t>
            </a:r>
            <a:endParaRPr sz="1600" b="1"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Heads of OPs, CTO, CIO, AP/LP, IT, Risk Management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Owner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48"/>
          <p:cNvSpPr/>
          <p:nvPr/>
        </p:nvSpPr>
        <p:spPr>
          <a:xfrm>
            <a:off x="120325" y="4109950"/>
            <a:ext cx="5050800" cy="1676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74320" marR="91440" lvl="0" indent="-1828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Typical Influencers </a:t>
            </a:r>
            <a:endParaRPr sz="16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-US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District Manager or General manager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-US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Ops/facility manager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-US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Franchise Board, Investor Groups or Advisory Groups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-US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Consultants and Secondary Vendors (POS companies)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-US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Industry groups/sites: FMI, LPM, RILA, NRF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5" name="Google Shape;385;p48"/>
          <p:cNvSpPr txBox="1"/>
          <p:nvPr/>
        </p:nvSpPr>
        <p:spPr>
          <a:xfrm>
            <a:off x="5058800" y="655450"/>
            <a:ext cx="6614100" cy="30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Initial Pitch</a:t>
            </a:r>
            <a:endParaRPr sz="18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“Hi (first name of potential customer) ….My name is XYZ and our company has been working with many  grocers like “retail-name drop” Whole Foods, Weis Markets, Harris Teeter, to help extend their current video technology  platform to support AI with integrated POS.  Would you have some time to set up a meeting with our subject matter expert to share our use cases and benefits to retailers like you?”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6" name="Google Shape;386;p48"/>
          <p:cNvSpPr/>
          <p:nvPr/>
        </p:nvSpPr>
        <p:spPr>
          <a:xfrm>
            <a:off x="5473625" y="3290550"/>
            <a:ext cx="6199200" cy="2662200"/>
          </a:xfrm>
          <a:prstGeom prst="roundRect">
            <a:avLst>
              <a:gd name="adj" fmla="val 16667"/>
            </a:avLst>
          </a:prstGeom>
          <a:solidFill>
            <a:srgbClr val="0B499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594360" marR="91440" lvl="0" indent="-32004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Sales Tips</a:t>
            </a:r>
            <a:endParaRPr sz="16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9144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</a:pPr>
            <a:r>
              <a:rPr lang="en-US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Get the decision maker involved early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9144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</a:pPr>
            <a:r>
              <a:rPr lang="en-US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Ask pointed Discovery questions besides BANT: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marR="9144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</a:pPr>
            <a:r>
              <a:rPr lang="en-US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Do you have a scalable cloud base video system?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marR="9144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</a:pPr>
            <a:r>
              <a:rPr lang="en-US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Does your existing video system support Ai to help improve labor cost and increase sales?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914400" marR="9144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</a:pPr>
            <a:r>
              <a:rPr lang="en-US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Does your video system all you to share large video clips with third party insurer securely through the cloud?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9144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</a:pPr>
            <a:r>
              <a:rPr lang="en-US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Tailor proposal with their needs with minimal options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9144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</a:pPr>
            <a:r>
              <a:rPr lang="en-US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Understand their costs and provide ROI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87" name="Google Shape;387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1412" y="3490946"/>
            <a:ext cx="323109" cy="323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9"/>
          <p:cNvSpPr txBox="1">
            <a:spLocks noGrp="1"/>
          </p:cNvSpPr>
          <p:nvPr>
            <p:ph type="body" idx="1"/>
          </p:nvPr>
        </p:nvSpPr>
        <p:spPr>
          <a:xfrm>
            <a:off x="609600" y="1219200"/>
            <a:ext cx="10972800" cy="4773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Char char="•"/>
            </a:pPr>
            <a:r>
              <a:rPr lang="en-US" sz="2400" b="1"/>
              <a:t>What are the key business drivers for Grocery Business Insights/Video Analytics solution?</a:t>
            </a:r>
            <a:endParaRPr sz="2400" b="1"/>
          </a:p>
          <a:p>
            <a:pPr marL="457200" lvl="0" indent="-3810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Char char="•"/>
            </a:pPr>
            <a:r>
              <a:rPr lang="en-US" sz="2400" b="1"/>
              <a:t>What types of cameras are supported?</a:t>
            </a:r>
            <a:endParaRPr sz="2400" b="1"/>
          </a:p>
          <a:p>
            <a:pPr marL="457200" lvl="0" indent="-3810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Char char="•"/>
            </a:pPr>
            <a:r>
              <a:rPr lang="en-US" sz="2400" b="1"/>
              <a:t>What is the duration of a typical project?</a:t>
            </a:r>
            <a:endParaRPr sz="2400" b="1"/>
          </a:p>
          <a:p>
            <a:pPr marL="457200" lvl="0" indent="-3810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Char char="•"/>
            </a:pPr>
            <a:r>
              <a:rPr lang="en-US" sz="2400" b="1"/>
              <a:t>Will we support a POC? Maximum length?</a:t>
            </a:r>
            <a:endParaRPr sz="2400" b="1"/>
          </a:p>
          <a:p>
            <a:pPr marL="457200" lvl="0" indent="-3810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Char char="•"/>
            </a:pPr>
            <a:r>
              <a:rPr lang="en-US" sz="2400" b="1"/>
              <a:t>What key integrations with other retail apps are important to understand?</a:t>
            </a:r>
            <a:endParaRPr sz="2400" b="1"/>
          </a:p>
          <a:p>
            <a:pPr marL="457200" lvl="0" indent="-3810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Char char="•"/>
            </a:pPr>
            <a:r>
              <a:rPr lang="en-US" sz="2400" b="1"/>
              <a:t>How do I pitch against someone who has ShopperTrak, RetailNext or Prism as their video analytics tool?</a:t>
            </a:r>
            <a:endParaRPr sz="24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400"/>
          </a:p>
        </p:txBody>
      </p:sp>
      <p:sp>
        <p:nvSpPr>
          <p:cNvPr id="394" name="Google Shape;394;p49"/>
          <p:cNvSpPr/>
          <p:nvPr/>
        </p:nvSpPr>
        <p:spPr>
          <a:xfrm>
            <a:off x="-13395" y="13415"/>
            <a:ext cx="12202500" cy="715500"/>
          </a:xfrm>
          <a:prstGeom prst="rect">
            <a:avLst/>
          </a:prstGeom>
          <a:gradFill>
            <a:gsLst>
              <a:gs pos="0">
                <a:srgbClr val="2649A8">
                  <a:alpha val="93333"/>
                </a:srgbClr>
              </a:gs>
              <a:gs pos="100000">
                <a:srgbClr val="093153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6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Business Insights - FAQs</a:t>
            </a:r>
            <a:endParaRPr sz="26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3"/>
          <p:cNvPicPr preferRelativeResize="0"/>
          <p:nvPr/>
        </p:nvPicPr>
        <p:blipFill rotWithShape="1">
          <a:blip r:embed="rId3">
            <a:alphaModFix/>
          </a:blip>
          <a:srcRect r="11111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3"/>
          <p:cNvSpPr/>
          <p:nvPr/>
        </p:nvSpPr>
        <p:spPr>
          <a:xfrm>
            <a:off x="464550" y="441050"/>
            <a:ext cx="6359729" cy="5866702"/>
          </a:xfrm>
          <a:custGeom>
            <a:avLst/>
            <a:gdLst/>
            <a:ahLst/>
            <a:cxnLst/>
            <a:rect l="l" t="t" r="r" b="b"/>
            <a:pathLst>
              <a:path w="2513727" h="2360846" extrusionOk="0">
                <a:moveTo>
                  <a:pt x="41369" y="0"/>
                </a:moveTo>
                <a:lnTo>
                  <a:pt x="2472358" y="0"/>
                </a:lnTo>
                <a:cubicBezTo>
                  <a:pt x="2483330" y="0"/>
                  <a:pt x="2493852" y="4359"/>
                  <a:pt x="2501610" y="12117"/>
                </a:cubicBezTo>
                <a:cubicBezTo>
                  <a:pt x="2509368" y="19875"/>
                  <a:pt x="2513727" y="30397"/>
                  <a:pt x="2513727" y="41369"/>
                </a:cubicBezTo>
                <a:lnTo>
                  <a:pt x="2513727" y="2319477"/>
                </a:lnTo>
                <a:cubicBezTo>
                  <a:pt x="2513727" y="2342324"/>
                  <a:pt x="2495205" y="2360846"/>
                  <a:pt x="2472358" y="2360846"/>
                </a:cubicBezTo>
                <a:lnTo>
                  <a:pt x="41369" y="2360846"/>
                </a:lnTo>
                <a:cubicBezTo>
                  <a:pt x="18522" y="2360846"/>
                  <a:pt x="0" y="2342324"/>
                  <a:pt x="0" y="2319477"/>
                </a:cubicBezTo>
                <a:lnTo>
                  <a:pt x="0" y="41369"/>
                </a:lnTo>
                <a:cubicBezTo>
                  <a:pt x="0" y="18522"/>
                  <a:pt x="18522" y="0"/>
                  <a:pt x="41369" y="0"/>
                </a:cubicBezTo>
                <a:close/>
              </a:path>
            </a:pathLst>
          </a:custGeom>
          <a:solidFill>
            <a:srgbClr val="0B499C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1" name="Google Shape;181;p33"/>
          <p:cNvPicPr preferRelativeResize="0"/>
          <p:nvPr/>
        </p:nvPicPr>
        <p:blipFill rotWithShape="1">
          <a:blip r:embed="rId4">
            <a:alphaModFix/>
          </a:blip>
          <a:srcRect t="29" b="19"/>
          <a:stretch/>
        </p:blipFill>
        <p:spPr>
          <a:xfrm>
            <a:off x="986595" y="987261"/>
            <a:ext cx="2071534" cy="74166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3"/>
          <p:cNvSpPr txBox="1"/>
          <p:nvPr/>
        </p:nvSpPr>
        <p:spPr>
          <a:xfrm>
            <a:off x="986600" y="1951550"/>
            <a:ext cx="5568300" cy="19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Business Insights &amp; Encrypted Video Download</a:t>
            </a:r>
            <a:endParaRPr sz="500"/>
          </a:p>
        </p:txBody>
      </p:sp>
      <p:sp>
        <p:nvSpPr>
          <p:cNvPr id="183" name="Google Shape;183;p33"/>
          <p:cNvSpPr txBox="1"/>
          <p:nvPr/>
        </p:nvSpPr>
        <p:spPr>
          <a:xfrm>
            <a:off x="986601" y="4832300"/>
            <a:ext cx="4871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Driving Profitability </a:t>
            </a:r>
            <a:endParaRPr sz="900"/>
          </a:p>
        </p:txBody>
      </p:sp>
      <p:cxnSp>
        <p:nvCxnSpPr>
          <p:cNvPr id="184" name="Google Shape;184;p33"/>
          <p:cNvCxnSpPr/>
          <p:nvPr/>
        </p:nvCxnSpPr>
        <p:spPr>
          <a:xfrm>
            <a:off x="986595" y="4462359"/>
            <a:ext cx="4789800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4"/>
          <p:cNvSpPr/>
          <p:nvPr/>
        </p:nvSpPr>
        <p:spPr>
          <a:xfrm>
            <a:off x="505950" y="424475"/>
            <a:ext cx="3626051" cy="5866702"/>
          </a:xfrm>
          <a:custGeom>
            <a:avLst/>
            <a:gdLst/>
            <a:ahLst/>
            <a:cxnLst/>
            <a:rect l="l" t="t" r="r" b="b"/>
            <a:pathLst>
              <a:path w="2513727" h="2360846" extrusionOk="0">
                <a:moveTo>
                  <a:pt x="41369" y="0"/>
                </a:moveTo>
                <a:lnTo>
                  <a:pt x="2472358" y="0"/>
                </a:lnTo>
                <a:cubicBezTo>
                  <a:pt x="2483330" y="0"/>
                  <a:pt x="2493852" y="4359"/>
                  <a:pt x="2501610" y="12117"/>
                </a:cubicBezTo>
                <a:cubicBezTo>
                  <a:pt x="2509368" y="19875"/>
                  <a:pt x="2513727" y="30397"/>
                  <a:pt x="2513727" y="41369"/>
                </a:cubicBezTo>
                <a:lnTo>
                  <a:pt x="2513727" y="2319477"/>
                </a:lnTo>
                <a:cubicBezTo>
                  <a:pt x="2513727" y="2342324"/>
                  <a:pt x="2495205" y="2360846"/>
                  <a:pt x="2472358" y="2360846"/>
                </a:cubicBezTo>
                <a:lnTo>
                  <a:pt x="41369" y="2360846"/>
                </a:lnTo>
                <a:cubicBezTo>
                  <a:pt x="18522" y="2360846"/>
                  <a:pt x="0" y="2342324"/>
                  <a:pt x="0" y="2319477"/>
                </a:cubicBezTo>
                <a:lnTo>
                  <a:pt x="0" y="41369"/>
                </a:lnTo>
                <a:cubicBezTo>
                  <a:pt x="0" y="18522"/>
                  <a:pt x="18522" y="0"/>
                  <a:pt x="41369" y="0"/>
                </a:cubicBezTo>
                <a:close/>
              </a:path>
            </a:pathLst>
          </a:custGeom>
          <a:solidFill>
            <a:srgbClr val="0B499C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34"/>
          <p:cNvSpPr txBox="1"/>
          <p:nvPr/>
        </p:nvSpPr>
        <p:spPr>
          <a:xfrm>
            <a:off x="926400" y="2988900"/>
            <a:ext cx="26187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Training </a:t>
            </a:r>
            <a:br>
              <a:rPr lang="en-US" sz="45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45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sz="700"/>
          </a:p>
        </p:txBody>
      </p:sp>
      <p:sp>
        <p:nvSpPr>
          <p:cNvPr id="192" name="Google Shape;192;p34"/>
          <p:cNvSpPr txBox="1"/>
          <p:nvPr/>
        </p:nvSpPr>
        <p:spPr>
          <a:xfrm>
            <a:off x="5048250" y="1040475"/>
            <a:ext cx="6932400" cy="45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Business Drivers</a:t>
            </a:r>
            <a:endParaRPr sz="22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High Level Solution Diagram &amp; Use Cases</a:t>
            </a:r>
            <a:endParaRPr sz="22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Business Insights &amp; Encrypted Video Download Demo</a:t>
            </a:r>
            <a:endParaRPr sz="22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Featured Customer Case Study - Whole Foods</a:t>
            </a:r>
            <a:endParaRPr sz="22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Competition</a:t>
            </a:r>
            <a:endParaRPr sz="22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Sales Summary:  Buyers &amp; Pitch</a:t>
            </a:r>
            <a:endParaRPr sz="22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FAQs</a:t>
            </a:r>
            <a:endParaRPr sz="22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93" name="Google Shape;193;p34"/>
          <p:cNvCxnSpPr/>
          <p:nvPr/>
        </p:nvCxnSpPr>
        <p:spPr>
          <a:xfrm>
            <a:off x="971407" y="4512734"/>
            <a:ext cx="2308500" cy="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4" name="Google Shape;194;p34"/>
          <p:cNvSpPr/>
          <p:nvPr/>
        </p:nvSpPr>
        <p:spPr>
          <a:xfrm>
            <a:off x="4634798" y="1157088"/>
            <a:ext cx="251400" cy="252300"/>
          </a:xfrm>
          <a:prstGeom prst="ellipse">
            <a:avLst/>
          </a:prstGeom>
          <a:solidFill>
            <a:srgbClr val="0B499C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4"/>
          <p:cNvSpPr/>
          <p:nvPr/>
        </p:nvSpPr>
        <p:spPr>
          <a:xfrm>
            <a:off x="4634798" y="1801263"/>
            <a:ext cx="251400" cy="252300"/>
          </a:xfrm>
          <a:prstGeom prst="ellipse">
            <a:avLst/>
          </a:prstGeom>
          <a:solidFill>
            <a:srgbClr val="0B499C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4"/>
          <p:cNvSpPr/>
          <p:nvPr/>
        </p:nvSpPr>
        <p:spPr>
          <a:xfrm>
            <a:off x="4634798" y="2508000"/>
            <a:ext cx="251400" cy="252300"/>
          </a:xfrm>
          <a:prstGeom prst="ellipse">
            <a:avLst/>
          </a:prstGeom>
          <a:solidFill>
            <a:srgbClr val="0B499C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34"/>
          <p:cNvSpPr/>
          <p:nvPr/>
        </p:nvSpPr>
        <p:spPr>
          <a:xfrm>
            <a:off x="4634798" y="3214750"/>
            <a:ext cx="251400" cy="252300"/>
          </a:xfrm>
          <a:prstGeom prst="ellipse">
            <a:avLst/>
          </a:prstGeom>
          <a:solidFill>
            <a:srgbClr val="0B499C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4"/>
          <p:cNvSpPr/>
          <p:nvPr/>
        </p:nvSpPr>
        <p:spPr>
          <a:xfrm>
            <a:off x="4634798" y="3907863"/>
            <a:ext cx="251400" cy="252300"/>
          </a:xfrm>
          <a:prstGeom prst="ellipse">
            <a:avLst/>
          </a:prstGeom>
          <a:solidFill>
            <a:srgbClr val="0B499C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4"/>
          <p:cNvSpPr/>
          <p:nvPr/>
        </p:nvSpPr>
        <p:spPr>
          <a:xfrm>
            <a:off x="4634798" y="4586288"/>
            <a:ext cx="251400" cy="252300"/>
          </a:xfrm>
          <a:prstGeom prst="ellipse">
            <a:avLst/>
          </a:prstGeom>
          <a:solidFill>
            <a:srgbClr val="0B499C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4"/>
          <p:cNvSpPr/>
          <p:nvPr/>
        </p:nvSpPr>
        <p:spPr>
          <a:xfrm>
            <a:off x="4634798" y="5222763"/>
            <a:ext cx="251400" cy="252300"/>
          </a:xfrm>
          <a:prstGeom prst="ellipse">
            <a:avLst/>
          </a:prstGeom>
          <a:solidFill>
            <a:srgbClr val="0B499C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1" name="Google Shape;20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0497" y="1884347"/>
            <a:ext cx="1386535" cy="602901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4"/>
          <p:cNvSpPr txBox="1"/>
          <p:nvPr/>
        </p:nvSpPr>
        <p:spPr>
          <a:xfrm>
            <a:off x="1838913" y="1455900"/>
            <a:ext cx="449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+</a:t>
            </a:r>
            <a:endParaRPr sz="20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5"/>
          <p:cNvSpPr/>
          <p:nvPr/>
        </p:nvSpPr>
        <p:spPr>
          <a:xfrm>
            <a:off x="7535638" y="1248553"/>
            <a:ext cx="2396700" cy="20661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>
              <a:alpha val="392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8" name="Google Shape;208;p35"/>
          <p:cNvSpPr txBox="1"/>
          <p:nvPr/>
        </p:nvSpPr>
        <p:spPr>
          <a:xfrm>
            <a:off x="405150" y="1426550"/>
            <a:ext cx="6665400" cy="42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-33655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ato"/>
              <a:buChar char="●"/>
            </a:pPr>
            <a:r>
              <a:rPr lang="en-US" sz="1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AP leadership wants their security dollars to go further and to drive the discussion beyond shrink control</a:t>
            </a:r>
            <a:endParaRPr sz="17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ato"/>
              <a:buChar char="●"/>
            </a:pPr>
            <a:r>
              <a:rPr lang="en-US" sz="1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AP leadership wants to stay relevant with other business units</a:t>
            </a:r>
            <a:endParaRPr sz="17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ato"/>
              <a:buChar char="●"/>
            </a:pPr>
            <a:r>
              <a:rPr lang="en-US" sz="1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Executives are looking for solutions to improve customer service</a:t>
            </a:r>
            <a:endParaRPr sz="17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ato"/>
              <a:buChar char="●"/>
            </a:pPr>
            <a:r>
              <a:rPr lang="en-US" sz="1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Executives are looking for actionable metrics to make decisions that will impact P&amp;L</a:t>
            </a:r>
            <a:endParaRPr sz="17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ato"/>
              <a:buChar char="●"/>
            </a:pPr>
            <a:r>
              <a:rPr lang="en-US" sz="1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Grocers are interested in what their competitors are doing with AI</a:t>
            </a:r>
            <a:endParaRPr sz="17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ato"/>
              <a:buChar char="●"/>
            </a:pPr>
            <a:r>
              <a:rPr lang="en-US" sz="1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Risk departments are looking for a secure method to transfer large amounts of video data</a:t>
            </a:r>
            <a:endParaRPr sz="2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9" name="Google Shape;209;p35"/>
          <p:cNvSpPr/>
          <p:nvPr/>
        </p:nvSpPr>
        <p:spPr>
          <a:xfrm>
            <a:off x="7881" y="0"/>
            <a:ext cx="12192000" cy="830400"/>
          </a:xfrm>
          <a:prstGeom prst="rect">
            <a:avLst/>
          </a:prstGeom>
          <a:solidFill>
            <a:srgbClr val="0B499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35"/>
          <p:cNvSpPr txBox="1"/>
          <p:nvPr/>
        </p:nvSpPr>
        <p:spPr>
          <a:xfrm>
            <a:off x="650075" y="245350"/>
            <a:ext cx="11478900" cy="5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None/>
            </a:pPr>
            <a:r>
              <a:rPr lang="en-US" sz="30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Sales Drivers for Grocery Business Insights &amp; Encrypted Data 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11" name="Google Shape;211;p35"/>
          <p:cNvPicPr preferRelativeResize="0"/>
          <p:nvPr/>
        </p:nvPicPr>
        <p:blipFill rotWithShape="1">
          <a:blip r:embed="rId3">
            <a:alphaModFix/>
          </a:blip>
          <a:srcRect l="17357" r="17364"/>
          <a:stretch/>
        </p:blipFill>
        <p:spPr>
          <a:xfrm>
            <a:off x="8463515" y="4003996"/>
            <a:ext cx="1825800" cy="1680300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4">
              <a:alphaModFix/>
            </a:blip>
            <a:stretch>
              <a:fillRect/>
            </a:stretch>
          </a:blipFill>
          <a:ln w="50800" cap="flat" cmpd="sng">
            <a:solidFill>
              <a:srgbClr val="163E5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2" name="Google Shape;212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46946" y="1248550"/>
            <a:ext cx="2235044" cy="2153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29261" y="2794719"/>
            <a:ext cx="1893000" cy="1610400"/>
          </a:xfrm>
          <a:prstGeom prst="flowChartPreparation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4" name="Google Shape;214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827179" y="2919271"/>
            <a:ext cx="1881300" cy="1659300"/>
          </a:xfrm>
          <a:prstGeom prst="flowChartPreparation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6"/>
          <p:cNvSpPr/>
          <p:nvPr/>
        </p:nvSpPr>
        <p:spPr>
          <a:xfrm>
            <a:off x="7881" y="0"/>
            <a:ext cx="12192000" cy="830400"/>
          </a:xfrm>
          <a:prstGeom prst="rect">
            <a:avLst/>
          </a:prstGeom>
          <a:solidFill>
            <a:srgbClr val="0B499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36"/>
          <p:cNvSpPr txBox="1"/>
          <p:nvPr/>
        </p:nvSpPr>
        <p:spPr>
          <a:xfrm>
            <a:off x="957350" y="265325"/>
            <a:ext cx="10802100" cy="5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None/>
            </a:pPr>
            <a:r>
              <a:rPr lang="en-US" sz="30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High Level Solution Diagram of Grocery Network Topography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1" name="Google Shape;22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7350" y="885175"/>
            <a:ext cx="9953549" cy="572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7275" y="5590475"/>
            <a:ext cx="715425" cy="101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6"/>
          <p:cNvSpPr/>
          <p:nvPr/>
        </p:nvSpPr>
        <p:spPr>
          <a:xfrm>
            <a:off x="3101275" y="1046800"/>
            <a:ext cx="7474325" cy="4852450"/>
          </a:xfrm>
          <a:custGeom>
            <a:avLst/>
            <a:gdLst/>
            <a:ahLst/>
            <a:cxnLst/>
            <a:rect l="l" t="t" r="r" b="b"/>
            <a:pathLst>
              <a:path w="298973" h="194098" extrusionOk="0">
                <a:moveTo>
                  <a:pt x="88831" y="391"/>
                </a:moveTo>
                <a:lnTo>
                  <a:pt x="298582" y="0"/>
                </a:lnTo>
                <a:lnTo>
                  <a:pt x="298973" y="194098"/>
                </a:lnTo>
                <a:lnTo>
                  <a:pt x="0" y="194098"/>
                </a:lnTo>
                <a:lnTo>
                  <a:pt x="0" y="63786"/>
                </a:lnTo>
                <a:lnTo>
                  <a:pt x="88831" y="63786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4" name="Google Shape;224;p36"/>
          <p:cNvSpPr txBox="1"/>
          <p:nvPr/>
        </p:nvSpPr>
        <p:spPr>
          <a:xfrm>
            <a:off x="6447125" y="2739300"/>
            <a:ext cx="1848900" cy="10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900" b="1" u="sng"/>
              <a:t>VPN</a:t>
            </a:r>
            <a:endParaRPr sz="5900" b="1" u="sng"/>
          </a:p>
        </p:txBody>
      </p:sp>
      <p:sp>
        <p:nvSpPr>
          <p:cNvPr id="225" name="Google Shape;225;p36"/>
          <p:cNvSpPr/>
          <p:nvPr/>
        </p:nvSpPr>
        <p:spPr>
          <a:xfrm>
            <a:off x="1147150" y="1097275"/>
            <a:ext cx="1571100" cy="42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7"/>
          <p:cNvSpPr/>
          <p:nvPr/>
        </p:nvSpPr>
        <p:spPr>
          <a:xfrm>
            <a:off x="7881" y="0"/>
            <a:ext cx="12192000" cy="830400"/>
          </a:xfrm>
          <a:prstGeom prst="rect">
            <a:avLst/>
          </a:prstGeom>
          <a:solidFill>
            <a:srgbClr val="0B499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37"/>
          <p:cNvSpPr txBox="1"/>
          <p:nvPr/>
        </p:nvSpPr>
        <p:spPr>
          <a:xfrm>
            <a:off x="957350" y="265325"/>
            <a:ext cx="10543800" cy="5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None/>
            </a:pPr>
            <a:r>
              <a:rPr lang="en-US" sz="30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High Level Solution Diagram - Hybrid Ai Solution Integration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2" name="Google Shape;232;p37"/>
          <p:cNvSpPr/>
          <p:nvPr/>
        </p:nvSpPr>
        <p:spPr>
          <a:xfrm>
            <a:off x="1122225" y="1059875"/>
            <a:ext cx="1670700" cy="46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3" name="Google Shape;23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3650" y="904950"/>
            <a:ext cx="9371201" cy="580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3650" y="5688350"/>
            <a:ext cx="715425" cy="101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8"/>
          <p:cNvSpPr/>
          <p:nvPr/>
        </p:nvSpPr>
        <p:spPr>
          <a:xfrm>
            <a:off x="7535638" y="1324753"/>
            <a:ext cx="2396700" cy="20661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>
              <a:alpha val="392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0" name="Google Shape;240;p38"/>
          <p:cNvSpPr txBox="1"/>
          <p:nvPr/>
        </p:nvSpPr>
        <p:spPr>
          <a:xfrm>
            <a:off x="586175" y="2395800"/>
            <a:ext cx="4557300" cy="24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  <a:buNone/>
            </a:pPr>
            <a:r>
              <a:rPr lang="en-US" sz="1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 challenge exists for grocers to find a cost effective, versatile Ai video solution that can be implemented quickly to improve security, gain actionable insights &amp; enhance customer service. This solution must achieve a positive ROI for the organization in six months or less.</a:t>
            </a:r>
            <a:endParaRPr sz="19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1" name="Google Shape;241;p38"/>
          <p:cNvSpPr/>
          <p:nvPr/>
        </p:nvSpPr>
        <p:spPr>
          <a:xfrm>
            <a:off x="7881" y="0"/>
            <a:ext cx="12192000" cy="830400"/>
          </a:xfrm>
          <a:prstGeom prst="rect">
            <a:avLst/>
          </a:prstGeom>
          <a:solidFill>
            <a:srgbClr val="0B499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38"/>
          <p:cNvSpPr txBox="1"/>
          <p:nvPr/>
        </p:nvSpPr>
        <p:spPr>
          <a:xfrm>
            <a:off x="650073" y="245350"/>
            <a:ext cx="9998100" cy="5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Helvetica Neue"/>
              <a:buNone/>
            </a:pPr>
            <a:r>
              <a:rPr lang="en-US" sz="30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Challenges for Grocery Loss Prevention Teams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43" name="Google Shape;243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2954" y="1086764"/>
            <a:ext cx="2674606" cy="2373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8"/>
          <p:cNvPicPr preferRelativeResize="0"/>
          <p:nvPr/>
        </p:nvPicPr>
        <p:blipFill rotWithShape="1">
          <a:blip r:embed="rId4">
            <a:alphaModFix/>
          </a:blip>
          <a:srcRect t="951" b="951"/>
          <a:stretch/>
        </p:blipFill>
        <p:spPr>
          <a:xfrm>
            <a:off x="5880668" y="3157026"/>
            <a:ext cx="2184900" cy="1852200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5">
              <a:alphaModFix/>
            </a:blip>
            <a:stretch>
              <a:fillRect/>
            </a:stretch>
          </a:blipFill>
          <a:ln w="50800" cap="flat" cmpd="sng">
            <a:solidFill>
              <a:srgbClr val="163E5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5" name="Google Shape;245;p38"/>
          <p:cNvPicPr preferRelativeResize="0"/>
          <p:nvPr/>
        </p:nvPicPr>
        <p:blipFill rotWithShape="1">
          <a:blip r:embed="rId6">
            <a:alphaModFix/>
          </a:blip>
          <a:srcRect l="17357" r="17364"/>
          <a:stretch/>
        </p:blipFill>
        <p:spPr>
          <a:xfrm>
            <a:off x="7801010" y="4204510"/>
            <a:ext cx="2184900" cy="1852200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5">
              <a:alphaModFix/>
            </a:blip>
            <a:stretch>
              <a:fillRect/>
            </a:stretch>
          </a:blipFill>
          <a:ln w="50800" cap="flat" cmpd="sng">
            <a:solidFill>
              <a:srgbClr val="163E5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6" name="Google Shape;246;p38"/>
          <p:cNvPicPr preferRelativeResize="0"/>
          <p:nvPr/>
        </p:nvPicPr>
        <p:blipFill rotWithShape="1">
          <a:blip r:embed="rId7">
            <a:alphaModFix/>
          </a:blip>
          <a:srcRect t="3755" b="3755"/>
          <a:stretch/>
        </p:blipFill>
        <p:spPr>
          <a:xfrm>
            <a:off x="9720909" y="3157026"/>
            <a:ext cx="2184900" cy="1852200"/>
          </a:xfrm>
          <a:prstGeom prst="hexagon">
            <a:avLst>
              <a:gd name="adj" fmla="val 25000"/>
              <a:gd name="vf" fmla="val 115470"/>
            </a:avLst>
          </a:prstGeom>
          <a:blipFill rotWithShape="1">
            <a:blip r:embed="rId5">
              <a:alphaModFix/>
            </a:blip>
            <a:stretch>
              <a:fillRect/>
            </a:stretch>
          </a:blipFill>
          <a:ln w="50800" cap="flat" cmpd="sng">
            <a:solidFill>
              <a:srgbClr val="163E5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93358" y="949985"/>
            <a:ext cx="7569391" cy="4372003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9"/>
          <p:cNvSpPr txBox="1"/>
          <p:nvPr/>
        </p:nvSpPr>
        <p:spPr>
          <a:xfrm>
            <a:off x="490525" y="2474188"/>
            <a:ext cx="35703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Use video analytics to understand customer count and provide real-time alerts to store leadership in-order to to coordinate team member to provide better customer service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4" name="Google Shape;254;p39"/>
          <p:cNvSpPr txBox="1"/>
          <p:nvPr/>
        </p:nvSpPr>
        <p:spPr>
          <a:xfrm>
            <a:off x="490525" y="1029825"/>
            <a:ext cx="3918300" cy="16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Understanding  traffic and the effect on service for operation</a:t>
            </a:r>
            <a:endParaRPr sz="28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5" name="Google Shape;255;p39"/>
          <p:cNvSpPr/>
          <p:nvPr/>
        </p:nvSpPr>
        <p:spPr>
          <a:xfrm>
            <a:off x="16275" y="0"/>
            <a:ext cx="12192000" cy="228300"/>
          </a:xfrm>
          <a:prstGeom prst="rect">
            <a:avLst/>
          </a:prstGeom>
          <a:solidFill>
            <a:srgbClr val="0B499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1825" y="1172400"/>
            <a:ext cx="5640875" cy="388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74025" y="3331825"/>
            <a:ext cx="1652500" cy="277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0"/>
          <p:cNvSpPr txBox="1"/>
          <p:nvPr/>
        </p:nvSpPr>
        <p:spPr>
          <a:xfrm>
            <a:off x="490537" y="2843035"/>
            <a:ext cx="37158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Real-time alerts generated through Ai detection can help store leadership control entry and exits points in a large facility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4" name="Google Shape;264;p40"/>
          <p:cNvSpPr txBox="1"/>
          <p:nvPr/>
        </p:nvSpPr>
        <p:spPr>
          <a:xfrm>
            <a:off x="490525" y="1008527"/>
            <a:ext cx="3614700" cy="16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Using AI to help control emergency exits for safety</a:t>
            </a:r>
            <a:endParaRPr sz="28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5" name="Google Shape;265;p40"/>
          <p:cNvSpPr/>
          <p:nvPr/>
        </p:nvSpPr>
        <p:spPr>
          <a:xfrm>
            <a:off x="16275" y="0"/>
            <a:ext cx="12192000" cy="228300"/>
          </a:xfrm>
          <a:prstGeom prst="rect">
            <a:avLst/>
          </a:prstGeom>
          <a:solidFill>
            <a:srgbClr val="0B499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6" name="Google Shape;266;p40"/>
          <p:cNvGrpSpPr/>
          <p:nvPr/>
        </p:nvGrpSpPr>
        <p:grpSpPr>
          <a:xfrm>
            <a:off x="1987124" y="5814135"/>
            <a:ext cx="8217731" cy="724073"/>
            <a:chOff x="323273" y="5969997"/>
            <a:chExt cx="7432152" cy="617704"/>
          </a:xfrm>
        </p:grpSpPr>
        <p:pic>
          <p:nvPicPr>
            <p:cNvPr id="267" name="Google Shape;267;p4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3273" y="5969997"/>
              <a:ext cx="6677890" cy="6177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" name="Google Shape;268;p40" descr="Votre épicier local | Metro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257597" y="6046446"/>
              <a:ext cx="497828" cy="49782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9" name="Google Shape;269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8050" y="1008525"/>
            <a:ext cx="2222400" cy="442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89624" y="1008525"/>
            <a:ext cx="4581927" cy="227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89624" y="3279124"/>
            <a:ext cx="4581927" cy="2158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1070</Words>
  <Application>Microsoft Office PowerPoint</Application>
  <PresentationFormat>Widescreen</PresentationFormat>
  <Paragraphs>148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Roboto</vt:lpstr>
      <vt:lpstr>Courier New</vt:lpstr>
      <vt:lpstr>Arial</vt:lpstr>
      <vt:lpstr>Montserrat</vt:lpstr>
      <vt:lpstr>Lato</vt:lpstr>
      <vt:lpstr>Calibri</vt:lpstr>
      <vt:lpstr>Montserrat SemiBold</vt:lpstr>
      <vt:lpstr>Lato Black</vt:lpstr>
      <vt:lpstr>Montserrat Medium</vt:lpstr>
      <vt:lpstr>Helvetica Neue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Vy Hoang</dc:creator>
  <cp:lastModifiedBy>Vy Hoang</cp:lastModifiedBy>
  <cp:revision>1</cp:revision>
  <dcterms:modified xsi:type="dcterms:W3CDTF">2022-10-28T00:58:39Z</dcterms:modified>
</cp:coreProperties>
</file>