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ato Black" panose="020F0502020204030203" pitchFamily="34" charset="0"/>
      <p:bold r:id="rId32"/>
      <p:boldItalic r:id="rId33"/>
    </p:embeddedFont>
    <p:embeddedFont>
      <p:font typeface="Montserrat" panose="00000500000000000000" pitchFamily="2" charset="0"/>
      <p:regular r:id="rId34"/>
      <p:bold r:id="rId35"/>
      <p:italic r:id="rId36"/>
      <p:boldItalic r:id="rId37"/>
    </p:embeddedFont>
    <p:embeddedFont>
      <p:font typeface="Montserrat Medium" panose="00000600000000000000" pitchFamily="2" charset="0"/>
      <p:regular r:id="rId38"/>
      <p:bold r:id="rId39"/>
      <p:italic r:id="rId40"/>
      <p:boldItalic r:id="rId41"/>
    </p:embeddedFont>
    <p:embeddedFont>
      <p:font typeface="Montserrat SemiBold" panose="000007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246941-3242-467A-B794-84CA97D2CAEA}">
  <a:tblStyle styleId="{F1246941-3242-467A-B794-84CA97D2CA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F16D84-9E32-4F12-9A64-39CD139C4DB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84" y="84"/>
      </p:cViewPr>
      <p:guideLst/>
    </p:cSldViewPr>
  </p:slideViewPr>
  <p:notesTextViewPr>
    <p:cViewPr>
      <p:scale>
        <a:sx n="1" d="1"/>
        <a:sy n="1" d="1"/>
      </p:scale>
      <p:origin x="0" y="0"/>
    </p:cViewPr>
  </p:notesTextViewPr>
  <p:notesViewPr>
    <p:cSldViewPr snapToGrid="0">
      <p:cViewPr varScale="1">
        <p:scale>
          <a:sx n="94" d="100"/>
          <a:sy n="94" d="100"/>
        </p:scale>
        <p:origin x="368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E1F79B-F805-32FD-EA45-4FFD385745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87068CE-8F62-9565-3563-63A57BEF03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A26192-4D60-462D-8B0E-F05B69FEAF64}" type="datetimeFigureOut">
              <a:rPr lang="en-CA" smtClean="0"/>
              <a:t>2022-10-27</a:t>
            </a:fld>
            <a:endParaRPr lang="en-CA"/>
          </a:p>
        </p:txBody>
      </p:sp>
      <p:sp>
        <p:nvSpPr>
          <p:cNvPr id="4" name="Footer Placeholder 3">
            <a:extLst>
              <a:ext uri="{FF2B5EF4-FFF2-40B4-BE49-F238E27FC236}">
                <a16:creationId xmlns:a16="http://schemas.microsoft.com/office/drawing/2014/main" id="{AF43262F-D3F6-D1C7-D01D-7A33C1FE3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02C9DBB-1A27-E809-2861-2B868DF7C0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400F3-79F4-4E66-9CDD-05B540DC35AA}" type="slidenum">
              <a:rPr lang="en-CA" smtClean="0"/>
              <a:t>‹#›</a:t>
            </a:fld>
            <a:endParaRPr lang="en-CA"/>
          </a:p>
        </p:txBody>
      </p:sp>
    </p:spTree>
    <p:extLst>
      <p:ext uri="{BB962C8B-B14F-4D97-AF65-F5344CB8AC3E}">
        <p14:creationId xmlns:p14="http://schemas.microsoft.com/office/powerpoint/2010/main" val="311015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0fd5850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60fd5850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6c57919075_1_6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16c57919075_1_6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6ee1074de2_0_3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16ee1074de2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6ee1074de2_0_559:notes"/>
          <p:cNvSpPr>
            <a:spLocks noGrp="1" noRot="1" noChangeAspect="1"/>
          </p:cNvSpPr>
          <p:nvPr>
            <p:ph type="sldImg" idx="2"/>
          </p:nvPr>
        </p:nvSpPr>
        <p:spPr>
          <a:xfrm>
            <a:off x="-12861925" y="371951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6ee1074de2_0_559:notes"/>
          <p:cNvSpPr txBox="1">
            <a:spLocks noGrp="1"/>
          </p:cNvSpPr>
          <p:nvPr>
            <p:ph type="body" idx="1"/>
          </p:nvPr>
        </p:nvSpPr>
        <p:spPr>
          <a:xfrm>
            <a:off x="731520" y="23538425"/>
            <a:ext cx="5852100" cy="2229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16ee1074de2_0_559:notes"/>
          <p:cNvSpPr txBox="1">
            <a:spLocks noGrp="1"/>
          </p:cNvSpPr>
          <p:nvPr>
            <p:ph type="sldNum" idx="12"/>
          </p:nvPr>
        </p:nvSpPr>
        <p:spPr>
          <a:xfrm>
            <a:off x="4143587" y="47068254"/>
            <a:ext cx="3169800" cy="247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6ee1074de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6ee1074de2_0_6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16ee1074de2_0_6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c57919075_1_8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16c57919075_1_8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6ee1074de2_0_419:notes"/>
          <p:cNvSpPr>
            <a:spLocks noGrp="1" noRot="1" noChangeAspect="1"/>
          </p:cNvSpPr>
          <p:nvPr>
            <p:ph type="sldImg" idx="2"/>
          </p:nvPr>
        </p:nvSpPr>
        <p:spPr>
          <a:xfrm>
            <a:off x="-12861925" y="3719513"/>
            <a:ext cx="33039050" cy="185848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6ee1074de2_0_419:notes"/>
          <p:cNvSpPr txBox="1">
            <a:spLocks noGrp="1"/>
          </p:cNvSpPr>
          <p:nvPr>
            <p:ph type="body" idx="1"/>
          </p:nvPr>
        </p:nvSpPr>
        <p:spPr>
          <a:xfrm>
            <a:off x="731520" y="23538425"/>
            <a:ext cx="5852100" cy="22299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16ee1074de2_0_419:notes"/>
          <p:cNvSpPr txBox="1">
            <a:spLocks noGrp="1"/>
          </p:cNvSpPr>
          <p:nvPr>
            <p:ph type="sldNum" idx="12"/>
          </p:nvPr>
        </p:nvSpPr>
        <p:spPr>
          <a:xfrm>
            <a:off x="4143587" y="47068254"/>
            <a:ext cx="3169800" cy="2477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099210a85_18_84:notes"/>
          <p:cNvSpPr txBox="1">
            <a:spLocks noGrp="1"/>
          </p:cNvSpPr>
          <p:nvPr>
            <p:ph type="body" idx="1"/>
          </p:nvPr>
        </p:nvSpPr>
        <p:spPr>
          <a:xfrm>
            <a:off x="685800" y="4343400"/>
            <a:ext cx="5486400" cy="4114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6099210a85_18_84:notes"/>
          <p:cNvSpPr>
            <a:spLocks noGrp="1" noRot="1" noChangeAspect="1"/>
          </p:cNvSpPr>
          <p:nvPr>
            <p:ph type="sldImg" idx="2"/>
          </p:nvPr>
        </p:nvSpPr>
        <p:spPr>
          <a:xfrm>
            <a:off x="1143225" y="685800"/>
            <a:ext cx="45723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6ee1074de2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6ee1074de2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ee1074de2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16ee1074de2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ee1074de2_0_4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Analytics on the media server - there is a powerful graphics card - Can analyze data real time on site but extra cost - real -time </a:t>
            </a:r>
            <a:endParaRPr/>
          </a:p>
        </p:txBody>
      </p:sp>
      <p:sp>
        <p:nvSpPr>
          <p:cNvPr id="204" name="Google Shape;204;g16ee1074de2_0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6ee1074de2_0_4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WIthout hardware -send data to cloud and analyze data in the cloud - send as much data - saves cost - More </a:t>
            </a:r>
            <a:endParaRPr/>
          </a:p>
        </p:txBody>
      </p:sp>
      <p:sp>
        <p:nvSpPr>
          <p:cNvPr id="212" name="Google Shape;212;g16ee1074de2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6c57919075_1_5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16c57919075_1_5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22" name="Google Shape;222;g16c57919075_1_5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ee1074de2_0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16ee1074de2_0_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44" name="Google Shape;244;g16ee1074de2_0_2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ee1074de2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6ee1074de2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070"/>
              </a:buClr>
              <a:buSzPts val="1200"/>
              <a:buFont typeface="Calibri"/>
              <a:buNone/>
            </a:pPr>
            <a:r>
              <a:rPr lang="en-US" sz="1200" b="0" i="0" u="none" strike="noStrike">
                <a:solidFill>
                  <a:srgbClr val="757070"/>
                </a:solidFill>
                <a:latin typeface="Calibri"/>
                <a:ea typeface="Calibri"/>
                <a:cs typeface="Calibri"/>
                <a:sym typeface="Calibri"/>
              </a:rPr>
              <a:t>Benefit of i3's smart video solution</a:t>
            </a:r>
            <a:r>
              <a:rPr lang="en-US" sz="1200">
                <a:solidFill>
                  <a:srgbClr val="757070"/>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62" name="Google Shape;262;g16ee1074de2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6" name="Google Shape;16;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7" name="Google Shape;17;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1" name="Google Shape;51;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2" name="Google Shape;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tire black">
  <p:cSld name="entire black">
    <p:bg>
      <p:bgPr>
        <a:solidFill>
          <a:schemeClr val="lt1"/>
        </a:solid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ck top">
  <p:cSld name="black top">
    <p:bg>
      <p:bgPr>
        <a:solidFill>
          <a:schemeClr val="lt1"/>
        </a:solidFill>
        <a:effectLst/>
      </p:bgPr>
    </p:bg>
    <p:spTree>
      <p:nvGrpSpPr>
        <p:cNvPr id="1" name="Shape 56"/>
        <p:cNvGrpSpPr/>
        <p:nvPr/>
      </p:nvGrpSpPr>
      <p:grpSpPr>
        <a:xfrm>
          <a:off x="0" y="0"/>
          <a:ext cx="0" cy="0"/>
          <a:chOff x="0" y="0"/>
          <a:chExt cx="0" cy="0"/>
        </a:xfrm>
      </p:grpSpPr>
      <p:grpSp>
        <p:nvGrpSpPr>
          <p:cNvPr id="57" name="Google Shape;57;p14"/>
          <p:cNvGrpSpPr/>
          <p:nvPr/>
        </p:nvGrpSpPr>
        <p:grpSpPr>
          <a:xfrm>
            <a:off x="7055570" y="-2300917"/>
            <a:ext cx="6028909" cy="6028909"/>
            <a:chOff x="3114675" y="787680"/>
            <a:chExt cx="5848200" cy="5848200"/>
          </a:xfrm>
        </p:grpSpPr>
        <p:sp>
          <p:nvSpPr>
            <p:cNvPr id="58" name="Google Shape;58;p14"/>
            <p:cNvSpPr/>
            <p:nvPr/>
          </p:nvSpPr>
          <p:spPr>
            <a:xfrm>
              <a:off x="3114675" y="787680"/>
              <a:ext cx="5848200" cy="58482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59" name="Google Shape;59;p14"/>
            <p:cNvSpPr/>
            <p:nvPr/>
          </p:nvSpPr>
          <p:spPr>
            <a:xfrm>
              <a:off x="3852048" y="1410754"/>
              <a:ext cx="4491000" cy="44910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grpSp>
      <p:sp>
        <p:nvSpPr>
          <p:cNvPr id="60" name="Google Shape;60;p14"/>
          <p:cNvSpPr/>
          <p:nvPr/>
        </p:nvSpPr>
        <p:spPr>
          <a:xfrm>
            <a:off x="0" y="5841999"/>
            <a:ext cx="12192000" cy="944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61" name="Google Shape;61;p14"/>
          <p:cNvSpPr txBox="1"/>
          <p:nvPr/>
        </p:nvSpPr>
        <p:spPr>
          <a:xfrm>
            <a:off x="0" y="6569074"/>
            <a:ext cx="3454500" cy="36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1100"/>
              <a:buFont typeface="Arial"/>
              <a:buNone/>
            </a:pPr>
            <a:fld id="{00000000-1234-1234-1234-123412341234}" type="slidenum">
              <a:rPr lang="en-US" sz="900" b="0" i="0" u="none" strike="noStrike" cap="none">
                <a:solidFill>
                  <a:srgbClr val="7F7F7F"/>
                </a:solidFill>
                <a:latin typeface="Arial"/>
                <a:ea typeface="Arial"/>
                <a:cs typeface="Arial"/>
                <a:sym typeface="Arial"/>
              </a:rPr>
              <a:t>‹#›</a:t>
            </a:fld>
            <a:r>
              <a:rPr lang="en-US" sz="900" b="0" i="0" u="none" strike="noStrike" cap="none" dirty="0">
                <a:solidFill>
                  <a:srgbClr val="7F7F7F"/>
                </a:solidFill>
                <a:latin typeface="Arial"/>
                <a:ea typeface="Arial"/>
                <a:cs typeface="Arial"/>
                <a:sym typeface="Arial"/>
              </a:rPr>
              <a:t>   </a:t>
            </a:r>
            <a:r>
              <a:rPr lang="en-US" sz="900" dirty="0">
                <a:solidFill>
                  <a:srgbClr val="7F7F7F"/>
                </a:solidFill>
              </a:rPr>
              <a:t> i3 international  </a:t>
            </a:r>
            <a:r>
              <a:rPr lang="en-US" sz="900" b="0" i="0" u="none" strike="noStrike" cap="none" dirty="0">
                <a:solidFill>
                  <a:srgbClr val="7F7F7F"/>
                </a:solidFill>
                <a:latin typeface="Arial"/>
                <a:ea typeface="Arial"/>
                <a:cs typeface="Arial"/>
                <a:sym typeface="Arial"/>
              </a:rPr>
              <a:t>202</a:t>
            </a:r>
            <a:r>
              <a:rPr lang="en-US" sz="900" dirty="0">
                <a:solidFill>
                  <a:srgbClr val="7F7F7F"/>
                </a:solidFill>
              </a:rPr>
              <a:t>2</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F7F7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ck bottom">
  <p:cSld name="black bottom">
    <p:bg>
      <p:bgPr>
        <a:solidFill>
          <a:schemeClr val="lt1"/>
        </a:solidFill>
        <a:effectLst/>
      </p:bgPr>
    </p:bg>
    <p:spTree>
      <p:nvGrpSpPr>
        <p:cNvPr id="1" name="Shape 62"/>
        <p:cNvGrpSpPr/>
        <p:nvPr/>
      </p:nvGrpSpPr>
      <p:grpSpPr>
        <a:xfrm>
          <a:off x="0" y="0"/>
          <a:ext cx="0" cy="0"/>
          <a:chOff x="0" y="0"/>
          <a:chExt cx="0" cy="0"/>
        </a:xfrm>
      </p:grpSpPr>
      <p:grpSp>
        <p:nvGrpSpPr>
          <p:cNvPr id="63" name="Google Shape;63;p15"/>
          <p:cNvGrpSpPr/>
          <p:nvPr/>
        </p:nvGrpSpPr>
        <p:grpSpPr>
          <a:xfrm>
            <a:off x="7461970" y="2079255"/>
            <a:ext cx="6028909" cy="6028909"/>
            <a:chOff x="3114675" y="787680"/>
            <a:chExt cx="5848200" cy="5848200"/>
          </a:xfrm>
        </p:grpSpPr>
        <p:sp>
          <p:nvSpPr>
            <p:cNvPr id="64" name="Google Shape;64;p15"/>
            <p:cNvSpPr/>
            <p:nvPr/>
          </p:nvSpPr>
          <p:spPr>
            <a:xfrm>
              <a:off x="3114675" y="787680"/>
              <a:ext cx="5848200" cy="58482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65" name="Google Shape;65;p15"/>
            <p:cNvSpPr/>
            <p:nvPr/>
          </p:nvSpPr>
          <p:spPr>
            <a:xfrm>
              <a:off x="3852048" y="1410754"/>
              <a:ext cx="4491000" cy="4491000"/>
            </a:xfrm>
            <a:prstGeom prst="ellipse">
              <a:avLst/>
            </a:prstGeom>
            <a:solidFill>
              <a:schemeClr val="lt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grpSp>
      <p:sp>
        <p:nvSpPr>
          <p:cNvPr id="66" name="Google Shape;66;p15"/>
          <p:cNvSpPr/>
          <p:nvPr/>
        </p:nvSpPr>
        <p:spPr>
          <a:xfrm>
            <a:off x="0" y="2"/>
            <a:ext cx="12192000" cy="13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203200" y="228600"/>
            <a:ext cx="10972800" cy="609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2000"/>
              <a:buFont typeface="Arial"/>
              <a:buNone/>
              <a:defRPr sz="2000" b="1">
                <a:latin typeface="Montserrat SemiBold"/>
                <a:ea typeface="Montserrat SemiBold"/>
                <a:cs typeface="Montserrat SemiBold"/>
                <a:sym typeface="Montserrat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609600" y="1066801"/>
            <a:ext cx="10972800" cy="4297500"/>
          </a:xfrm>
          <a:prstGeom prst="rect">
            <a:avLst/>
          </a:prstGeom>
          <a:noFill/>
          <a:ln>
            <a:noFill/>
          </a:ln>
        </p:spPr>
        <p:txBody>
          <a:bodyPr spcFirstLastPara="1" wrap="square" lIns="91425" tIns="45700" rIns="91425" bIns="45700" anchor="t" anchorCtr="0">
            <a:noAutofit/>
          </a:bodyPr>
          <a:lstStyle>
            <a:lvl1pPr marL="457200" lvl="0" indent="-393700" algn="l" rtl="0">
              <a:lnSpc>
                <a:spcPct val="150000"/>
              </a:lnSpc>
              <a:spcBef>
                <a:spcPts val="0"/>
              </a:spcBef>
              <a:spcAft>
                <a:spcPts val="0"/>
              </a:spcAft>
              <a:buClr>
                <a:schemeClr val="dk1"/>
              </a:buClr>
              <a:buSzPts val="2600"/>
              <a:buFont typeface="Arial"/>
              <a:buChar char="•"/>
              <a:defRPr sz="2000">
                <a:latin typeface="Lato"/>
                <a:ea typeface="Lato"/>
                <a:cs typeface="Lato"/>
                <a:sym typeface="Lato"/>
              </a:defRPr>
            </a:lvl1pPr>
            <a:lvl2pPr marL="914400" lvl="1" indent="-297180" algn="l" rtl="0">
              <a:lnSpc>
                <a:spcPct val="150000"/>
              </a:lnSpc>
              <a:spcBef>
                <a:spcPts val="0"/>
              </a:spcBef>
              <a:spcAft>
                <a:spcPts val="0"/>
              </a:spcAft>
              <a:buClr>
                <a:schemeClr val="dk1"/>
              </a:buClr>
              <a:buSzPts val="1080"/>
              <a:buFont typeface="Courier New"/>
              <a:buChar char="o"/>
              <a:defRPr sz="1800">
                <a:latin typeface="Arial"/>
                <a:ea typeface="Arial"/>
                <a:cs typeface="Arial"/>
                <a:sym typeface="Arial"/>
              </a:defRPr>
            </a:lvl2pPr>
            <a:lvl3pPr marL="1371600" lvl="2"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3pPr>
            <a:lvl4pPr marL="1828800" lvl="3"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4pPr>
            <a:lvl5pPr marL="2286000" lvl="4" indent="-355600" algn="l" rtl="0">
              <a:lnSpc>
                <a:spcPct val="100000"/>
              </a:lnSpc>
              <a:spcBef>
                <a:spcPts val="400"/>
              </a:spcBef>
              <a:spcAft>
                <a:spcPts val="0"/>
              </a:spcAft>
              <a:buClr>
                <a:schemeClr val="dk1"/>
              </a:buClr>
              <a:buSzPts val="2000"/>
              <a:buChar char="»"/>
              <a:defRPr sz="2000">
                <a:latin typeface="Arial"/>
                <a:ea typeface="Arial"/>
                <a:cs typeface="Arial"/>
                <a:sym typeface="Aria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78" name="Google Shape;78;p1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79" name="Google Shape;79;p1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9"/>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82" name="Google Shape;82;p19"/>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rtl="0">
              <a:spcBef>
                <a:spcPts val="400"/>
              </a:spcBef>
              <a:spcAft>
                <a:spcPts val="0"/>
              </a:spcAft>
              <a:buClr>
                <a:srgbClr val="888888"/>
              </a:buClr>
              <a:buSzPts val="2100"/>
              <a:buNone/>
              <a:defRPr>
                <a:solidFill>
                  <a:srgbClr val="888888"/>
                </a:solidFill>
              </a:defRPr>
            </a:lvl1pPr>
            <a:lvl2pPr lvl="1" algn="ctr" rtl="0">
              <a:spcBef>
                <a:spcPts val="400"/>
              </a:spcBef>
              <a:spcAft>
                <a:spcPts val="0"/>
              </a:spcAft>
              <a:buClr>
                <a:srgbClr val="888888"/>
              </a:buClr>
              <a:buSzPts val="1900"/>
              <a:buNone/>
              <a:defRPr>
                <a:solidFill>
                  <a:srgbClr val="888888"/>
                </a:solidFill>
              </a:defRPr>
            </a:lvl2pPr>
            <a:lvl3pPr lvl="2" algn="ctr" rtl="0">
              <a:spcBef>
                <a:spcPts val="300"/>
              </a:spcBef>
              <a:spcAft>
                <a:spcPts val="0"/>
              </a:spcAft>
              <a:buClr>
                <a:srgbClr val="888888"/>
              </a:buClr>
              <a:buSzPts val="1600"/>
              <a:buNone/>
              <a:defRPr>
                <a:solidFill>
                  <a:srgbClr val="888888"/>
                </a:solidFill>
              </a:defRPr>
            </a:lvl3pPr>
            <a:lvl4pPr lvl="3" algn="ctr" rtl="0">
              <a:spcBef>
                <a:spcPts val="300"/>
              </a:spcBef>
              <a:spcAft>
                <a:spcPts val="0"/>
              </a:spcAft>
              <a:buClr>
                <a:srgbClr val="888888"/>
              </a:buClr>
              <a:buSzPts val="1300"/>
              <a:buNone/>
              <a:defRPr>
                <a:solidFill>
                  <a:srgbClr val="888888"/>
                </a:solidFill>
              </a:defRPr>
            </a:lvl4pPr>
            <a:lvl5pPr lvl="4" algn="ctr" rtl="0">
              <a:spcBef>
                <a:spcPts val="300"/>
              </a:spcBef>
              <a:spcAft>
                <a:spcPts val="0"/>
              </a:spcAft>
              <a:buClr>
                <a:srgbClr val="888888"/>
              </a:buClr>
              <a:buSzPts val="1300"/>
              <a:buNone/>
              <a:defRPr>
                <a:solidFill>
                  <a:srgbClr val="888888"/>
                </a:solidFill>
              </a:defRPr>
            </a:lvl5pPr>
            <a:lvl6pPr lvl="5" algn="ctr" rtl="0">
              <a:spcBef>
                <a:spcPts val="300"/>
              </a:spcBef>
              <a:spcAft>
                <a:spcPts val="0"/>
              </a:spcAft>
              <a:buClr>
                <a:srgbClr val="888888"/>
              </a:buClr>
              <a:buSzPts val="1300"/>
              <a:buNone/>
              <a:defRPr>
                <a:solidFill>
                  <a:srgbClr val="888888"/>
                </a:solidFill>
              </a:defRPr>
            </a:lvl6pPr>
            <a:lvl7pPr lvl="6" algn="ctr" rtl="0">
              <a:spcBef>
                <a:spcPts val="300"/>
              </a:spcBef>
              <a:spcAft>
                <a:spcPts val="0"/>
              </a:spcAft>
              <a:buClr>
                <a:srgbClr val="888888"/>
              </a:buClr>
              <a:buSzPts val="1300"/>
              <a:buNone/>
              <a:defRPr>
                <a:solidFill>
                  <a:srgbClr val="888888"/>
                </a:solidFill>
              </a:defRPr>
            </a:lvl7pPr>
            <a:lvl8pPr lvl="7" algn="ctr" rtl="0">
              <a:spcBef>
                <a:spcPts val="300"/>
              </a:spcBef>
              <a:spcAft>
                <a:spcPts val="0"/>
              </a:spcAft>
              <a:buClr>
                <a:srgbClr val="888888"/>
              </a:buClr>
              <a:buSzPts val="1300"/>
              <a:buNone/>
              <a:defRPr>
                <a:solidFill>
                  <a:srgbClr val="888888"/>
                </a:solidFill>
              </a:defRPr>
            </a:lvl8pPr>
            <a:lvl9pPr lvl="8" algn="ctr" rtl="0">
              <a:spcBef>
                <a:spcPts val="300"/>
              </a:spcBef>
              <a:spcAft>
                <a:spcPts val="0"/>
              </a:spcAft>
              <a:buClr>
                <a:srgbClr val="888888"/>
              </a:buClr>
              <a:buSzPts val="1300"/>
              <a:buNone/>
              <a:defRPr>
                <a:solidFill>
                  <a:srgbClr val="888888"/>
                </a:solidFill>
              </a:defRPr>
            </a:lvl9pPr>
          </a:lstStyle>
          <a:p>
            <a:endParaRPr/>
          </a:p>
        </p:txBody>
      </p:sp>
      <p:sp>
        <p:nvSpPr>
          <p:cNvPr id="83" name="Google Shape;83;p1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4" name="Google Shape;84;p1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85" name="Google Shape;85;p1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88" name="Google Shape;88;p20"/>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89" name="Google Shape;89;p2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0" name="Google Shape;90;p2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1" name="Google Shape;91;p2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rtl="0">
              <a:spcBef>
                <a:spcPts val="0"/>
              </a:spcBef>
              <a:spcAft>
                <a:spcPts val="0"/>
              </a:spcAft>
              <a:buClr>
                <a:schemeClr val="dk1"/>
              </a:buClr>
              <a:buSzPts val="2700"/>
              <a:buFont typeface="Calibri"/>
              <a:buNone/>
              <a:defRPr sz="2700" b="1" cap="none"/>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94" name="Google Shape;94;p21"/>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rgbClr val="888888"/>
              </a:buClr>
              <a:buSzPts val="1300"/>
              <a:buNone/>
              <a:defRPr sz="1300">
                <a:solidFill>
                  <a:srgbClr val="888888"/>
                </a:solidFill>
              </a:defRPr>
            </a:lvl1pPr>
            <a:lvl2pPr marL="914400" lvl="1" indent="-228600" algn="l" rtl="0">
              <a:spcBef>
                <a:spcPts val="200"/>
              </a:spcBef>
              <a:spcAft>
                <a:spcPts val="0"/>
              </a:spcAft>
              <a:buClr>
                <a:srgbClr val="888888"/>
              </a:buClr>
              <a:buSzPts val="1200"/>
              <a:buNone/>
              <a:defRPr sz="1200">
                <a:solidFill>
                  <a:srgbClr val="888888"/>
                </a:solidFill>
              </a:defRPr>
            </a:lvl2pPr>
            <a:lvl3pPr marL="1371600" lvl="2" indent="-228600" algn="l" rtl="0">
              <a:spcBef>
                <a:spcPts val="200"/>
              </a:spcBef>
              <a:spcAft>
                <a:spcPts val="0"/>
              </a:spcAft>
              <a:buClr>
                <a:srgbClr val="888888"/>
              </a:buClr>
              <a:buSzPts val="1100"/>
              <a:buNone/>
              <a:defRPr sz="1100">
                <a:solidFill>
                  <a:srgbClr val="888888"/>
                </a:solidFill>
              </a:defRPr>
            </a:lvl3pPr>
            <a:lvl4pPr marL="1828800" lvl="3" indent="-228600" algn="l" rtl="0">
              <a:spcBef>
                <a:spcPts val="200"/>
              </a:spcBef>
              <a:spcAft>
                <a:spcPts val="0"/>
              </a:spcAft>
              <a:buClr>
                <a:srgbClr val="888888"/>
              </a:buClr>
              <a:buSzPts val="900"/>
              <a:buNone/>
              <a:defRPr sz="900">
                <a:solidFill>
                  <a:srgbClr val="888888"/>
                </a:solidFill>
              </a:defRPr>
            </a:lvl4pPr>
            <a:lvl5pPr marL="2286000" lvl="4" indent="-228600" algn="l" rtl="0">
              <a:spcBef>
                <a:spcPts val="200"/>
              </a:spcBef>
              <a:spcAft>
                <a:spcPts val="0"/>
              </a:spcAft>
              <a:buClr>
                <a:srgbClr val="888888"/>
              </a:buClr>
              <a:buSzPts val="900"/>
              <a:buNone/>
              <a:defRPr sz="900">
                <a:solidFill>
                  <a:srgbClr val="888888"/>
                </a:solidFill>
              </a:defRPr>
            </a:lvl5pPr>
            <a:lvl6pPr marL="2743200" lvl="5" indent="-228600" algn="l" rtl="0">
              <a:spcBef>
                <a:spcPts val="200"/>
              </a:spcBef>
              <a:spcAft>
                <a:spcPts val="0"/>
              </a:spcAft>
              <a:buClr>
                <a:srgbClr val="888888"/>
              </a:buClr>
              <a:buSzPts val="900"/>
              <a:buNone/>
              <a:defRPr sz="900">
                <a:solidFill>
                  <a:srgbClr val="888888"/>
                </a:solidFill>
              </a:defRPr>
            </a:lvl6pPr>
            <a:lvl7pPr marL="3200400" lvl="6" indent="-228600" algn="l" rtl="0">
              <a:spcBef>
                <a:spcPts val="200"/>
              </a:spcBef>
              <a:spcAft>
                <a:spcPts val="0"/>
              </a:spcAft>
              <a:buClr>
                <a:srgbClr val="888888"/>
              </a:buClr>
              <a:buSzPts val="900"/>
              <a:buNone/>
              <a:defRPr sz="900">
                <a:solidFill>
                  <a:srgbClr val="888888"/>
                </a:solidFill>
              </a:defRPr>
            </a:lvl7pPr>
            <a:lvl8pPr marL="3657600" lvl="7" indent="-228600" algn="l" rtl="0">
              <a:spcBef>
                <a:spcPts val="200"/>
              </a:spcBef>
              <a:spcAft>
                <a:spcPts val="0"/>
              </a:spcAft>
              <a:buClr>
                <a:srgbClr val="888888"/>
              </a:buClr>
              <a:buSzPts val="900"/>
              <a:buNone/>
              <a:defRPr sz="900">
                <a:solidFill>
                  <a:srgbClr val="888888"/>
                </a:solidFill>
              </a:defRPr>
            </a:lvl8pPr>
            <a:lvl9pPr marL="4114800" lvl="8" indent="-228600" algn="l" rtl="0">
              <a:spcBef>
                <a:spcPts val="200"/>
              </a:spcBef>
              <a:spcAft>
                <a:spcPts val="0"/>
              </a:spcAft>
              <a:buClr>
                <a:srgbClr val="888888"/>
              </a:buClr>
              <a:buSzPts val="900"/>
              <a:buNone/>
              <a:defRPr sz="900">
                <a:solidFill>
                  <a:srgbClr val="888888"/>
                </a:solidFill>
              </a:defRPr>
            </a:lvl9pPr>
          </a:lstStyle>
          <a:p>
            <a:endParaRPr/>
          </a:p>
        </p:txBody>
      </p:sp>
      <p:sp>
        <p:nvSpPr>
          <p:cNvPr id="95" name="Google Shape;95;p2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6" name="Google Shape;96;p2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97" name="Google Shape;97;p2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00" name="Google Shape;100;p22"/>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spcBef>
                <a:spcPts val="400"/>
              </a:spcBef>
              <a:spcAft>
                <a:spcPts val="0"/>
              </a:spcAft>
              <a:buClr>
                <a:schemeClr val="dk1"/>
              </a:buClr>
              <a:buSzPts val="1900"/>
              <a:buChar char="•"/>
              <a:defRPr sz="1900"/>
            </a:lvl1pPr>
            <a:lvl2pPr marL="914400" lvl="1" indent="-330200" algn="l" rtl="0">
              <a:spcBef>
                <a:spcPts val="300"/>
              </a:spcBef>
              <a:spcAft>
                <a:spcPts val="0"/>
              </a:spcAft>
              <a:buClr>
                <a:schemeClr val="dk1"/>
              </a:buClr>
              <a:buSzPts val="1600"/>
              <a:buChar char="–"/>
              <a:defRPr sz="1600"/>
            </a:lvl2pPr>
            <a:lvl3pPr marL="1371600" lvl="2" indent="-311150" algn="l" rtl="0">
              <a:spcBef>
                <a:spcPts val="300"/>
              </a:spcBef>
              <a:spcAft>
                <a:spcPts val="0"/>
              </a:spcAft>
              <a:buClr>
                <a:schemeClr val="dk1"/>
              </a:buClr>
              <a:buSzPts val="1300"/>
              <a:buChar char="•"/>
              <a:defRPr sz="1300"/>
            </a:lvl3pPr>
            <a:lvl4pPr marL="1828800" lvl="3" indent="-304800" algn="l" rtl="0">
              <a:spcBef>
                <a:spcPts val="200"/>
              </a:spcBef>
              <a:spcAft>
                <a:spcPts val="0"/>
              </a:spcAft>
              <a:buClr>
                <a:schemeClr val="dk1"/>
              </a:buClr>
              <a:buSzPts val="1200"/>
              <a:buChar char="–"/>
              <a:defRPr sz="1200"/>
            </a:lvl4pPr>
            <a:lvl5pPr marL="2286000" lvl="4" indent="-304800" algn="l" rtl="0">
              <a:spcBef>
                <a:spcPts val="200"/>
              </a:spcBef>
              <a:spcAft>
                <a:spcPts val="0"/>
              </a:spcAft>
              <a:buClr>
                <a:schemeClr val="dk1"/>
              </a:buClr>
              <a:buSzPts val="1200"/>
              <a:buChar char="»"/>
              <a:defRPr sz="1200"/>
            </a:lvl5pPr>
            <a:lvl6pPr marL="2743200" lvl="5" indent="-304800" algn="l" rtl="0">
              <a:spcBef>
                <a:spcPts val="200"/>
              </a:spcBef>
              <a:spcAft>
                <a:spcPts val="0"/>
              </a:spcAft>
              <a:buClr>
                <a:schemeClr val="dk1"/>
              </a:buClr>
              <a:buSzPts val="1200"/>
              <a:buChar char="•"/>
              <a:defRPr sz="1200"/>
            </a:lvl6pPr>
            <a:lvl7pPr marL="3200400" lvl="6" indent="-304800" algn="l" rtl="0">
              <a:spcBef>
                <a:spcPts val="200"/>
              </a:spcBef>
              <a:spcAft>
                <a:spcPts val="0"/>
              </a:spcAft>
              <a:buClr>
                <a:schemeClr val="dk1"/>
              </a:buClr>
              <a:buSzPts val="1200"/>
              <a:buChar char="•"/>
              <a:defRPr sz="1200"/>
            </a:lvl7pPr>
            <a:lvl8pPr marL="3657600" lvl="7" indent="-304800" algn="l" rtl="0">
              <a:spcBef>
                <a:spcPts val="200"/>
              </a:spcBef>
              <a:spcAft>
                <a:spcPts val="0"/>
              </a:spcAft>
              <a:buClr>
                <a:schemeClr val="dk1"/>
              </a:buClr>
              <a:buSzPts val="1200"/>
              <a:buChar char="•"/>
              <a:defRPr sz="1200"/>
            </a:lvl8pPr>
            <a:lvl9pPr marL="4114800" lvl="8" indent="-304800" algn="l" rtl="0">
              <a:spcBef>
                <a:spcPts val="200"/>
              </a:spcBef>
              <a:spcAft>
                <a:spcPts val="0"/>
              </a:spcAft>
              <a:buClr>
                <a:schemeClr val="dk1"/>
              </a:buClr>
              <a:buSzPts val="1200"/>
              <a:buChar char="•"/>
              <a:defRPr sz="1200"/>
            </a:lvl9pPr>
          </a:lstStyle>
          <a:p>
            <a:endParaRPr/>
          </a:p>
        </p:txBody>
      </p:sp>
      <p:sp>
        <p:nvSpPr>
          <p:cNvPr id="101" name="Google Shape;101;p22"/>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spcBef>
                <a:spcPts val="400"/>
              </a:spcBef>
              <a:spcAft>
                <a:spcPts val="0"/>
              </a:spcAft>
              <a:buClr>
                <a:schemeClr val="dk1"/>
              </a:buClr>
              <a:buSzPts val="1900"/>
              <a:buChar char="•"/>
              <a:defRPr sz="1900"/>
            </a:lvl1pPr>
            <a:lvl2pPr marL="914400" lvl="1" indent="-330200" algn="l" rtl="0">
              <a:spcBef>
                <a:spcPts val="300"/>
              </a:spcBef>
              <a:spcAft>
                <a:spcPts val="0"/>
              </a:spcAft>
              <a:buClr>
                <a:schemeClr val="dk1"/>
              </a:buClr>
              <a:buSzPts val="1600"/>
              <a:buChar char="–"/>
              <a:defRPr sz="1600"/>
            </a:lvl2pPr>
            <a:lvl3pPr marL="1371600" lvl="2" indent="-311150" algn="l" rtl="0">
              <a:spcBef>
                <a:spcPts val="300"/>
              </a:spcBef>
              <a:spcAft>
                <a:spcPts val="0"/>
              </a:spcAft>
              <a:buClr>
                <a:schemeClr val="dk1"/>
              </a:buClr>
              <a:buSzPts val="1300"/>
              <a:buChar char="•"/>
              <a:defRPr sz="1300"/>
            </a:lvl3pPr>
            <a:lvl4pPr marL="1828800" lvl="3" indent="-304800" algn="l" rtl="0">
              <a:spcBef>
                <a:spcPts val="200"/>
              </a:spcBef>
              <a:spcAft>
                <a:spcPts val="0"/>
              </a:spcAft>
              <a:buClr>
                <a:schemeClr val="dk1"/>
              </a:buClr>
              <a:buSzPts val="1200"/>
              <a:buChar char="–"/>
              <a:defRPr sz="1200"/>
            </a:lvl4pPr>
            <a:lvl5pPr marL="2286000" lvl="4" indent="-304800" algn="l" rtl="0">
              <a:spcBef>
                <a:spcPts val="200"/>
              </a:spcBef>
              <a:spcAft>
                <a:spcPts val="0"/>
              </a:spcAft>
              <a:buClr>
                <a:schemeClr val="dk1"/>
              </a:buClr>
              <a:buSzPts val="1200"/>
              <a:buChar char="»"/>
              <a:defRPr sz="1200"/>
            </a:lvl5pPr>
            <a:lvl6pPr marL="2743200" lvl="5" indent="-304800" algn="l" rtl="0">
              <a:spcBef>
                <a:spcPts val="200"/>
              </a:spcBef>
              <a:spcAft>
                <a:spcPts val="0"/>
              </a:spcAft>
              <a:buClr>
                <a:schemeClr val="dk1"/>
              </a:buClr>
              <a:buSzPts val="1200"/>
              <a:buChar char="•"/>
              <a:defRPr sz="1200"/>
            </a:lvl6pPr>
            <a:lvl7pPr marL="3200400" lvl="6" indent="-304800" algn="l" rtl="0">
              <a:spcBef>
                <a:spcPts val="200"/>
              </a:spcBef>
              <a:spcAft>
                <a:spcPts val="0"/>
              </a:spcAft>
              <a:buClr>
                <a:schemeClr val="dk1"/>
              </a:buClr>
              <a:buSzPts val="1200"/>
              <a:buChar char="•"/>
              <a:defRPr sz="1200"/>
            </a:lvl7pPr>
            <a:lvl8pPr marL="3657600" lvl="7" indent="-304800" algn="l" rtl="0">
              <a:spcBef>
                <a:spcPts val="200"/>
              </a:spcBef>
              <a:spcAft>
                <a:spcPts val="0"/>
              </a:spcAft>
              <a:buClr>
                <a:schemeClr val="dk1"/>
              </a:buClr>
              <a:buSzPts val="1200"/>
              <a:buChar char="•"/>
              <a:defRPr sz="1200"/>
            </a:lvl8pPr>
            <a:lvl9pPr marL="4114800" lvl="8" indent="-304800" algn="l" rtl="0">
              <a:spcBef>
                <a:spcPts val="200"/>
              </a:spcBef>
              <a:spcAft>
                <a:spcPts val="0"/>
              </a:spcAft>
              <a:buClr>
                <a:schemeClr val="dk1"/>
              </a:buClr>
              <a:buSzPts val="1200"/>
              <a:buChar char="•"/>
              <a:defRPr sz="1200"/>
            </a:lvl9pPr>
          </a:lstStyle>
          <a:p>
            <a:endParaRPr/>
          </a:p>
        </p:txBody>
      </p:sp>
      <p:sp>
        <p:nvSpPr>
          <p:cNvPr id="102" name="Google Shape;102;p22"/>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3" name="Google Shape;103;p22"/>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04" name="Google Shape;104;p22"/>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2900"/>
              <a:buFont typeface="Calibri"/>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07" name="Google Shape;107;p23"/>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chemeClr val="dk1"/>
              </a:buClr>
              <a:buSzPts val="1600"/>
              <a:buNone/>
              <a:defRPr sz="1600" b="1"/>
            </a:lvl1pPr>
            <a:lvl2pPr marL="914400" lvl="1" indent="-228600" algn="l" rtl="0">
              <a:spcBef>
                <a:spcPts val="300"/>
              </a:spcBef>
              <a:spcAft>
                <a:spcPts val="0"/>
              </a:spcAft>
              <a:buClr>
                <a:schemeClr val="dk1"/>
              </a:buClr>
              <a:buSzPts val="1300"/>
              <a:buNone/>
              <a:defRPr sz="1300" b="1"/>
            </a:lvl2pPr>
            <a:lvl3pPr marL="1371600" lvl="2" indent="-228600" algn="l" rtl="0">
              <a:spcBef>
                <a:spcPts val="200"/>
              </a:spcBef>
              <a:spcAft>
                <a:spcPts val="0"/>
              </a:spcAft>
              <a:buClr>
                <a:schemeClr val="dk1"/>
              </a:buClr>
              <a:buSzPts val="1200"/>
              <a:buNone/>
              <a:defRPr sz="1200" b="1"/>
            </a:lvl3pPr>
            <a:lvl4pPr marL="1828800" lvl="3" indent="-228600" algn="l" rtl="0">
              <a:spcBef>
                <a:spcPts val="200"/>
              </a:spcBef>
              <a:spcAft>
                <a:spcPts val="0"/>
              </a:spcAft>
              <a:buClr>
                <a:schemeClr val="dk1"/>
              </a:buClr>
              <a:buSzPts val="1100"/>
              <a:buNone/>
              <a:defRPr sz="1100" b="1"/>
            </a:lvl4pPr>
            <a:lvl5pPr marL="2286000" lvl="4" indent="-228600" algn="l" rtl="0">
              <a:spcBef>
                <a:spcPts val="200"/>
              </a:spcBef>
              <a:spcAft>
                <a:spcPts val="0"/>
              </a:spcAft>
              <a:buClr>
                <a:schemeClr val="dk1"/>
              </a:buClr>
              <a:buSzPts val="1100"/>
              <a:buNone/>
              <a:defRPr sz="1100" b="1"/>
            </a:lvl5pPr>
            <a:lvl6pPr marL="2743200" lvl="5" indent="-228600" algn="l" rtl="0">
              <a:spcBef>
                <a:spcPts val="200"/>
              </a:spcBef>
              <a:spcAft>
                <a:spcPts val="0"/>
              </a:spcAft>
              <a:buClr>
                <a:schemeClr val="dk1"/>
              </a:buClr>
              <a:buSzPts val="1100"/>
              <a:buNone/>
              <a:defRPr sz="1100" b="1"/>
            </a:lvl6pPr>
            <a:lvl7pPr marL="3200400" lvl="6" indent="-228600" algn="l" rtl="0">
              <a:spcBef>
                <a:spcPts val="200"/>
              </a:spcBef>
              <a:spcAft>
                <a:spcPts val="0"/>
              </a:spcAft>
              <a:buClr>
                <a:schemeClr val="dk1"/>
              </a:buClr>
              <a:buSzPts val="1100"/>
              <a:buNone/>
              <a:defRPr sz="1100" b="1"/>
            </a:lvl7pPr>
            <a:lvl8pPr marL="3657600" lvl="7" indent="-228600" algn="l" rtl="0">
              <a:spcBef>
                <a:spcPts val="200"/>
              </a:spcBef>
              <a:spcAft>
                <a:spcPts val="0"/>
              </a:spcAft>
              <a:buClr>
                <a:schemeClr val="dk1"/>
              </a:buClr>
              <a:buSzPts val="1100"/>
              <a:buNone/>
              <a:defRPr sz="1100" b="1"/>
            </a:lvl8pPr>
            <a:lvl9pPr marL="4114800" lvl="8" indent="-228600" algn="l" rtl="0">
              <a:spcBef>
                <a:spcPts val="200"/>
              </a:spcBef>
              <a:spcAft>
                <a:spcPts val="0"/>
              </a:spcAft>
              <a:buClr>
                <a:schemeClr val="dk1"/>
              </a:buClr>
              <a:buSzPts val="1100"/>
              <a:buNone/>
              <a:defRPr sz="1100" b="1"/>
            </a:lvl9pPr>
          </a:lstStyle>
          <a:p>
            <a:endParaRPr/>
          </a:p>
        </p:txBody>
      </p:sp>
      <p:sp>
        <p:nvSpPr>
          <p:cNvPr id="108" name="Google Shape;108;p23"/>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rtl="0">
              <a:spcBef>
                <a:spcPts val="300"/>
              </a:spcBef>
              <a:spcAft>
                <a:spcPts val="0"/>
              </a:spcAft>
              <a:buClr>
                <a:schemeClr val="dk1"/>
              </a:buClr>
              <a:buSzPts val="1600"/>
              <a:buChar char="•"/>
              <a:defRPr sz="1600"/>
            </a:lvl1pPr>
            <a:lvl2pPr marL="914400" lvl="1" indent="-311150" algn="l" rtl="0">
              <a:spcBef>
                <a:spcPts val="300"/>
              </a:spcBef>
              <a:spcAft>
                <a:spcPts val="0"/>
              </a:spcAft>
              <a:buClr>
                <a:schemeClr val="dk1"/>
              </a:buClr>
              <a:buSzPts val="1300"/>
              <a:buChar char="–"/>
              <a:defRPr sz="1300"/>
            </a:lvl2pPr>
            <a:lvl3pPr marL="1371600" lvl="2" indent="-304800" algn="l" rtl="0">
              <a:spcBef>
                <a:spcPts val="200"/>
              </a:spcBef>
              <a:spcAft>
                <a:spcPts val="0"/>
              </a:spcAft>
              <a:buClr>
                <a:schemeClr val="dk1"/>
              </a:buClr>
              <a:buSzPts val="1200"/>
              <a:buChar char="•"/>
              <a:defRPr sz="1200"/>
            </a:lvl3pPr>
            <a:lvl4pPr marL="1828800" lvl="3" indent="-298450" algn="l" rtl="0">
              <a:spcBef>
                <a:spcPts val="200"/>
              </a:spcBef>
              <a:spcAft>
                <a:spcPts val="0"/>
              </a:spcAft>
              <a:buClr>
                <a:schemeClr val="dk1"/>
              </a:buClr>
              <a:buSzPts val="1100"/>
              <a:buChar char="–"/>
              <a:defRPr sz="1100"/>
            </a:lvl4pPr>
            <a:lvl5pPr marL="2286000" lvl="4" indent="-298450" algn="l" rtl="0">
              <a:spcBef>
                <a:spcPts val="200"/>
              </a:spcBef>
              <a:spcAft>
                <a:spcPts val="0"/>
              </a:spcAft>
              <a:buClr>
                <a:schemeClr val="dk1"/>
              </a:buClr>
              <a:buSzPts val="1100"/>
              <a:buChar char="»"/>
              <a:defRPr sz="1100"/>
            </a:lvl5pPr>
            <a:lvl6pPr marL="2743200" lvl="5" indent="-298450" algn="l" rtl="0">
              <a:spcBef>
                <a:spcPts val="200"/>
              </a:spcBef>
              <a:spcAft>
                <a:spcPts val="0"/>
              </a:spcAft>
              <a:buClr>
                <a:schemeClr val="dk1"/>
              </a:buClr>
              <a:buSzPts val="1100"/>
              <a:buChar char="•"/>
              <a:defRPr sz="1100"/>
            </a:lvl6pPr>
            <a:lvl7pPr marL="3200400" lvl="6" indent="-298450" algn="l" rtl="0">
              <a:spcBef>
                <a:spcPts val="200"/>
              </a:spcBef>
              <a:spcAft>
                <a:spcPts val="0"/>
              </a:spcAft>
              <a:buClr>
                <a:schemeClr val="dk1"/>
              </a:buClr>
              <a:buSzPts val="1100"/>
              <a:buChar char="•"/>
              <a:defRPr sz="1100"/>
            </a:lvl7pPr>
            <a:lvl8pPr marL="3657600" lvl="7" indent="-298450" algn="l" rtl="0">
              <a:spcBef>
                <a:spcPts val="200"/>
              </a:spcBef>
              <a:spcAft>
                <a:spcPts val="0"/>
              </a:spcAft>
              <a:buClr>
                <a:schemeClr val="dk1"/>
              </a:buClr>
              <a:buSzPts val="1100"/>
              <a:buChar char="•"/>
              <a:defRPr sz="1100"/>
            </a:lvl8pPr>
            <a:lvl9pPr marL="4114800" lvl="8" indent="-298450" algn="l" rtl="0">
              <a:spcBef>
                <a:spcPts val="200"/>
              </a:spcBef>
              <a:spcAft>
                <a:spcPts val="0"/>
              </a:spcAft>
              <a:buClr>
                <a:schemeClr val="dk1"/>
              </a:buClr>
              <a:buSzPts val="1100"/>
              <a:buChar char="•"/>
              <a:defRPr sz="1100"/>
            </a:lvl9pPr>
          </a:lstStyle>
          <a:p>
            <a:endParaRPr/>
          </a:p>
        </p:txBody>
      </p:sp>
      <p:sp>
        <p:nvSpPr>
          <p:cNvPr id="109" name="Google Shape;109;p23"/>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rtl="0">
              <a:spcBef>
                <a:spcPts val="300"/>
              </a:spcBef>
              <a:spcAft>
                <a:spcPts val="0"/>
              </a:spcAft>
              <a:buClr>
                <a:schemeClr val="dk1"/>
              </a:buClr>
              <a:buSzPts val="1600"/>
              <a:buNone/>
              <a:defRPr sz="1600" b="1"/>
            </a:lvl1pPr>
            <a:lvl2pPr marL="914400" lvl="1" indent="-228600" algn="l" rtl="0">
              <a:spcBef>
                <a:spcPts val="300"/>
              </a:spcBef>
              <a:spcAft>
                <a:spcPts val="0"/>
              </a:spcAft>
              <a:buClr>
                <a:schemeClr val="dk1"/>
              </a:buClr>
              <a:buSzPts val="1300"/>
              <a:buNone/>
              <a:defRPr sz="1300" b="1"/>
            </a:lvl2pPr>
            <a:lvl3pPr marL="1371600" lvl="2" indent="-228600" algn="l" rtl="0">
              <a:spcBef>
                <a:spcPts val="200"/>
              </a:spcBef>
              <a:spcAft>
                <a:spcPts val="0"/>
              </a:spcAft>
              <a:buClr>
                <a:schemeClr val="dk1"/>
              </a:buClr>
              <a:buSzPts val="1200"/>
              <a:buNone/>
              <a:defRPr sz="1200" b="1"/>
            </a:lvl3pPr>
            <a:lvl4pPr marL="1828800" lvl="3" indent="-228600" algn="l" rtl="0">
              <a:spcBef>
                <a:spcPts val="200"/>
              </a:spcBef>
              <a:spcAft>
                <a:spcPts val="0"/>
              </a:spcAft>
              <a:buClr>
                <a:schemeClr val="dk1"/>
              </a:buClr>
              <a:buSzPts val="1100"/>
              <a:buNone/>
              <a:defRPr sz="1100" b="1"/>
            </a:lvl4pPr>
            <a:lvl5pPr marL="2286000" lvl="4" indent="-228600" algn="l" rtl="0">
              <a:spcBef>
                <a:spcPts val="200"/>
              </a:spcBef>
              <a:spcAft>
                <a:spcPts val="0"/>
              </a:spcAft>
              <a:buClr>
                <a:schemeClr val="dk1"/>
              </a:buClr>
              <a:buSzPts val="1100"/>
              <a:buNone/>
              <a:defRPr sz="1100" b="1"/>
            </a:lvl5pPr>
            <a:lvl6pPr marL="2743200" lvl="5" indent="-228600" algn="l" rtl="0">
              <a:spcBef>
                <a:spcPts val="200"/>
              </a:spcBef>
              <a:spcAft>
                <a:spcPts val="0"/>
              </a:spcAft>
              <a:buClr>
                <a:schemeClr val="dk1"/>
              </a:buClr>
              <a:buSzPts val="1100"/>
              <a:buNone/>
              <a:defRPr sz="1100" b="1"/>
            </a:lvl6pPr>
            <a:lvl7pPr marL="3200400" lvl="6" indent="-228600" algn="l" rtl="0">
              <a:spcBef>
                <a:spcPts val="200"/>
              </a:spcBef>
              <a:spcAft>
                <a:spcPts val="0"/>
              </a:spcAft>
              <a:buClr>
                <a:schemeClr val="dk1"/>
              </a:buClr>
              <a:buSzPts val="1100"/>
              <a:buNone/>
              <a:defRPr sz="1100" b="1"/>
            </a:lvl7pPr>
            <a:lvl8pPr marL="3657600" lvl="7" indent="-228600" algn="l" rtl="0">
              <a:spcBef>
                <a:spcPts val="200"/>
              </a:spcBef>
              <a:spcAft>
                <a:spcPts val="0"/>
              </a:spcAft>
              <a:buClr>
                <a:schemeClr val="dk1"/>
              </a:buClr>
              <a:buSzPts val="1100"/>
              <a:buNone/>
              <a:defRPr sz="1100" b="1"/>
            </a:lvl8pPr>
            <a:lvl9pPr marL="4114800" lvl="8" indent="-228600" algn="l" rtl="0">
              <a:spcBef>
                <a:spcPts val="200"/>
              </a:spcBef>
              <a:spcAft>
                <a:spcPts val="0"/>
              </a:spcAft>
              <a:buClr>
                <a:schemeClr val="dk1"/>
              </a:buClr>
              <a:buSzPts val="1100"/>
              <a:buNone/>
              <a:defRPr sz="1100" b="1"/>
            </a:lvl9pPr>
          </a:lstStyle>
          <a:p>
            <a:endParaRPr/>
          </a:p>
        </p:txBody>
      </p:sp>
      <p:sp>
        <p:nvSpPr>
          <p:cNvPr id="110" name="Google Shape;110;p23"/>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rtl="0">
              <a:spcBef>
                <a:spcPts val="300"/>
              </a:spcBef>
              <a:spcAft>
                <a:spcPts val="0"/>
              </a:spcAft>
              <a:buClr>
                <a:schemeClr val="dk1"/>
              </a:buClr>
              <a:buSzPts val="1600"/>
              <a:buChar char="•"/>
              <a:defRPr sz="1600"/>
            </a:lvl1pPr>
            <a:lvl2pPr marL="914400" lvl="1" indent="-311150" algn="l" rtl="0">
              <a:spcBef>
                <a:spcPts val="300"/>
              </a:spcBef>
              <a:spcAft>
                <a:spcPts val="0"/>
              </a:spcAft>
              <a:buClr>
                <a:schemeClr val="dk1"/>
              </a:buClr>
              <a:buSzPts val="1300"/>
              <a:buChar char="–"/>
              <a:defRPr sz="1300"/>
            </a:lvl2pPr>
            <a:lvl3pPr marL="1371600" lvl="2" indent="-304800" algn="l" rtl="0">
              <a:spcBef>
                <a:spcPts val="200"/>
              </a:spcBef>
              <a:spcAft>
                <a:spcPts val="0"/>
              </a:spcAft>
              <a:buClr>
                <a:schemeClr val="dk1"/>
              </a:buClr>
              <a:buSzPts val="1200"/>
              <a:buChar char="•"/>
              <a:defRPr sz="1200"/>
            </a:lvl3pPr>
            <a:lvl4pPr marL="1828800" lvl="3" indent="-298450" algn="l" rtl="0">
              <a:spcBef>
                <a:spcPts val="200"/>
              </a:spcBef>
              <a:spcAft>
                <a:spcPts val="0"/>
              </a:spcAft>
              <a:buClr>
                <a:schemeClr val="dk1"/>
              </a:buClr>
              <a:buSzPts val="1100"/>
              <a:buChar char="–"/>
              <a:defRPr sz="1100"/>
            </a:lvl4pPr>
            <a:lvl5pPr marL="2286000" lvl="4" indent="-298450" algn="l" rtl="0">
              <a:spcBef>
                <a:spcPts val="200"/>
              </a:spcBef>
              <a:spcAft>
                <a:spcPts val="0"/>
              </a:spcAft>
              <a:buClr>
                <a:schemeClr val="dk1"/>
              </a:buClr>
              <a:buSzPts val="1100"/>
              <a:buChar char="»"/>
              <a:defRPr sz="1100"/>
            </a:lvl5pPr>
            <a:lvl6pPr marL="2743200" lvl="5" indent="-298450" algn="l" rtl="0">
              <a:spcBef>
                <a:spcPts val="200"/>
              </a:spcBef>
              <a:spcAft>
                <a:spcPts val="0"/>
              </a:spcAft>
              <a:buClr>
                <a:schemeClr val="dk1"/>
              </a:buClr>
              <a:buSzPts val="1100"/>
              <a:buChar char="•"/>
              <a:defRPr sz="1100"/>
            </a:lvl6pPr>
            <a:lvl7pPr marL="3200400" lvl="6" indent="-298450" algn="l" rtl="0">
              <a:spcBef>
                <a:spcPts val="200"/>
              </a:spcBef>
              <a:spcAft>
                <a:spcPts val="0"/>
              </a:spcAft>
              <a:buClr>
                <a:schemeClr val="dk1"/>
              </a:buClr>
              <a:buSzPts val="1100"/>
              <a:buChar char="•"/>
              <a:defRPr sz="1100"/>
            </a:lvl7pPr>
            <a:lvl8pPr marL="3657600" lvl="7" indent="-298450" algn="l" rtl="0">
              <a:spcBef>
                <a:spcPts val="200"/>
              </a:spcBef>
              <a:spcAft>
                <a:spcPts val="0"/>
              </a:spcAft>
              <a:buClr>
                <a:schemeClr val="dk1"/>
              </a:buClr>
              <a:buSzPts val="1100"/>
              <a:buChar char="•"/>
              <a:defRPr sz="1100"/>
            </a:lvl8pPr>
            <a:lvl9pPr marL="4114800" lvl="8" indent="-298450" algn="l" rtl="0">
              <a:spcBef>
                <a:spcPts val="200"/>
              </a:spcBef>
              <a:spcAft>
                <a:spcPts val="0"/>
              </a:spcAft>
              <a:buClr>
                <a:schemeClr val="dk1"/>
              </a:buClr>
              <a:buSzPts val="1100"/>
              <a:buChar char="•"/>
              <a:defRPr sz="1100"/>
            </a:lvl9pPr>
          </a:lstStyle>
          <a:p>
            <a:endParaRPr/>
          </a:p>
        </p:txBody>
      </p:sp>
      <p:sp>
        <p:nvSpPr>
          <p:cNvPr id="111" name="Google Shape;111;p2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2" name="Google Shape;112;p2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3" name="Google Shape;113;p2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16" name="Google Shape;116;p2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7" name="Google Shape;117;p2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18" name="Google Shape;118;p2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04800" y="182033"/>
            <a:ext cx="2005500" cy="774600"/>
          </a:xfrm>
          <a:prstGeom prst="rect">
            <a:avLst/>
          </a:prstGeom>
          <a:noFill/>
          <a:ln>
            <a:noFill/>
          </a:ln>
        </p:spPr>
        <p:txBody>
          <a:bodyPr spcFirstLastPara="1" wrap="square" lIns="60950" tIns="30475" rIns="60950" bIns="30475" anchor="b" anchorCtr="0">
            <a:normAutofit/>
          </a:bodyPr>
          <a:lstStyle>
            <a:lvl1pPr lvl="0" algn="l" rtl="0">
              <a:spcBef>
                <a:spcPts val="0"/>
              </a:spcBef>
              <a:spcAft>
                <a:spcPts val="0"/>
              </a:spcAft>
              <a:buClr>
                <a:schemeClr val="dk1"/>
              </a:buClr>
              <a:buSzPts val="1300"/>
              <a:buFont typeface="Calibri"/>
              <a:buNone/>
              <a:defRPr sz="1300" b="1"/>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21" name="Google Shape;121;p25"/>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rtl="0">
              <a:spcBef>
                <a:spcPts val="400"/>
              </a:spcBef>
              <a:spcAft>
                <a:spcPts val="0"/>
              </a:spcAft>
              <a:buClr>
                <a:schemeClr val="dk1"/>
              </a:buClr>
              <a:buSzPts val="2100"/>
              <a:buChar char="•"/>
              <a:defRPr sz="2100"/>
            </a:lvl1pPr>
            <a:lvl2pPr marL="914400" lvl="1" indent="-349250" algn="l" rtl="0">
              <a:spcBef>
                <a:spcPts val="400"/>
              </a:spcBef>
              <a:spcAft>
                <a:spcPts val="0"/>
              </a:spcAft>
              <a:buClr>
                <a:schemeClr val="dk1"/>
              </a:buClr>
              <a:buSzPts val="1900"/>
              <a:buChar char="–"/>
              <a:defRPr sz="1900"/>
            </a:lvl2pPr>
            <a:lvl3pPr marL="1371600" lvl="2" indent="-330200" algn="l" rtl="0">
              <a:spcBef>
                <a:spcPts val="300"/>
              </a:spcBef>
              <a:spcAft>
                <a:spcPts val="0"/>
              </a:spcAft>
              <a:buClr>
                <a:schemeClr val="dk1"/>
              </a:buClr>
              <a:buSzPts val="1600"/>
              <a:buChar char="•"/>
              <a:defRPr sz="1600"/>
            </a:lvl3pPr>
            <a:lvl4pPr marL="1828800" lvl="3" indent="-311150" algn="l" rtl="0">
              <a:spcBef>
                <a:spcPts val="300"/>
              </a:spcBef>
              <a:spcAft>
                <a:spcPts val="0"/>
              </a:spcAft>
              <a:buClr>
                <a:schemeClr val="dk1"/>
              </a:buClr>
              <a:buSzPts val="1300"/>
              <a:buChar char="–"/>
              <a:defRPr sz="1300"/>
            </a:lvl4pPr>
            <a:lvl5pPr marL="2286000" lvl="4" indent="-311150" algn="l" rtl="0">
              <a:spcBef>
                <a:spcPts val="300"/>
              </a:spcBef>
              <a:spcAft>
                <a:spcPts val="0"/>
              </a:spcAft>
              <a:buClr>
                <a:schemeClr val="dk1"/>
              </a:buClr>
              <a:buSzPts val="1300"/>
              <a:buChar char="»"/>
              <a:defRPr sz="1300"/>
            </a:lvl5pPr>
            <a:lvl6pPr marL="2743200" lvl="5" indent="-311150" algn="l" rtl="0">
              <a:spcBef>
                <a:spcPts val="300"/>
              </a:spcBef>
              <a:spcAft>
                <a:spcPts val="0"/>
              </a:spcAft>
              <a:buClr>
                <a:schemeClr val="dk1"/>
              </a:buClr>
              <a:buSzPts val="1300"/>
              <a:buChar char="•"/>
              <a:defRPr sz="1300"/>
            </a:lvl6pPr>
            <a:lvl7pPr marL="3200400" lvl="6" indent="-311150" algn="l" rtl="0">
              <a:spcBef>
                <a:spcPts val="300"/>
              </a:spcBef>
              <a:spcAft>
                <a:spcPts val="0"/>
              </a:spcAft>
              <a:buClr>
                <a:schemeClr val="dk1"/>
              </a:buClr>
              <a:buSzPts val="1300"/>
              <a:buChar char="•"/>
              <a:defRPr sz="1300"/>
            </a:lvl7pPr>
            <a:lvl8pPr marL="3657600" lvl="7" indent="-311150" algn="l" rtl="0">
              <a:spcBef>
                <a:spcPts val="300"/>
              </a:spcBef>
              <a:spcAft>
                <a:spcPts val="0"/>
              </a:spcAft>
              <a:buClr>
                <a:schemeClr val="dk1"/>
              </a:buClr>
              <a:buSzPts val="1300"/>
              <a:buChar char="•"/>
              <a:defRPr sz="1300"/>
            </a:lvl8pPr>
            <a:lvl9pPr marL="4114800" lvl="8" indent="-311150" algn="l" rtl="0">
              <a:spcBef>
                <a:spcPts val="300"/>
              </a:spcBef>
              <a:spcAft>
                <a:spcPts val="0"/>
              </a:spcAft>
              <a:buClr>
                <a:schemeClr val="dk1"/>
              </a:buClr>
              <a:buSzPts val="1300"/>
              <a:buChar char="•"/>
              <a:defRPr sz="1300"/>
            </a:lvl9pPr>
          </a:lstStyle>
          <a:p>
            <a:endParaRPr/>
          </a:p>
        </p:txBody>
      </p:sp>
      <p:sp>
        <p:nvSpPr>
          <p:cNvPr id="122" name="Google Shape;122;p25"/>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rtl="0">
              <a:spcBef>
                <a:spcPts val="200"/>
              </a:spcBef>
              <a:spcAft>
                <a:spcPts val="0"/>
              </a:spcAft>
              <a:buClr>
                <a:schemeClr val="dk1"/>
              </a:buClr>
              <a:buSzPts val="900"/>
              <a:buNone/>
              <a:defRPr sz="900"/>
            </a:lvl1pPr>
            <a:lvl2pPr marL="914400" lvl="1" indent="-228600" algn="l" rtl="0">
              <a:spcBef>
                <a:spcPts val="200"/>
              </a:spcBef>
              <a:spcAft>
                <a:spcPts val="0"/>
              </a:spcAft>
              <a:buClr>
                <a:schemeClr val="dk1"/>
              </a:buClr>
              <a:buSzPts val="800"/>
              <a:buNone/>
              <a:defRPr sz="800"/>
            </a:lvl2pPr>
            <a:lvl3pPr marL="1371600" lvl="2" indent="-228600" algn="l" rtl="0">
              <a:spcBef>
                <a:spcPts val="100"/>
              </a:spcBef>
              <a:spcAft>
                <a:spcPts val="0"/>
              </a:spcAft>
              <a:buClr>
                <a:schemeClr val="dk1"/>
              </a:buClr>
              <a:buSzPts val="700"/>
              <a:buNone/>
              <a:defRPr sz="700"/>
            </a:lvl3pPr>
            <a:lvl4pPr marL="1828800" lvl="3" indent="-228600" algn="l" rtl="0">
              <a:spcBef>
                <a:spcPts val="100"/>
              </a:spcBef>
              <a:spcAft>
                <a:spcPts val="0"/>
              </a:spcAft>
              <a:buClr>
                <a:schemeClr val="dk1"/>
              </a:buClr>
              <a:buSzPts val="600"/>
              <a:buNone/>
              <a:defRPr sz="600"/>
            </a:lvl4pPr>
            <a:lvl5pPr marL="2286000" lvl="4" indent="-228600" algn="l" rtl="0">
              <a:spcBef>
                <a:spcPts val="100"/>
              </a:spcBef>
              <a:spcAft>
                <a:spcPts val="0"/>
              </a:spcAft>
              <a:buClr>
                <a:schemeClr val="dk1"/>
              </a:buClr>
              <a:buSzPts val="600"/>
              <a:buNone/>
              <a:defRPr sz="600"/>
            </a:lvl5pPr>
            <a:lvl6pPr marL="2743200" lvl="5" indent="-228600" algn="l" rtl="0">
              <a:spcBef>
                <a:spcPts val="100"/>
              </a:spcBef>
              <a:spcAft>
                <a:spcPts val="0"/>
              </a:spcAft>
              <a:buClr>
                <a:schemeClr val="dk1"/>
              </a:buClr>
              <a:buSzPts val="600"/>
              <a:buNone/>
              <a:defRPr sz="600"/>
            </a:lvl6pPr>
            <a:lvl7pPr marL="3200400" lvl="6" indent="-228600" algn="l" rtl="0">
              <a:spcBef>
                <a:spcPts val="100"/>
              </a:spcBef>
              <a:spcAft>
                <a:spcPts val="0"/>
              </a:spcAft>
              <a:buClr>
                <a:schemeClr val="dk1"/>
              </a:buClr>
              <a:buSzPts val="600"/>
              <a:buNone/>
              <a:defRPr sz="600"/>
            </a:lvl7pPr>
            <a:lvl8pPr marL="3657600" lvl="7" indent="-228600" algn="l" rtl="0">
              <a:spcBef>
                <a:spcPts val="100"/>
              </a:spcBef>
              <a:spcAft>
                <a:spcPts val="0"/>
              </a:spcAft>
              <a:buClr>
                <a:schemeClr val="dk1"/>
              </a:buClr>
              <a:buSzPts val="600"/>
              <a:buNone/>
              <a:defRPr sz="600"/>
            </a:lvl8pPr>
            <a:lvl9pPr marL="4114800" lvl="8" indent="-228600" algn="l" rtl="0">
              <a:spcBef>
                <a:spcPts val="100"/>
              </a:spcBef>
              <a:spcAft>
                <a:spcPts val="0"/>
              </a:spcAft>
              <a:buClr>
                <a:schemeClr val="dk1"/>
              </a:buClr>
              <a:buSzPts val="600"/>
              <a:buNone/>
              <a:defRPr sz="600"/>
            </a:lvl9pPr>
          </a:lstStyle>
          <a:p>
            <a:endParaRPr/>
          </a:p>
        </p:txBody>
      </p:sp>
      <p:sp>
        <p:nvSpPr>
          <p:cNvPr id="123" name="Google Shape;123;p2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4" name="Google Shape;124;p2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25" name="Google Shape;125;p2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rtl="0">
              <a:spcBef>
                <a:spcPts val="0"/>
              </a:spcBef>
              <a:spcAft>
                <a:spcPts val="0"/>
              </a:spcAft>
              <a:buClr>
                <a:schemeClr val="dk1"/>
              </a:buClr>
              <a:buSzPts val="1300"/>
              <a:buFont typeface="Calibri"/>
              <a:buNone/>
              <a:defRPr sz="1300" b="1"/>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28" name="Google Shape;128;p26"/>
          <p:cNvSpPr>
            <a:spLocks noGrp="1"/>
          </p:cNvSpPr>
          <p:nvPr>
            <p:ph type="pic" idx="2"/>
          </p:nvPr>
        </p:nvSpPr>
        <p:spPr>
          <a:xfrm>
            <a:off x="1194859" y="408517"/>
            <a:ext cx="3657600" cy="2743200"/>
          </a:xfrm>
          <a:prstGeom prst="rect">
            <a:avLst/>
          </a:prstGeom>
          <a:noFill/>
          <a:ln>
            <a:noFill/>
          </a:ln>
        </p:spPr>
      </p:sp>
      <p:sp>
        <p:nvSpPr>
          <p:cNvPr id="129" name="Google Shape;129;p26"/>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rtl="0">
              <a:spcBef>
                <a:spcPts val="200"/>
              </a:spcBef>
              <a:spcAft>
                <a:spcPts val="0"/>
              </a:spcAft>
              <a:buClr>
                <a:schemeClr val="dk1"/>
              </a:buClr>
              <a:buSzPts val="900"/>
              <a:buNone/>
              <a:defRPr sz="900"/>
            </a:lvl1pPr>
            <a:lvl2pPr marL="914400" lvl="1" indent="-228600" algn="l" rtl="0">
              <a:spcBef>
                <a:spcPts val="200"/>
              </a:spcBef>
              <a:spcAft>
                <a:spcPts val="0"/>
              </a:spcAft>
              <a:buClr>
                <a:schemeClr val="dk1"/>
              </a:buClr>
              <a:buSzPts val="800"/>
              <a:buNone/>
              <a:defRPr sz="800"/>
            </a:lvl2pPr>
            <a:lvl3pPr marL="1371600" lvl="2" indent="-228600" algn="l" rtl="0">
              <a:spcBef>
                <a:spcPts val="100"/>
              </a:spcBef>
              <a:spcAft>
                <a:spcPts val="0"/>
              </a:spcAft>
              <a:buClr>
                <a:schemeClr val="dk1"/>
              </a:buClr>
              <a:buSzPts val="700"/>
              <a:buNone/>
              <a:defRPr sz="700"/>
            </a:lvl3pPr>
            <a:lvl4pPr marL="1828800" lvl="3" indent="-228600" algn="l" rtl="0">
              <a:spcBef>
                <a:spcPts val="100"/>
              </a:spcBef>
              <a:spcAft>
                <a:spcPts val="0"/>
              </a:spcAft>
              <a:buClr>
                <a:schemeClr val="dk1"/>
              </a:buClr>
              <a:buSzPts val="600"/>
              <a:buNone/>
              <a:defRPr sz="600"/>
            </a:lvl4pPr>
            <a:lvl5pPr marL="2286000" lvl="4" indent="-228600" algn="l" rtl="0">
              <a:spcBef>
                <a:spcPts val="100"/>
              </a:spcBef>
              <a:spcAft>
                <a:spcPts val="0"/>
              </a:spcAft>
              <a:buClr>
                <a:schemeClr val="dk1"/>
              </a:buClr>
              <a:buSzPts val="600"/>
              <a:buNone/>
              <a:defRPr sz="600"/>
            </a:lvl5pPr>
            <a:lvl6pPr marL="2743200" lvl="5" indent="-228600" algn="l" rtl="0">
              <a:spcBef>
                <a:spcPts val="100"/>
              </a:spcBef>
              <a:spcAft>
                <a:spcPts val="0"/>
              </a:spcAft>
              <a:buClr>
                <a:schemeClr val="dk1"/>
              </a:buClr>
              <a:buSzPts val="600"/>
              <a:buNone/>
              <a:defRPr sz="600"/>
            </a:lvl6pPr>
            <a:lvl7pPr marL="3200400" lvl="6" indent="-228600" algn="l" rtl="0">
              <a:spcBef>
                <a:spcPts val="100"/>
              </a:spcBef>
              <a:spcAft>
                <a:spcPts val="0"/>
              </a:spcAft>
              <a:buClr>
                <a:schemeClr val="dk1"/>
              </a:buClr>
              <a:buSzPts val="600"/>
              <a:buNone/>
              <a:defRPr sz="600"/>
            </a:lvl7pPr>
            <a:lvl8pPr marL="3657600" lvl="7" indent="-228600" algn="l" rtl="0">
              <a:spcBef>
                <a:spcPts val="100"/>
              </a:spcBef>
              <a:spcAft>
                <a:spcPts val="0"/>
              </a:spcAft>
              <a:buClr>
                <a:schemeClr val="dk1"/>
              </a:buClr>
              <a:buSzPts val="600"/>
              <a:buNone/>
              <a:defRPr sz="600"/>
            </a:lvl8pPr>
            <a:lvl9pPr marL="4114800" lvl="8" indent="-228600" algn="l" rtl="0">
              <a:spcBef>
                <a:spcPts val="100"/>
              </a:spcBef>
              <a:spcAft>
                <a:spcPts val="0"/>
              </a:spcAft>
              <a:buClr>
                <a:schemeClr val="dk1"/>
              </a:buClr>
              <a:buSzPts val="600"/>
              <a:buNone/>
              <a:defRPr sz="600"/>
            </a:lvl9pPr>
          </a:lstStyle>
          <a:p>
            <a:endParaRPr/>
          </a:p>
        </p:txBody>
      </p:sp>
      <p:sp>
        <p:nvSpPr>
          <p:cNvPr id="130" name="Google Shape;130;p26"/>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1" name="Google Shape;131;p26"/>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2" name="Google Shape;132;p26"/>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35" name="Google Shape;135;p27"/>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136" name="Google Shape;136;p2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7" name="Google Shape;137;p2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38" name="Google Shape;138;p2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141" name="Google Shape;141;p28"/>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200"/>
              </a:spcBef>
              <a:spcAft>
                <a:spcPts val="0"/>
              </a:spcAft>
              <a:buClr>
                <a:schemeClr val="dk1"/>
              </a:buClr>
              <a:buSzPts val="1200"/>
              <a:buChar char="–"/>
              <a:defRPr/>
            </a:lvl2pPr>
            <a:lvl3pPr marL="1371600" lvl="2" indent="-304800" algn="l" rtl="0">
              <a:spcBef>
                <a:spcPts val="200"/>
              </a:spcBef>
              <a:spcAft>
                <a:spcPts val="0"/>
              </a:spcAft>
              <a:buClr>
                <a:schemeClr val="dk1"/>
              </a:buClr>
              <a:buSzPts val="1200"/>
              <a:buChar char="•"/>
              <a:defRPr/>
            </a:lvl3pPr>
            <a:lvl4pPr marL="1828800" lvl="3" indent="-304800" algn="l" rtl="0">
              <a:spcBef>
                <a:spcPts val="200"/>
              </a:spcBef>
              <a:spcAft>
                <a:spcPts val="0"/>
              </a:spcAft>
              <a:buClr>
                <a:schemeClr val="dk1"/>
              </a:buClr>
              <a:buSzPts val="1200"/>
              <a:buChar char="–"/>
              <a:defRPr/>
            </a:lvl4pPr>
            <a:lvl5pPr marL="2286000" lvl="4" indent="-304800" algn="l" rtl="0">
              <a:spcBef>
                <a:spcPts val="200"/>
              </a:spcBef>
              <a:spcAft>
                <a:spcPts val="0"/>
              </a:spcAft>
              <a:buClr>
                <a:schemeClr val="dk1"/>
              </a:buClr>
              <a:buSzPts val="1200"/>
              <a:buChar char="»"/>
              <a:defRPr/>
            </a:lvl5pPr>
            <a:lvl6pPr marL="2743200" lvl="5" indent="-304800" algn="l" rtl="0">
              <a:spcBef>
                <a:spcPts val="200"/>
              </a:spcBef>
              <a:spcAft>
                <a:spcPts val="0"/>
              </a:spcAft>
              <a:buClr>
                <a:schemeClr val="dk1"/>
              </a:buClr>
              <a:buSzPts val="1200"/>
              <a:buChar char="•"/>
              <a:defRPr/>
            </a:lvl6pPr>
            <a:lvl7pPr marL="3200400" lvl="6" indent="-304800" algn="l" rtl="0">
              <a:spcBef>
                <a:spcPts val="200"/>
              </a:spcBef>
              <a:spcAft>
                <a:spcPts val="0"/>
              </a:spcAft>
              <a:buClr>
                <a:schemeClr val="dk1"/>
              </a:buClr>
              <a:buSzPts val="1200"/>
              <a:buChar char="•"/>
              <a:defRPr/>
            </a:lvl7pPr>
            <a:lvl8pPr marL="3657600" lvl="7" indent="-304800" algn="l" rtl="0">
              <a:spcBef>
                <a:spcPts val="200"/>
              </a:spcBef>
              <a:spcAft>
                <a:spcPts val="0"/>
              </a:spcAft>
              <a:buClr>
                <a:schemeClr val="dk1"/>
              </a:buClr>
              <a:buSzPts val="1200"/>
              <a:buChar char="•"/>
              <a:defRPr/>
            </a:lvl8pPr>
            <a:lvl9pPr marL="4114800" lvl="8" indent="-304800" algn="l" rtl="0">
              <a:spcBef>
                <a:spcPts val="200"/>
              </a:spcBef>
              <a:spcAft>
                <a:spcPts val="0"/>
              </a:spcAft>
              <a:buClr>
                <a:schemeClr val="dk1"/>
              </a:buClr>
              <a:buSzPts val="1200"/>
              <a:buChar char="•"/>
              <a:defRPr/>
            </a:lvl9pPr>
          </a:lstStyle>
          <a:p>
            <a:endParaRPr/>
          </a:p>
        </p:txBody>
      </p:sp>
      <p:sp>
        <p:nvSpPr>
          <p:cNvPr id="142" name="Google Shape;142;p2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3" name="Google Shape;143;p2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a:p>
        </p:txBody>
      </p:sp>
      <p:sp>
        <p:nvSpPr>
          <p:cNvPr id="144" name="Google Shape;144;p2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3" name="Google Shape;23;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2" name="Google Shape;3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5" name="Google Shape;35;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9" name="Google Shape;3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3" name="Google Shape;43;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5" name="Google Shape;4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8" name="Google Shape;48;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p:nvPr/>
        </p:nvSpPr>
        <p:spPr>
          <a:xfrm>
            <a:off x="0" y="6569074"/>
            <a:ext cx="3454500" cy="365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1100"/>
              <a:buFont typeface="Arial"/>
              <a:buNone/>
            </a:pPr>
            <a:fld id="{00000000-1234-1234-1234-123412341234}" type="slidenum">
              <a:rPr lang="en-US" sz="900" b="0" i="0" u="none" strike="noStrike" cap="none">
                <a:solidFill>
                  <a:srgbClr val="7F7F7F"/>
                </a:solidFill>
                <a:latin typeface="Arial"/>
                <a:ea typeface="Arial"/>
                <a:cs typeface="Arial"/>
                <a:sym typeface="Arial"/>
              </a:rPr>
              <a:t>‹#›</a:t>
            </a:fld>
            <a:r>
              <a:rPr lang="en-US" sz="900" b="0" i="0" u="none" strike="noStrike" cap="none" dirty="0">
                <a:solidFill>
                  <a:srgbClr val="7F7F7F"/>
                </a:solidFill>
                <a:latin typeface="Arial"/>
                <a:ea typeface="Arial"/>
                <a:cs typeface="Arial"/>
                <a:sym typeface="Arial"/>
              </a:rPr>
              <a:t>   </a:t>
            </a:r>
            <a:r>
              <a:rPr lang="en-US" sz="900" dirty="0">
                <a:solidFill>
                  <a:srgbClr val="7F7F7F"/>
                </a:solidFill>
              </a:rPr>
              <a:t>i3 international  </a:t>
            </a:r>
            <a:r>
              <a:rPr lang="en-US" sz="900" b="0" i="0" u="none" strike="noStrike" cap="none" dirty="0">
                <a:solidFill>
                  <a:srgbClr val="7F7F7F"/>
                </a:solidFill>
                <a:latin typeface="Arial"/>
                <a:ea typeface="Arial"/>
                <a:cs typeface="Arial"/>
                <a:sym typeface="Arial"/>
              </a:rPr>
              <a:t>202</a:t>
            </a:r>
            <a:r>
              <a:rPr lang="en-US" sz="900" dirty="0">
                <a:solidFill>
                  <a:srgbClr val="7F7F7F"/>
                </a:solidFill>
              </a:rPr>
              <a:t>2</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lvl="1" rtl="0">
              <a:spcBef>
                <a:spcPts val="0"/>
              </a:spcBef>
              <a:spcAft>
                <a:spcPts val="0"/>
              </a:spcAft>
              <a:buSzPts val="900"/>
              <a:buNone/>
              <a:defRPr sz="1200"/>
            </a:lvl2pPr>
            <a:lvl3pPr lvl="2" rtl="0">
              <a:spcBef>
                <a:spcPts val="0"/>
              </a:spcBef>
              <a:spcAft>
                <a:spcPts val="0"/>
              </a:spcAft>
              <a:buSzPts val="900"/>
              <a:buNone/>
              <a:defRPr sz="1200"/>
            </a:lvl3pPr>
            <a:lvl4pPr lvl="3" rtl="0">
              <a:spcBef>
                <a:spcPts val="0"/>
              </a:spcBef>
              <a:spcAft>
                <a:spcPts val="0"/>
              </a:spcAft>
              <a:buSzPts val="900"/>
              <a:buNone/>
              <a:defRPr sz="1200"/>
            </a:lvl4pPr>
            <a:lvl5pPr lvl="4" rtl="0">
              <a:spcBef>
                <a:spcPts val="0"/>
              </a:spcBef>
              <a:spcAft>
                <a:spcPts val="0"/>
              </a:spcAft>
              <a:buSzPts val="900"/>
              <a:buNone/>
              <a:defRPr sz="1200"/>
            </a:lvl5pPr>
            <a:lvl6pPr lvl="5" rtl="0">
              <a:spcBef>
                <a:spcPts val="0"/>
              </a:spcBef>
              <a:spcAft>
                <a:spcPts val="0"/>
              </a:spcAft>
              <a:buSzPts val="900"/>
              <a:buNone/>
              <a:defRPr sz="1200"/>
            </a:lvl6pPr>
            <a:lvl7pPr lvl="6" rtl="0">
              <a:spcBef>
                <a:spcPts val="0"/>
              </a:spcBef>
              <a:spcAft>
                <a:spcPts val="0"/>
              </a:spcAft>
              <a:buSzPts val="900"/>
              <a:buNone/>
              <a:defRPr sz="1200"/>
            </a:lvl7pPr>
            <a:lvl8pPr lvl="7" rtl="0">
              <a:spcBef>
                <a:spcPts val="0"/>
              </a:spcBef>
              <a:spcAft>
                <a:spcPts val="0"/>
              </a:spcAft>
              <a:buSzPts val="900"/>
              <a:buNone/>
              <a:defRPr sz="1200"/>
            </a:lvl8pPr>
            <a:lvl9pPr lvl="8" rtl="0">
              <a:spcBef>
                <a:spcPts val="0"/>
              </a:spcBef>
              <a:spcAft>
                <a:spcPts val="0"/>
              </a:spcAft>
              <a:buSzPts val="900"/>
              <a:buNone/>
              <a:defRPr sz="1200"/>
            </a:lvl9pPr>
          </a:lstStyle>
          <a:p>
            <a:endParaRPr/>
          </a:p>
        </p:txBody>
      </p:sp>
      <p:sp>
        <p:nvSpPr>
          <p:cNvPr id="72" name="Google Shape;72;p17"/>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spcBef>
                <a:spcPts val="0"/>
              </a:spcBef>
              <a:spcAft>
                <a:spcPts val="0"/>
              </a:spcAft>
              <a:buSzPts val="9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spcBef>
                <a:spcPts val="0"/>
              </a:spcBef>
              <a:spcAft>
                <a:spcPts val="0"/>
              </a:spcAft>
              <a:buSzPts val="9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vqkk0dNoAQY"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youtube.com/watch?v=AXLgodtY0FE" TargetMode="Externa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hyperlink" Target="https://www.youtube.com/watch?v=JdbyfWUtaZA" TargetMode="External"/><Relationship Id="rId4" Type="http://schemas.openxmlformats.org/officeDocument/2006/relationships/hyperlink" Target="https://www.youtube.com/watch?v=8GQ5-VeBGzg" TargetMode="Externa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s://drive.google.com/file/d/1k5BIha21H4w1BNa5Tzb8exAea9SZjded/view?usp=sharing" TargetMode="Externa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p:nvPr/>
        </p:nvSpPr>
        <p:spPr>
          <a:xfrm>
            <a:off x="505950" y="424475"/>
            <a:ext cx="3626051"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151" name="Google Shape;151;p29"/>
          <p:cNvSpPr txBox="1"/>
          <p:nvPr/>
        </p:nvSpPr>
        <p:spPr>
          <a:xfrm>
            <a:off x="926400" y="2988900"/>
            <a:ext cx="2618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500" b="1">
                <a:solidFill>
                  <a:srgbClr val="FFFFFF"/>
                </a:solidFill>
                <a:latin typeface="Montserrat"/>
                <a:ea typeface="Montserrat"/>
                <a:cs typeface="Montserrat"/>
                <a:sym typeface="Montserrat"/>
              </a:rPr>
              <a:t>Training </a:t>
            </a:r>
            <a:br>
              <a:rPr lang="en-US" sz="4500" b="1">
                <a:solidFill>
                  <a:srgbClr val="FFFFFF"/>
                </a:solidFill>
                <a:latin typeface="Montserrat"/>
                <a:ea typeface="Montserrat"/>
                <a:cs typeface="Montserrat"/>
                <a:sym typeface="Montserrat"/>
              </a:rPr>
            </a:br>
            <a:r>
              <a:rPr lang="en-US" sz="4500" b="1">
                <a:solidFill>
                  <a:srgbClr val="FFFFFF"/>
                </a:solidFill>
                <a:latin typeface="Montserrat"/>
                <a:ea typeface="Montserrat"/>
                <a:cs typeface="Montserrat"/>
                <a:sym typeface="Montserrat"/>
              </a:rPr>
              <a:t>Series</a:t>
            </a:r>
            <a:endParaRPr sz="700"/>
          </a:p>
        </p:txBody>
      </p:sp>
      <p:cxnSp>
        <p:nvCxnSpPr>
          <p:cNvPr id="152" name="Google Shape;152;p29"/>
          <p:cNvCxnSpPr/>
          <p:nvPr/>
        </p:nvCxnSpPr>
        <p:spPr>
          <a:xfrm>
            <a:off x="971407" y="4512734"/>
            <a:ext cx="2308500" cy="0"/>
          </a:xfrm>
          <a:prstGeom prst="straightConnector1">
            <a:avLst/>
          </a:prstGeom>
          <a:noFill/>
          <a:ln w="38100" cap="flat" cmpd="sng">
            <a:solidFill>
              <a:srgbClr val="FFFFFF"/>
            </a:solidFill>
            <a:prstDash val="solid"/>
            <a:round/>
            <a:headEnd type="none" w="sm" len="sm"/>
            <a:tailEnd type="none" w="sm" len="sm"/>
          </a:ln>
        </p:spPr>
      </p:cxnSp>
      <p:pic>
        <p:nvPicPr>
          <p:cNvPr id="153" name="Google Shape;153;p29"/>
          <p:cNvPicPr preferRelativeResize="0"/>
          <p:nvPr/>
        </p:nvPicPr>
        <p:blipFill>
          <a:blip r:embed="rId3">
            <a:alphaModFix/>
          </a:blip>
          <a:stretch>
            <a:fillRect/>
          </a:stretch>
        </p:blipFill>
        <p:spPr>
          <a:xfrm>
            <a:off x="1370497" y="1884347"/>
            <a:ext cx="1386535" cy="602901"/>
          </a:xfrm>
          <a:prstGeom prst="rect">
            <a:avLst/>
          </a:prstGeom>
          <a:noFill/>
          <a:ln>
            <a:noFill/>
          </a:ln>
        </p:spPr>
      </p:pic>
      <p:sp>
        <p:nvSpPr>
          <p:cNvPr id="154" name="Google Shape;154;p29"/>
          <p:cNvSpPr txBox="1"/>
          <p:nvPr/>
        </p:nvSpPr>
        <p:spPr>
          <a:xfrm>
            <a:off x="1838913" y="1455900"/>
            <a:ext cx="4497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a:solidFill>
                  <a:srgbClr val="FFFFFF"/>
                </a:solidFill>
                <a:latin typeface="Montserrat"/>
                <a:ea typeface="Montserrat"/>
                <a:cs typeface="Montserrat"/>
                <a:sym typeface="Montserrat"/>
              </a:rPr>
              <a:t>+</a:t>
            </a:r>
            <a:endParaRPr sz="2000"/>
          </a:p>
        </p:txBody>
      </p:sp>
      <p:sp>
        <p:nvSpPr>
          <p:cNvPr id="155" name="Google Shape;155;p29"/>
          <p:cNvSpPr txBox="1"/>
          <p:nvPr/>
        </p:nvSpPr>
        <p:spPr>
          <a:xfrm>
            <a:off x="4584750" y="789875"/>
            <a:ext cx="3515700" cy="265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1</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QSR</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Smart POS Exception Reporting</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Drive-thru</a:t>
            </a:r>
            <a:endParaRPr sz="1300"/>
          </a:p>
          <a:p>
            <a:pPr marL="0" lvl="0" indent="0" algn="l" rtl="0">
              <a:spcBef>
                <a:spcPts val="0"/>
              </a:spcBef>
              <a:spcAft>
                <a:spcPts val="0"/>
              </a:spcAft>
              <a:buNone/>
            </a:pPr>
            <a:endParaRPr/>
          </a:p>
        </p:txBody>
      </p:sp>
      <p:cxnSp>
        <p:nvCxnSpPr>
          <p:cNvPr id="156" name="Google Shape;156;p29"/>
          <p:cNvCxnSpPr/>
          <p:nvPr/>
        </p:nvCxnSpPr>
        <p:spPr>
          <a:xfrm>
            <a:off x="4670195" y="1706434"/>
            <a:ext cx="3227700" cy="16500"/>
          </a:xfrm>
          <a:prstGeom prst="straightConnector1">
            <a:avLst/>
          </a:prstGeom>
          <a:noFill/>
          <a:ln w="38100" cap="flat" cmpd="sng">
            <a:solidFill>
              <a:srgbClr val="0B499C"/>
            </a:solidFill>
            <a:prstDash val="solid"/>
            <a:round/>
            <a:headEnd type="none" w="sm" len="sm"/>
            <a:tailEnd type="none" w="sm" len="sm"/>
          </a:ln>
        </p:spPr>
      </p:cxnSp>
      <p:sp>
        <p:nvSpPr>
          <p:cNvPr id="157" name="Google Shape;157;p29"/>
          <p:cNvSpPr txBox="1"/>
          <p:nvPr/>
        </p:nvSpPr>
        <p:spPr>
          <a:xfrm>
            <a:off x="8436100" y="789875"/>
            <a:ext cx="3515700" cy="344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2</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Retail</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Cloud VMS &amp; Extended Storage</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Smart POS Exception Reporting</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r>
              <a:rPr lang="en-US" sz="1700" b="1">
                <a:solidFill>
                  <a:srgbClr val="000000"/>
                </a:solidFill>
                <a:latin typeface="Lato"/>
                <a:ea typeface="Lato"/>
                <a:cs typeface="Lato"/>
                <a:sym typeface="Lato"/>
              </a:rPr>
              <a:t>Business Insights</a:t>
            </a:r>
            <a:endParaRPr sz="1700" b="1">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endParaRPr sz="1700">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lvl="0" indent="0" algn="l" rtl="0">
              <a:spcBef>
                <a:spcPts val="0"/>
              </a:spcBef>
              <a:spcAft>
                <a:spcPts val="0"/>
              </a:spcAft>
              <a:buNone/>
            </a:pPr>
            <a:endParaRPr/>
          </a:p>
        </p:txBody>
      </p:sp>
      <p:sp>
        <p:nvSpPr>
          <p:cNvPr id="158" name="Google Shape;158;p29"/>
          <p:cNvSpPr txBox="1"/>
          <p:nvPr/>
        </p:nvSpPr>
        <p:spPr>
          <a:xfrm>
            <a:off x="4581144" y="3632275"/>
            <a:ext cx="3515700" cy="292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3</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Grocery </a:t>
            </a:r>
            <a:endParaRPr sz="2200" b="1"/>
          </a:p>
          <a:p>
            <a:pPr marL="0" lvl="0" indent="0" algn="l" rtl="0">
              <a:lnSpc>
                <a:spcPct val="150000"/>
              </a:lnSpc>
              <a:spcBef>
                <a:spcPts val="0"/>
              </a:spcBef>
              <a:spcAft>
                <a:spcPts val="0"/>
              </a:spcAft>
              <a:buNone/>
            </a:pPr>
            <a:r>
              <a:rPr lang="en-US" sz="1700">
                <a:solidFill>
                  <a:srgbClr val="000000"/>
                </a:solidFill>
                <a:latin typeface="Lato"/>
                <a:ea typeface="Lato"/>
                <a:cs typeface="Lato"/>
                <a:sym typeface="Lato"/>
              </a:rPr>
              <a:t>Smart POS Exception Reporting +</a:t>
            </a:r>
            <a:r>
              <a:rPr lang="en-US" sz="1700">
                <a:latin typeface="Lato"/>
                <a:ea typeface="Lato"/>
                <a:cs typeface="Lato"/>
                <a:sym typeface="Lato"/>
              </a:rPr>
              <a:t> Integrated VMS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br>
              <a:rPr lang="en-US" sz="1700" b="1">
                <a:latin typeface="Lato"/>
                <a:ea typeface="Lato"/>
                <a:cs typeface="Lato"/>
                <a:sym typeface="Lato"/>
              </a:rPr>
            </a:br>
            <a:r>
              <a:rPr lang="en-US" sz="1700">
                <a:solidFill>
                  <a:srgbClr val="000000"/>
                </a:solidFill>
                <a:latin typeface="Lato"/>
                <a:ea typeface="Lato"/>
                <a:cs typeface="Lato"/>
                <a:sym typeface="Lato"/>
              </a:rPr>
              <a:t>Business Insights &amp; </a:t>
            </a:r>
            <a:r>
              <a:rPr lang="en-US" sz="1700">
                <a:latin typeface="Lato"/>
                <a:ea typeface="Lato"/>
                <a:cs typeface="Lato"/>
                <a:sym typeface="Lato"/>
              </a:rPr>
              <a:t>Encrypted Video Download</a:t>
            </a:r>
            <a:endParaRPr sz="1300"/>
          </a:p>
          <a:p>
            <a:pPr marL="0" lvl="0" indent="0" algn="l" rtl="0">
              <a:spcBef>
                <a:spcPts val="0"/>
              </a:spcBef>
              <a:spcAft>
                <a:spcPts val="0"/>
              </a:spcAft>
              <a:buNone/>
            </a:pPr>
            <a:endParaRPr/>
          </a:p>
        </p:txBody>
      </p:sp>
      <p:cxnSp>
        <p:nvCxnSpPr>
          <p:cNvPr id="159" name="Google Shape;159;p29"/>
          <p:cNvCxnSpPr/>
          <p:nvPr/>
        </p:nvCxnSpPr>
        <p:spPr>
          <a:xfrm>
            <a:off x="8436095" y="1706434"/>
            <a:ext cx="3227700" cy="16500"/>
          </a:xfrm>
          <a:prstGeom prst="straightConnector1">
            <a:avLst/>
          </a:prstGeom>
          <a:noFill/>
          <a:ln w="38100" cap="flat" cmpd="sng">
            <a:solidFill>
              <a:srgbClr val="0B499C"/>
            </a:solidFill>
            <a:prstDash val="solid"/>
            <a:round/>
            <a:headEnd type="none" w="sm" len="sm"/>
            <a:tailEnd type="none" w="sm" len="sm"/>
          </a:ln>
        </p:spPr>
      </p:cxnSp>
      <p:cxnSp>
        <p:nvCxnSpPr>
          <p:cNvPr id="160" name="Google Shape;160;p29"/>
          <p:cNvCxnSpPr/>
          <p:nvPr/>
        </p:nvCxnSpPr>
        <p:spPr>
          <a:xfrm>
            <a:off x="4670195" y="4568959"/>
            <a:ext cx="3227700" cy="16500"/>
          </a:xfrm>
          <a:prstGeom prst="straightConnector1">
            <a:avLst/>
          </a:prstGeom>
          <a:noFill/>
          <a:ln w="38100" cap="flat" cmpd="sng">
            <a:solidFill>
              <a:srgbClr val="0B499C"/>
            </a:solidFill>
            <a:prstDash val="solid"/>
            <a:round/>
            <a:headEnd type="none" w="sm" len="sm"/>
            <a:tailEnd type="none" w="sm" len="sm"/>
          </a:ln>
        </p:spPr>
      </p:cxnSp>
      <p:cxnSp>
        <p:nvCxnSpPr>
          <p:cNvPr id="161" name="Google Shape;161;p29"/>
          <p:cNvCxnSpPr/>
          <p:nvPr/>
        </p:nvCxnSpPr>
        <p:spPr>
          <a:xfrm>
            <a:off x="8439912" y="4572000"/>
            <a:ext cx="3227700" cy="16500"/>
          </a:xfrm>
          <a:prstGeom prst="straightConnector1">
            <a:avLst/>
          </a:prstGeom>
          <a:noFill/>
          <a:ln w="38100" cap="flat" cmpd="sng">
            <a:solidFill>
              <a:srgbClr val="0B499C"/>
            </a:solidFill>
            <a:prstDash val="solid"/>
            <a:round/>
            <a:headEnd type="none" w="sm" len="sm"/>
            <a:tailEnd type="none" w="sm" len="sm"/>
          </a:ln>
        </p:spPr>
      </p:cxnSp>
      <p:sp>
        <p:nvSpPr>
          <p:cNvPr id="162" name="Google Shape;162;p29"/>
          <p:cNvSpPr txBox="1"/>
          <p:nvPr/>
        </p:nvSpPr>
        <p:spPr>
          <a:xfrm>
            <a:off x="8436100" y="3630175"/>
            <a:ext cx="3107400" cy="312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0B499C"/>
                </a:solidFill>
                <a:latin typeface="Lato Black"/>
                <a:ea typeface="Lato Black"/>
                <a:cs typeface="Lato Black"/>
                <a:sym typeface="Lato Black"/>
              </a:rPr>
              <a:t>Week 4</a:t>
            </a:r>
            <a:endParaRPr sz="2500">
              <a:solidFill>
                <a:srgbClr val="0B499C"/>
              </a:solidFill>
              <a:latin typeface="Lato Black"/>
              <a:ea typeface="Lato Black"/>
              <a:cs typeface="Lato Black"/>
              <a:sym typeface="Lato Black"/>
            </a:endParaRPr>
          </a:p>
          <a:p>
            <a:pPr marL="0" lvl="0" indent="0" algn="l" rtl="0">
              <a:lnSpc>
                <a:spcPct val="150000"/>
              </a:lnSpc>
              <a:spcBef>
                <a:spcPts val="0"/>
              </a:spcBef>
              <a:spcAft>
                <a:spcPts val="0"/>
              </a:spcAft>
              <a:buNone/>
            </a:pPr>
            <a:r>
              <a:rPr lang="en-US" sz="2200" b="1"/>
              <a:t>C-Stores &amp; Carwash </a:t>
            </a:r>
            <a:endParaRPr sz="2200" b="1"/>
          </a:p>
          <a:p>
            <a:pPr marL="0" marR="91440" lvl="0" indent="0" algn="l" rtl="0">
              <a:lnSpc>
                <a:spcPct val="100000"/>
              </a:lnSpc>
              <a:spcBef>
                <a:spcPts val="0"/>
              </a:spcBef>
              <a:spcAft>
                <a:spcPts val="0"/>
              </a:spcAft>
              <a:buNone/>
            </a:pPr>
            <a:r>
              <a:rPr lang="en-US" sz="1700">
                <a:solidFill>
                  <a:srgbClr val="000000"/>
                </a:solidFill>
                <a:latin typeface="Lato"/>
                <a:ea typeface="Lato"/>
                <a:cs typeface="Lato"/>
                <a:sym typeface="Lato"/>
              </a:rPr>
              <a:t>Incident Reporting &amp; Cloud Storage</a:t>
            </a:r>
            <a:br>
              <a:rPr lang="en-US" sz="1700">
                <a:solidFill>
                  <a:srgbClr val="000000"/>
                </a:solidFill>
                <a:latin typeface="Lato"/>
                <a:ea typeface="Lato"/>
                <a:cs typeface="Lato"/>
                <a:sym typeface="Lato"/>
              </a:rPr>
            </a:br>
            <a:br>
              <a:rPr lang="en-US" sz="1700" b="1">
                <a:solidFill>
                  <a:srgbClr val="000000"/>
                </a:solidFill>
                <a:latin typeface="Lato"/>
                <a:ea typeface="Lato"/>
                <a:cs typeface="Lato"/>
                <a:sym typeface="Lato"/>
              </a:rPr>
            </a:br>
            <a:r>
              <a:rPr lang="en-US" sz="1700">
                <a:solidFill>
                  <a:srgbClr val="000000"/>
                </a:solidFill>
                <a:latin typeface="Lato"/>
                <a:ea typeface="Lato"/>
                <a:cs typeface="Lato"/>
                <a:sym typeface="Lato"/>
              </a:rPr>
              <a:t>POS Reporting &amp; Business Insights</a:t>
            </a: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700">
              <a:solidFill>
                <a:srgbClr val="000000"/>
              </a:solidFill>
              <a:latin typeface="Lato"/>
              <a:ea typeface="Lato"/>
              <a:cs typeface="Lato"/>
              <a:sym typeface="Lato"/>
            </a:endParaRPr>
          </a:p>
          <a:p>
            <a:pPr marL="0" marR="91440" lvl="0" indent="0" algn="l" rtl="0">
              <a:lnSpc>
                <a:spcPct val="100000"/>
              </a:lnSpc>
              <a:spcBef>
                <a:spcPts val="0"/>
              </a:spcBef>
              <a:spcAft>
                <a:spcPts val="0"/>
              </a:spcAft>
              <a:buNone/>
            </a:pPr>
            <a:endParaRPr sz="1300"/>
          </a:p>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8"/>
          <p:cNvSpPr txBox="1"/>
          <p:nvPr/>
        </p:nvSpPr>
        <p:spPr>
          <a:xfrm>
            <a:off x="650073" y="245350"/>
            <a:ext cx="11113200" cy="516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100"/>
              <a:buFont typeface="Arial"/>
              <a:buNone/>
            </a:pPr>
            <a:r>
              <a:rPr lang="en-US" sz="3000" b="1">
                <a:solidFill>
                  <a:schemeClr val="lt1"/>
                </a:solidFill>
                <a:latin typeface="Lato"/>
                <a:ea typeface="Lato"/>
                <a:cs typeface="Lato"/>
                <a:sym typeface="Lato"/>
              </a:rPr>
              <a:t>Easy portal access to Key Business Metrics</a:t>
            </a: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3000" b="1">
              <a:solidFill>
                <a:schemeClr val="lt1"/>
              </a:solidFill>
              <a:latin typeface="Lato"/>
              <a:ea typeface="Lato"/>
              <a:cs typeface="Lato"/>
              <a:sym typeface="Lato"/>
            </a:endParaRPr>
          </a:p>
          <a:p>
            <a:pPr marL="0" marR="0" lvl="0" indent="0" algn="l" rtl="0">
              <a:lnSpc>
                <a:spcPct val="90000"/>
              </a:lnSpc>
              <a:spcBef>
                <a:spcPts val="0"/>
              </a:spcBef>
              <a:spcAft>
                <a:spcPts val="0"/>
              </a:spcAft>
              <a:buClr>
                <a:schemeClr val="dk1"/>
              </a:buClr>
              <a:buSzPts val="3000"/>
              <a:buFont typeface="Helvetica Neue"/>
              <a:buNone/>
            </a:pPr>
            <a:endParaRPr sz="3000" b="1">
              <a:solidFill>
                <a:schemeClr val="lt1"/>
              </a:solidFill>
              <a:latin typeface="Lato"/>
              <a:ea typeface="Lato"/>
              <a:cs typeface="Lato"/>
              <a:sym typeface="Lato"/>
            </a:endParaRPr>
          </a:p>
        </p:txBody>
      </p:sp>
      <p:pic>
        <p:nvPicPr>
          <p:cNvPr id="283" name="Google Shape;283;p38"/>
          <p:cNvPicPr preferRelativeResize="0"/>
          <p:nvPr/>
        </p:nvPicPr>
        <p:blipFill rotWithShape="1">
          <a:blip r:embed="rId3">
            <a:alphaModFix/>
          </a:blip>
          <a:srcRect/>
          <a:stretch/>
        </p:blipFill>
        <p:spPr>
          <a:xfrm>
            <a:off x="1726536" y="907598"/>
            <a:ext cx="8738921" cy="5541266"/>
          </a:xfrm>
          <a:prstGeom prst="rect">
            <a:avLst/>
          </a:prstGeom>
          <a:noFill/>
          <a:ln>
            <a:noFill/>
          </a:ln>
          <a:effectLst>
            <a:outerShdw blurRad="50800" dist="50800" dir="2940000" sx="97000" sy="97000" algn="ctr" rotWithShape="0">
              <a:srgbClr val="9ECEEB"/>
            </a:outerShdw>
          </a:effectLst>
        </p:spPr>
      </p:pic>
      <p:pic>
        <p:nvPicPr>
          <p:cNvPr id="284" name="Google Shape;284;p38">
            <a:hlinkClick r:id="rId4"/>
          </p:cNvPr>
          <p:cNvPicPr preferRelativeResize="0"/>
          <p:nvPr/>
        </p:nvPicPr>
        <p:blipFill rotWithShape="1">
          <a:blip r:embed="rId5">
            <a:alphaModFix/>
          </a:blip>
          <a:srcRect/>
          <a:stretch/>
        </p:blipFill>
        <p:spPr>
          <a:xfrm>
            <a:off x="2331802" y="2324827"/>
            <a:ext cx="2578178" cy="1838009"/>
          </a:xfrm>
          <a:prstGeom prst="rect">
            <a:avLst/>
          </a:prstGeom>
          <a:noFill/>
          <a:ln>
            <a:noFill/>
          </a:ln>
          <a:effectLst>
            <a:outerShdw blurRad="50800" dist="50800" dir="2940000" sx="97000" sy="97000" algn="ctr" rotWithShape="0">
              <a:srgbClr val="9ECEEB"/>
            </a:outerShdw>
          </a:effectLst>
        </p:spPr>
      </p:pic>
      <p:pic>
        <p:nvPicPr>
          <p:cNvPr id="285" name="Google Shape;285;p38">
            <a:hlinkClick r:id="rId6"/>
          </p:cNvPr>
          <p:cNvPicPr preferRelativeResize="0"/>
          <p:nvPr/>
        </p:nvPicPr>
        <p:blipFill rotWithShape="1">
          <a:blip r:embed="rId7">
            <a:alphaModFix/>
          </a:blip>
          <a:srcRect/>
          <a:stretch/>
        </p:blipFill>
        <p:spPr>
          <a:xfrm>
            <a:off x="5033732" y="2324827"/>
            <a:ext cx="2578178" cy="1838009"/>
          </a:xfrm>
          <a:prstGeom prst="rect">
            <a:avLst/>
          </a:prstGeom>
          <a:noFill/>
          <a:ln>
            <a:noFill/>
          </a:ln>
          <a:effectLst>
            <a:outerShdw blurRad="50800" dist="50800" dir="2940000" sx="97000" sy="97000" algn="ctr" rotWithShape="0">
              <a:srgbClr val="9ECEEB"/>
            </a:outerShdw>
          </a:effectLst>
        </p:spPr>
      </p:pic>
      <p:pic>
        <p:nvPicPr>
          <p:cNvPr id="286" name="Google Shape;286;p38">
            <a:hlinkClick r:id="rId8"/>
          </p:cNvPr>
          <p:cNvPicPr preferRelativeResize="0"/>
          <p:nvPr/>
        </p:nvPicPr>
        <p:blipFill rotWithShape="1">
          <a:blip r:embed="rId9">
            <a:alphaModFix/>
          </a:blip>
          <a:srcRect/>
          <a:stretch/>
        </p:blipFill>
        <p:spPr>
          <a:xfrm>
            <a:off x="7724978" y="2324827"/>
            <a:ext cx="2578178" cy="1838009"/>
          </a:xfrm>
          <a:prstGeom prst="rect">
            <a:avLst/>
          </a:prstGeom>
          <a:noFill/>
          <a:ln>
            <a:noFill/>
          </a:ln>
          <a:effectLst>
            <a:outerShdw blurRad="50800" dist="50800" dir="2940000" sx="97000" sy="97000" algn="ctr" rotWithShape="0">
              <a:srgbClr val="9ECEEB"/>
            </a:outerShdw>
          </a:effectLst>
        </p:spPr>
      </p:pic>
      <p:pic>
        <p:nvPicPr>
          <p:cNvPr id="287" name="Google Shape;287;p38">
            <a:hlinkClick r:id="rId10"/>
          </p:cNvPr>
          <p:cNvPicPr preferRelativeResize="0"/>
          <p:nvPr/>
        </p:nvPicPr>
        <p:blipFill rotWithShape="1">
          <a:blip r:embed="rId11">
            <a:alphaModFix/>
          </a:blip>
          <a:srcRect/>
          <a:stretch/>
        </p:blipFill>
        <p:spPr>
          <a:xfrm>
            <a:off x="2331802" y="4316025"/>
            <a:ext cx="2578178" cy="1789799"/>
          </a:xfrm>
          <a:prstGeom prst="rect">
            <a:avLst/>
          </a:prstGeom>
          <a:noFill/>
          <a:ln>
            <a:noFill/>
          </a:ln>
          <a:effectLst>
            <a:outerShdw blurRad="50800" dist="50800" dir="2940000" sx="97000" sy="97000" algn="ctr" rotWithShape="0">
              <a:srgbClr val="9ECEEB"/>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p:nvPr/>
        </p:nvSpPr>
        <p:spPr>
          <a:xfrm>
            <a:off x="16275"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9"/>
          <p:cNvSpPr txBox="1">
            <a:spLocks noGrp="1"/>
          </p:cNvSpPr>
          <p:nvPr>
            <p:ph type="body" idx="4294967295"/>
          </p:nvPr>
        </p:nvSpPr>
        <p:spPr>
          <a:xfrm>
            <a:off x="5459325" y="4023750"/>
            <a:ext cx="3673500" cy="2022300"/>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rgbClr val="FFFFFF"/>
              </a:buClr>
              <a:buSzPts val="1800"/>
              <a:buFont typeface="Arial"/>
              <a:buNone/>
            </a:pPr>
            <a:r>
              <a:rPr lang="en-US" sz="1400">
                <a:solidFill>
                  <a:schemeClr val="dk1"/>
                </a:solidFill>
                <a:latin typeface="Lato"/>
                <a:ea typeface="Lato"/>
                <a:cs typeface="Lato"/>
                <a:sym typeface="Lato"/>
              </a:rPr>
              <a:t>“Understanding customer count and how our employees are interacting with our guests is a critical data point that we measure daily.  i3 has allowed us to do this and more.”</a:t>
            </a:r>
            <a:endParaRPr sz="2000">
              <a:solidFill>
                <a:schemeClr val="dk1"/>
              </a:solidFill>
              <a:latin typeface="Lato"/>
              <a:ea typeface="Lato"/>
              <a:cs typeface="Lato"/>
              <a:sym typeface="Lato"/>
            </a:endParaRPr>
          </a:p>
          <a:p>
            <a:pPr marL="0" marR="0" lvl="0" indent="0" algn="l" rtl="0">
              <a:lnSpc>
                <a:spcPct val="90000"/>
              </a:lnSpc>
              <a:spcBef>
                <a:spcPts val="1000"/>
              </a:spcBef>
              <a:spcAft>
                <a:spcPts val="1600"/>
              </a:spcAft>
              <a:buClr>
                <a:srgbClr val="FFFFFF"/>
              </a:buClr>
              <a:buSzPts val="1400"/>
              <a:buFont typeface="Arial"/>
              <a:buNone/>
            </a:pPr>
            <a:r>
              <a:rPr lang="en-US" sz="1500" b="1">
                <a:solidFill>
                  <a:schemeClr val="dk1"/>
                </a:solidFill>
                <a:highlight>
                  <a:srgbClr val="FFFFFF"/>
                </a:highlight>
                <a:latin typeface="Lato"/>
                <a:ea typeface="Lato"/>
                <a:cs typeface="Lato"/>
                <a:sym typeface="Lato"/>
              </a:rPr>
              <a:t>Park Robinson</a:t>
            </a:r>
            <a:r>
              <a:rPr lang="en-US" sz="1400" i="0" u="none" strike="noStrike" cap="none">
                <a:solidFill>
                  <a:schemeClr val="dk1"/>
                </a:solidFill>
                <a:latin typeface="Lato"/>
                <a:ea typeface="Lato"/>
                <a:cs typeface="Lato"/>
                <a:sym typeface="Lato"/>
              </a:rPr>
              <a:t>, </a:t>
            </a:r>
            <a:br>
              <a:rPr lang="en-US" sz="1400" i="0" u="none" strike="noStrike" cap="none">
                <a:solidFill>
                  <a:schemeClr val="dk1"/>
                </a:solidFill>
                <a:latin typeface="Lato"/>
                <a:ea typeface="Lato"/>
                <a:cs typeface="Lato"/>
                <a:sym typeface="Lato"/>
              </a:rPr>
            </a:br>
            <a:r>
              <a:rPr lang="en-US" sz="1400">
                <a:solidFill>
                  <a:schemeClr val="dk1"/>
                </a:solidFill>
                <a:highlight>
                  <a:srgbClr val="FFFFFF"/>
                </a:highlight>
                <a:latin typeface="Lato"/>
                <a:ea typeface="Lato"/>
                <a:cs typeface="Lato"/>
                <a:sym typeface="Lato"/>
              </a:rPr>
              <a:t>Founder</a:t>
            </a:r>
            <a:endParaRPr>
              <a:solidFill>
                <a:schemeClr val="dk1"/>
              </a:solidFill>
              <a:latin typeface="Lato"/>
              <a:ea typeface="Lato"/>
              <a:cs typeface="Lato"/>
              <a:sym typeface="Lato"/>
            </a:endParaRPr>
          </a:p>
        </p:txBody>
      </p:sp>
      <p:sp>
        <p:nvSpPr>
          <p:cNvPr id="294" name="Google Shape;294;p39"/>
          <p:cNvSpPr txBox="1"/>
          <p:nvPr/>
        </p:nvSpPr>
        <p:spPr>
          <a:xfrm>
            <a:off x="650078" y="245350"/>
            <a:ext cx="67068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Case Study</a:t>
            </a:r>
            <a:endParaRPr>
              <a:solidFill>
                <a:schemeClr val="lt1"/>
              </a:solidFill>
              <a:latin typeface="Lato"/>
              <a:ea typeface="Lato"/>
              <a:cs typeface="Lato"/>
              <a:sym typeface="Lato"/>
            </a:endParaRPr>
          </a:p>
        </p:txBody>
      </p:sp>
      <p:sp>
        <p:nvSpPr>
          <p:cNvPr id="295" name="Google Shape;295;p39"/>
          <p:cNvSpPr txBox="1"/>
          <p:nvPr/>
        </p:nvSpPr>
        <p:spPr>
          <a:xfrm>
            <a:off x="448769" y="1951345"/>
            <a:ext cx="3991200" cy="1148100"/>
          </a:xfrm>
          <a:prstGeom prst="rect">
            <a:avLst/>
          </a:prstGeom>
          <a:noFill/>
          <a:ln>
            <a:noFill/>
          </a:ln>
        </p:spPr>
        <p:txBody>
          <a:bodyPr spcFirstLastPara="1" wrap="square" lIns="162525" tIns="81225" rIns="162525" bIns="81225" anchor="t" anchorCtr="0">
            <a:noAutofit/>
          </a:bodyPr>
          <a:lstStyle/>
          <a:p>
            <a:pPr marL="0" lvl="0" indent="0" algn="l" rtl="0">
              <a:spcBef>
                <a:spcPts val="0"/>
              </a:spcBef>
              <a:spcAft>
                <a:spcPts val="0"/>
              </a:spcAft>
              <a:buNone/>
            </a:pPr>
            <a:endParaRPr sz="6400">
              <a:solidFill>
                <a:srgbClr val="FFFFFF"/>
              </a:solidFill>
            </a:endParaRPr>
          </a:p>
        </p:txBody>
      </p:sp>
      <p:cxnSp>
        <p:nvCxnSpPr>
          <p:cNvPr id="296" name="Google Shape;296;p39"/>
          <p:cNvCxnSpPr/>
          <p:nvPr/>
        </p:nvCxnSpPr>
        <p:spPr>
          <a:xfrm flipH="1">
            <a:off x="5075625" y="1078625"/>
            <a:ext cx="15000" cy="5555100"/>
          </a:xfrm>
          <a:prstGeom prst="straightConnector1">
            <a:avLst/>
          </a:prstGeom>
          <a:noFill/>
          <a:ln w="28575" cap="flat" cmpd="sng">
            <a:solidFill>
              <a:srgbClr val="B7B7B7"/>
            </a:solidFill>
            <a:prstDash val="solid"/>
            <a:round/>
            <a:headEnd type="none" w="sm" len="sm"/>
            <a:tailEnd type="none" w="sm" len="sm"/>
          </a:ln>
        </p:spPr>
      </p:cxnSp>
      <p:sp>
        <p:nvSpPr>
          <p:cNvPr id="297" name="Google Shape;297;p39"/>
          <p:cNvSpPr/>
          <p:nvPr/>
        </p:nvSpPr>
        <p:spPr>
          <a:xfrm>
            <a:off x="373775" y="3586478"/>
            <a:ext cx="4331100" cy="7485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298" name="Google Shape;298;p39"/>
          <p:cNvSpPr/>
          <p:nvPr/>
        </p:nvSpPr>
        <p:spPr>
          <a:xfrm>
            <a:off x="376400" y="2598250"/>
            <a:ext cx="4331100" cy="8304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299" name="Google Shape;299;p39"/>
          <p:cNvSpPr txBox="1"/>
          <p:nvPr/>
        </p:nvSpPr>
        <p:spPr>
          <a:xfrm>
            <a:off x="1410473" y="3654380"/>
            <a:ext cx="3201300" cy="748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00000"/>
              </a:buClr>
              <a:buSzPts val="1500"/>
              <a:buFont typeface="Arial"/>
              <a:buNone/>
            </a:pPr>
            <a:r>
              <a:rPr lang="en-US" sz="1200">
                <a:solidFill>
                  <a:srgbClr val="000000"/>
                </a:solidFill>
                <a:latin typeface="Montserrat Medium"/>
                <a:ea typeface="Montserrat Medium"/>
                <a:cs typeface="Montserrat Medium"/>
                <a:sym typeface="Montserrat Medium"/>
              </a:rPr>
              <a:t>Fast growth, </a:t>
            </a:r>
            <a:r>
              <a:rPr lang="en-US" sz="1200">
                <a:latin typeface="Montserrat Medium"/>
                <a:ea typeface="Montserrat Medium"/>
                <a:cs typeface="Montserrat Medium"/>
                <a:sym typeface="Montserrat Medium"/>
              </a:rPr>
              <a:t>challenge with labor cost and speed of service</a:t>
            </a:r>
            <a:endParaRPr sz="1200">
              <a:latin typeface="Montserrat Medium"/>
              <a:ea typeface="Montserrat Medium"/>
              <a:cs typeface="Montserrat Medium"/>
              <a:sym typeface="Montserrat Medium"/>
            </a:endParaRPr>
          </a:p>
        </p:txBody>
      </p:sp>
      <p:sp>
        <p:nvSpPr>
          <p:cNvPr id="300" name="Google Shape;300;p39"/>
          <p:cNvSpPr/>
          <p:nvPr/>
        </p:nvSpPr>
        <p:spPr>
          <a:xfrm>
            <a:off x="375825" y="4470559"/>
            <a:ext cx="4331100" cy="8304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01" name="Google Shape;301;p39"/>
          <p:cNvSpPr txBox="1"/>
          <p:nvPr/>
        </p:nvSpPr>
        <p:spPr>
          <a:xfrm>
            <a:off x="1384523" y="4492801"/>
            <a:ext cx="3253200" cy="917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1200">
                <a:latin typeface="Montserrat Medium"/>
                <a:ea typeface="Montserrat Medium"/>
                <a:cs typeface="Montserrat Medium"/>
                <a:sym typeface="Montserrat Medium"/>
              </a:rPr>
              <a:t>Wanted to integrate camera system with Ai to help managers and management run a better store</a:t>
            </a:r>
            <a:endParaRPr sz="1200">
              <a:latin typeface="Montserrat Medium"/>
              <a:ea typeface="Montserrat Medium"/>
              <a:cs typeface="Montserrat Medium"/>
              <a:sym typeface="Montserrat Medium"/>
            </a:endParaRPr>
          </a:p>
        </p:txBody>
      </p:sp>
      <p:sp>
        <p:nvSpPr>
          <p:cNvPr id="302" name="Google Shape;302;p39"/>
          <p:cNvSpPr txBox="1"/>
          <p:nvPr/>
        </p:nvSpPr>
        <p:spPr>
          <a:xfrm>
            <a:off x="1418901" y="2748675"/>
            <a:ext cx="3673500" cy="748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a:latin typeface="Montserrat Medium"/>
                <a:ea typeface="Montserrat Medium"/>
                <a:cs typeface="Montserrat Medium"/>
                <a:sym typeface="Montserrat Medium"/>
              </a:rPr>
              <a:t>NO Integration of POS with </a:t>
            </a:r>
            <a:br>
              <a:rPr lang="en-US" sz="1200">
                <a:latin typeface="Montserrat Medium"/>
                <a:ea typeface="Montserrat Medium"/>
                <a:cs typeface="Montserrat Medium"/>
                <a:sym typeface="Montserrat Medium"/>
              </a:rPr>
            </a:br>
            <a:r>
              <a:rPr lang="en-US" sz="1200">
                <a:latin typeface="Montserrat Medium"/>
                <a:ea typeface="Montserrat Medium"/>
                <a:cs typeface="Montserrat Medium"/>
                <a:sym typeface="Montserrat Medium"/>
              </a:rPr>
              <a:t>video systems</a:t>
            </a:r>
            <a:endParaRPr sz="1200">
              <a:latin typeface="Montserrat Medium"/>
              <a:ea typeface="Montserrat Medium"/>
              <a:cs typeface="Montserrat Medium"/>
              <a:sym typeface="Montserrat Medium"/>
            </a:endParaRPr>
          </a:p>
        </p:txBody>
      </p:sp>
      <p:sp>
        <p:nvSpPr>
          <p:cNvPr id="303" name="Google Shape;303;p39"/>
          <p:cNvSpPr txBox="1"/>
          <p:nvPr/>
        </p:nvSpPr>
        <p:spPr>
          <a:xfrm>
            <a:off x="78322" y="957243"/>
            <a:ext cx="4951800" cy="584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None/>
            </a:pPr>
            <a:r>
              <a:rPr lang="en-US" sz="1600" i="0" u="none" strike="noStrike" cap="none">
                <a:solidFill>
                  <a:srgbClr val="000000"/>
                </a:solidFill>
                <a:latin typeface="Lato"/>
                <a:ea typeface="Lato"/>
                <a:cs typeface="Lato"/>
                <a:sym typeface="Lato"/>
              </a:rPr>
              <a:t> </a:t>
            </a:r>
            <a:br>
              <a:rPr lang="en-US" sz="1600" i="0" u="none" strike="noStrike" cap="none">
                <a:solidFill>
                  <a:srgbClr val="000000"/>
                </a:solidFill>
                <a:latin typeface="Lato"/>
                <a:ea typeface="Lato"/>
                <a:cs typeface="Lato"/>
                <a:sym typeface="Lato"/>
              </a:rPr>
            </a:br>
            <a:r>
              <a:rPr lang="en-US" sz="1600">
                <a:latin typeface="Lato"/>
                <a:ea typeface="Lato"/>
                <a:cs typeface="Lato"/>
                <a:sym typeface="Lato"/>
              </a:rPr>
              <a:t>15  locations currently serviced in 3 states.</a:t>
            </a:r>
            <a:endParaRPr sz="1600">
              <a:latin typeface="Lato"/>
              <a:ea typeface="Lato"/>
              <a:cs typeface="Lato"/>
              <a:sym typeface="Lato"/>
            </a:endParaRPr>
          </a:p>
          <a:p>
            <a:pPr marL="0" marR="0" lvl="0" indent="0" algn="ctr" rtl="0">
              <a:lnSpc>
                <a:spcPct val="115000"/>
              </a:lnSpc>
              <a:spcBef>
                <a:spcPts val="0"/>
              </a:spcBef>
              <a:spcAft>
                <a:spcPts val="0"/>
              </a:spcAft>
              <a:buNone/>
            </a:pPr>
            <a:endParaRPr sz="1600" i="0" u="none" strike="noStrike" cap="none">
              <a:solidFill>
                <a:srgbClr val="000000"/>
              </a:solidFill>
              <a:latin typeface="Lato"/>
              <a:ea typeface="Lato"/>
              <a:cs typeface="Lato"/>
              <a:sym typeface="Lato"/>
            </a:endParaRPr>
          </a:p>
        </p:txBody>
      </p:sp>
      <p:sp>
        <p:nvSpPr>
          <p:cNvPr id="304" name="Google Shape;304;p39"/>
          <p:cNvSpPr txBox="1"/>
          <p:nvPr/>
        </p:nvSpPr>
        <p:spPr>
          <a:xfrm>
            <a:off x="5304375" y="1546875"/>
            <a:ext cx="6594600" cy="1552500"/>
          </a:xfrm>
          <a:prstGeom prst="rect">
            <a:avLst/>
          </a:prstGeom>
          <a:noFill/>
          <a:ln>
            <a:noFill/>
          </a:ln>
        </p:spPr>
        <p:txBody>
          <a:bodyPr spcFirstLastPara="1" wrap="square" lIns="121900" tIns="121900" rIns="121900" bIns="121900" anchor="t" anchorCtr="0">
            <a:noAutofit/>
          </a:bodyPr>
          <a:lstStyle/>
          <a:p>
            <a:pPr marL="457200" lvl="0" indent="-323850" algn="l" rtl="0">
              <a:lnSpc>
                <a:spcPct val="100000"/>
              </a:lnSpc>
              <a:spcBef>
                <a:spcPts val="0"/>
              </a:spcBef>
              <a:spcAft>
                <a:spcPts val="0"/>
              </a:spcAft>
              <a:buSzPts val="1500"/>
              <a:buFont typeface="Lato"/>
              <a:buChar char="●"/>
            </a:pPr>
            <a:r>
              <a:rPr lang="en-US" sz="1500">
                <a:latin typeface="Lato"/>
                <a:ea typeface="Lato"/>
                <a:cs typeface="Lato"/>
                <a:sym typeface="Lato"/>
              </a:rPr>
              <a:t>8-16 cameras per location</a:t>
            </a:r>
            <a:endParaRPr sz="1500">
              <a:latin typeface="Lato"/>
              <a:ea typeface="Lato"/>
              <a:cs typeface="Lato"/>
              <a:sym typeface="Lato"/>
            </a:endParaRPr>
          </a:p>
          <a:p>
            <a:pPr marL="457200" lvl="0" indent="-323850" algn="l" rtl="0">
              <a:lnSpc>
                <a:spcPct val="100000"/>
              </a:lnSpc>
              <a:spcBef>
                <a:spcPts val="0"/>
              </a:spcBef>
              <a:spcAft>
                <a:spcPts val="0"/>
              </a:spcAft>
              <a:buSzPts val="1500"/>
              <a:buFont typeface="Lato"/>
              <a:buChar char="●"/>
            </a:pPr>
            <a:r>
              <a:rPr lang="en-US" sz="1500">
                <a:latin typeface="Lato"/>
                <a:ea typeface="Lato"/>
                <a:cs typeface="Lato"/>
                <a:sym typeface="Lato"/>
              </a:rPr>
              <a:t>Ability to count </a:t>
            </a:r>
            <a:r>
              <a:rPr lang="en-US" sz="1500">
                <a:solidFill>
                  <a:schemeClr val="dk1"/>
                </a:solidFill>
                <a:latin typeface="Lato"/>
                <a:ea typeface="Lato"/>
                <a:cs typeface="Lato"/>
                <a:sym typeface="Lato"/>
              </a:rPr>
              <a:t>customers </a:t>
            </a:r>
            <a:endParaRPr sz="1500">
              <a:latin typeface="Lato"/>
              <a:ea typeface="Lato"/>
              <a:cs typeface="Lato"/>
              <a:sym typeface="Lato"/>
            </a:endParaRPr>
          </a:p>
          <a:p>
            <a:pPr marL="457200" lvl="0" indent="-323850" algn="l" rtl="0">
              <a:lnSpc>
                <a:spcPct val="100000"/>
              </a:lnSpc>
              <a:spcBef>
                <a:spcPts val="0"/>
              </a:spcBef>
              <a:spcAft>
                <a:spcPts val="0"/>
              </a:spcAft>
              <a:buSzPts val="1500"/>
              <a:buFont typeface="Lato"/>
              <a:buChar char="●"/>
            </a:pPr>
            <a:r>
              <a:rPr lang="en-US" sz="1500">
                <a:latin typeface="Lato"/>
                <a:ea typeface="Lato"/>
                <a:cs typeface="Lato"/>
                <a:sym typeface="Lato"/>
              </a:rPr>
              <a:t>Ability to measure queue-time</a:t>
            </a:r>
            <a:endParaRPr sz="1500">
              <a:latin typeface="Lato"/>
              <a:ea typeface="Lato"/>
              <a:cs typeface="Lato"/>
              <a:sym typeface="Lato"/>
            </a:endParaRPr>
          </a:p>
          <a:p>
            <a:pPr marL="457200" lvl="0" indent="-323850" algn="l" rtl="0">
              <a:lnSpc>
                <a:spcPct val="100000"/>
              </a:lnSpc>
              <a:spcBef>
                <a:spcPts val="0"/>
              </a:spcBef>
              <a:spcAft>
                <a:spcPts val="0"/>
              </a:spcAft>
              <a:buSzPts val="1500"/>
              <a:buFont typeface="Lato"/>
              <a:buChar char="●"/>
            </a:pPr>
            <a:r>
              <a:rPr lang="en-US" sz="1500">
                <a:latin typeface="Lato"/>
                <a:ea typeface="Lato"/>
                <a:cs typeface="Lato"/>
                <a:sym typeface="Lato"/>
              </a:rPr>
              <a:t>Ability to measure customer engagement with merchandise</a:t>
            </a:r>
            <a:endParaRPr sz="1500">
              <a:latin typeface="Lato"/>
              <a:ea typeface="Lato"/>
              <a:cs typeface="Lato"/>
              <a:sym typeface="Lato"/>
            </a:endParaRPr>
          </a:p>
          <a:p>
            <a:pPr marL="457200" lvl="0" indent="-323850" algn="l" rtl="0">
              <a:lnSpc>
                <a:spcPct val="100000"/>
              </a:lnSpc>
              <a:spcBef>
                <a:spcPts val="0"/>
              </a:spcBef>
              <a:spcAft>
                <a:spcPts val="0"/>
              </a:spcAft>
              <a:buSzPts val="1500"/>
              <a:buFont typeface="Lato"/>
              <a:buChar char="●"/>
            </a:pPr>
            <a:r>
              <a:rPr lang="en-US" sz="1500">
                <a:latin typeface="Lato"/>
                <a:ea typeface="Lato"/>
                <a:cs typeface="Lato"/>
                <a:sym typeface="Lato"/>
              </a:rPr>
              <a:t>Ability to deliver real-time reports to management team</a:t>
            </a:r>
            <a:endParaRPr sz="1500">
              <a:latin typeface="Lato"/>
              <a:ea typeface="Lato"/>
              <a:cs typeface="Lato"/>
              <a:sym typeface="Lato"/>
            </a:endParaRPr>
          </a:p>
        </p:txBody>
      </p:sp>
      <p:sp>
        <p:nvSpPr>
          <p:cNvPr id="305" name="Google Shape;305;p39"/>
          <p:cNvSpPr/>
          <p:nvPr/>
        </p:nvSpPr>
        <p:spPr>
          <a:xfrm>
            <a:off x="5317067" y="1024867"/>
            <a:ext cx="5422800" cy="5220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06" name="Google Shape;306;p39"/>
          <p:cNvSpPr txBox="1"/>
          <p:nvPr/>
        </p:nvSpPr>
        <p:spPr>
          <a:xfrm>
            <a:off x="5473375" y="955850"/>
            <a:ext cx="5266500" cy="7476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200" b="1">
                <a:solidFill>
                  <a:srgbClr val="FDFDFD"/>
                </a:solidFill>
                <a:latin typeface="Lato"/>
                <a:ea typeface="Lato"/>
                <a:cs typeface="Lato"/>
                <a:sym typeface="Lato"/>
              </a:rPr>
              <a:t>Business Intelligence Solution</a:t>
            </a:r>
            <a:endParaRPr sz="2200">
              <a:solidFill>
                <a:srgbClr val="FDFDFD"/>
              </a:solidFill>
            </a:endParaRPr>
          </a:p>
        </p:txBody>
      </p:sp>
      <p:sp>
        <p:nvSpPr>
          <p:cNvPr id="307" name="Google Shape;307;p39"/>
          <p:cNvSpPr/>
          <p:nvPr/>
        </p:nvSpPr>
        <p:spPr>
          <a:xfrm>
            <a:off x="5304367" y="3143355"/>
            <a:ext cx="6350100" cy="4419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08" name="Google Shape;308;p39"/>
          <p:cNvSpPr txBox="1"/>
          <p:nvPr/>
        </p:nvSpPr>
        <p:spPr>
          <a:xfrm>
            <a:off x="5458742" y="3050057"/>
            <a:ext cx="4492800" cy="6285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Customer Quote </a:t>
            </a:r>
            <a:endParaRPr sz="2300">
              <a:solidFill>
                <a:srgbClr val="FDFDFD"/>
              </a:solidFill>
            </a:endParaRPr>
          </a:p>
        </p:txBody>
      </p:sp>
      <p:sp>
        <p:nvSpPr>
          <p:cNvPr id="309" name="Google Shape;309;p39"/>
          <p:cNvSpPr/>
          <p:nvPr/>
        </p:nvSpPr>
        <p:spPr>
          <a:xfrm>
            <a:off x="361134" y="1973733"/>
            <a:ext cx="4359300" cy="522000"/>
          </a:xfrm>
          <a:prstGeom prst="roundRect">
            <a:avLst>
              <a:gd name="adj" fmla="val 16667"/>
            </a:avLst>
          </a:prstGeom>
          <a:gradFill>
            <a:gsLst>
              <a:gs pos="0">
                <a:srgbClr val="2649A8">
                  <a:alpha val="94117"/>
                </a:srgbClr>
              </a:gs>
              <a:gs pos="100000">
                <a:srgbClr val="093153"/>
              </a:gs>
            </a:gsLst>
            <a:lin ang="0" scaled="0"/>
          </a:gradFill>
          <a:ln>
            <a:noFill/>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10" name="Google Shape;310;p39"/>
          <p:cNvSpPr txBox="1"/>
          <p:nvPr/>
        </p:nvSpPr>
        <p:spPr>
          <a:xfrm>
            <a:off x="517425" y="1904725"/>
            <a:ext cx="4492800" cy="450000"/>
          </a:xfrm>
          <a:prstGeom prst="rect">
            <a:avLst/>
          </a:prstGeom>
          <a:noFill/>
          <a:ln>
            <a:noFill/>
          </a:ln>
        </p:spPr>
        <p:txBody>
          <a:bodyPr spcFirstLastPara="1" wrap="square" lIns="162525" tIns="162525" rIns="162525" bIns="162525" anchor="t" anchorCtr="0">
            <a:noAutofit/>
          </a:bodyPr>
          <a:lstStyle/>
          <a:p>
            <a:pPr marL="0" lvl="0" indent="0" algn="l" rtl="0">
              <a:spcBef>
                <a:spcPts val="0"/>
              </a:spcBef>
              <a:spcAft>
                <a:spcPts val="0"/>
              </a:spcAft>
              <a:buNone/>
            </a:pPr>
            <a:r>
              <a:rPr lang="en-US" sz="2300" b="1">
                <a:solidFill>
                  <a:srgbClr val="FDFDFD"/>
                </a:solidFill>
                <a:latin typeface="Lato"/>
                <a:ea typeface="Lato"/>
                <a:cs typeface="Lato"/>
                <a:sym typeface="Lato"/>
              </a:rPr>
              <a:t>Challenges</a:t>
            </a:r>
            <a:endParaRPr sz="2300">
              <a:solidFill>
                <a:srgbClr val="FDFDFD"/>
              </a:solidFill>
            </a:endParaRPr>
          </a:p>
        </p:txBody>
      </p:sp>
      <p:pic>
        <p:nvPicPr>
          <p:cNvPr id="311" name="Google Shape;311;p39"/>
          <p:cNvPicPr preferRelativeResize="0"/>
          <p:nvPr/>
        </p:nvPicPr>
        <p:blipFill>
          <a:blip r:embed="rId3">
            <a:alphaModFix/>
          </a:blip>
          <a:stretch>
            <a:fillRect/>
          </a:stretch>
        </p:blipFill>
        <p:spPr>
          <a:xfrm>
            <a:off x="585525" y="2738004"/>
            <a:ext cx="552173" cy="547378"/>
          </a:xfrm>
          <a:prstGeom prst="rect">
            <a:avLst/>
          </a:prstGeom>
          <a:noFill/>
          <a:ln>
            <a:noFill/>
          </a:ln>
        </p:spPr>
      </p:pic>
      <p:pic>
        <p:nvPicPr>
          <p:cNvPr id="312" name="Google Shape;312;p39"/>
          <p:cNvPicPr preferRelativeResize="0"/>
          <p:nvPr/>
        </p:nvPicPr>
        <p:blipFill rotWithShape="1">
          <a:blip r:embed="rId4">
            <a:alphaModFix/>
          </a:blip>
          <a:srcRect/>
          <a:stretch/>
        </p:blipFill>
        <p:spPr>
          <a:xfrm>
            <a:off x="585759" y="3668369"/>
            <a:ext cx="552173" cy="552168"/>
          </a:xfrm>
          <a:prstGeom prst="rect">
            <a:avLst/>
          </a:prstGeom>
          <a:noFill/>
          <a:ln>
            <a:noFill/>
          </a:ln>
        </p:spPr>
      </p:pic>
      <p:grpSp>
        <p:nvGrpSpPr>
          <p:cNvPr id="313" name="Google Shape;313;p39"/>
          <p:cNvGrpSpPr/>
          <p:nvPr/>
        </p:nvGrpSpPr>
        <p:grpSpPr>
          <a:xfrm>
            <a:off x="585742" y="4582227"/>
            <a:ext cx="568495" cy="580304"/>
            <a:chOff x="-1241271" y="5638120"/>
            <a:chExt cx="707700" cy="722400"/>
          </a:xfrm>
        </p:grpSpPr>
        <p:sp>
          <p:nvSpPr>
            <p:cNvPr id="314" name="Google Shape;314;p39"/>
            <p:cNvSpPr/>
            <p:nvPr/>
          </p:nvSpPr>
          <p:spPr>
            <a:xfrm>
              <a:off x="-1241271" y="5638120"/>
              <a:ext cx="707700" cy="722400"/>
            </a:xfrm>
            <a:prstGeom prst="ellipse">
              <a:avLst/>
            </a:prstGeom>
            <a:solidFill>
              <a:srgbClr val="0C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pic>
          <p:nvPicPr>
            <p:cNvPr id="315" name="Google Shape;315;p39"/>
            <p:cNvPicPr preferRelativeResize="0"/>
            <p:nvPr/>
          </p:nvPicPr>
          <p:blipFill>
            <a:blip r:embed="rId5">
              <a:alphaModFix/>
            </a:blip>
            <a:stretch>
              <a:fillRect/>
            </a:stretch>
          </p:blipFill>
          <p:spPr>
            <a:xfrm>
              <a:off x="-1164835" y="5732448"/>
              <a:ext cx="560112" cy="521999"/>
            </a:xfrm>
            <a:prstGeom prst="rect">
              <a:avLst/>
            </a:prstGeom>
            <a:noFill/>
            <a:ln>
              <a:noFill/>
            </a:ln>
          </p:spPr>
        </p:pic>
      </p:grpSp>
      <p:sp>
        <p:nvSpPr>
          <p:cNvPr id="316" name="Google Shape;316;p39"/>
          <p:cNvSpPr/>
          <p:nvPr/>
        </p:nvSpPr>
        <p:spPr>
          <a:xfrm>
            <a:off x="370625" y="5425090"/>
            <a:ext cx="4331100" cy="799200"/>
          </a:xfrm>
          <a:prstGeom prst="rect">
            <a:avLst/>
          </a:prstGeom>
          <a:solidFill>
            <a:srgbClr val="EAEAEA"/>
          </a:solidFill>
          <a:ln>
            <a:noFill/>
          </a:ln>
        </p:spPr>
        <p:txBody>
          <a:bodyPr spcFirstLastPara="1" wrap="square" lIns="121900" tIns="0" rIns="121900" bIns="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sp>
        <p:nvSpPr>
          <p:cNvPr id="317" name="Google Shape;317;p39"/>
          <p:cNvSpPr txBox="1"/>
          <p:nvPr/>
        </p:nvSpPr>
        <p:spPr>
          <a:xfrm>
            <a:off x="1329375" y="5425280"/>
            <a:ext cx="2868900" cy="917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1200">
                <a:latin typeface="Montserrat Medium"/>
                <a:ea typeface="Montserrat Medium"/>
                <a:cs typeface="Montserrat Medium"/>
                <a:sym typeface="Montserrat Medium"/>
              </a:rPr>
              <a:t>Needed real-time actionable data to help drive operational improvements</a:t>
            </a:r>
            <a:endParaRPr sz="1200">
              <a:latin typeface="Montserrat Medium"/>
              <a:ea typeface="Montserrat Medium"/>
              <a:cs typeface="Montserrat Medium"/>
              <a:sym typeface="Montserrat Medium"/>
            </a:endParaRPr>
          </a:p>
        </p:txBody>
      </p:sp>
      <p:grpSp>
        <p:nvGrpSpPr>
          <p:cNvPr id="318" name="Google Shape;318;p39"/>
          <p:cNvGrpSpPr/>
          <p:nvPr/>
        </p:nvGrpSpPr>
        <p:grpSpPr>
          <a:xfrm>
            <a:off x="577355" y="5550977"/>
            <a:ext cx="568500" cy="580200"/>
            <a:chOff x="577355" y="5779577"/>
            <a:chExt cx="568500" cy="580200"/>
          </a:xfrm>
        </p:grpSpPr>
        <p:sp>
          <p:nvSpPr>
            <p:cNvPr id="319" name="Google Shape;319;p39"/>
            <p:cNvSpPr/>
            <p:nvPr/>
          </p:nvSpPr>
          <p:spPr>
            <a:xfrm>
              <a:off x="577355" y="5779577"/>
              <a:ext cx="568500" cy="580200"/>
            </a:xfrm>
            <a:prstGeom prst="ellipse">
              <a:avLst/>
            </a:prstGeom>
            <a:solidFill>
              <a:srgbClr val="0C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Lato"/>
                <a:ea typeface="Lato"/>
                <a:cs typeface="Lato"/>
                <a:sym typeface="Lato"/>
              </a:endParaRPr>
            </a:p>
          </p:txBody>
        </p:sp>
        <p:pic>
          <p:nvPicPr>
            <p:cNvPr id="320" name="Google Shape;320;p39"/>
            <p:cNvPicPr preferRelativeResize="0"/>
            <p:nvPr/>
          </p:nvPicPr>
          <p:blipFill>
            <a:blip r:embed="rId6">
              <a:alphaModFix/>
            </a:blip>
            <a:stretch>
              <a:fillRect/>
            </a:stretch>
          </p:blipFill>
          <p:spPr>
            <a:xfrm>
              <a:off x="648917" y="5905812"/>
              <a:ext cx="431800" cy="343701"/>
            </a:xfrm>
            <a:prstGeom prst="rect">
              <a:avLst/>
            </a:prstGeom>
            <a:noFill/>
            <a:ln>
              <a:noFill/>
            </a:ln>
          </p:spPr>
        </p:pic>
      </p:grpSp>
      <p:sp>
        <p:nvSpPr>
          <p:cNvPr id="321" name="Google Shape;321;p39"/>
          <p:cNvSpPr/>
          <p:nvPr/>
        </p:nvSpPr>
        <p:spPr>
          <a:xfrm>
            <a:off x="9253425" y="89050"/>
            <a:ext cx="2772300" cy="628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 name="Google Shape;322;p39"/>
          <p:cNvPicPr preferRelativeResize="0"/>
          <p:nvPr/>
        </p:nvPicPr>
        <p:blipFill>
          <a:blip r:embed="rId7">
            <a:alphaModFix/>
          </a:blip>
          <a:stretch>
            <a:fillRect/>
          </a:stretch>
        </p:blipFill>
        <p:spPr>
          <a:xfrm>
            <a:off x="9378076" y="154200"/>
            <a:ext cx="2523000" cy="522000"/>
          </a:xfrm>
          <a:prstGeom prst="rect">
            <a:avLst/>
          </a:prstGeom>
          <a:noFill/>
          <a:ln>
            <a:noFill/>
          </a:ln>
        </p:spPr>
      </p:pic>
      <p:pic>
        <p:nvPicPr>
          <p:cNvPr id="323" name="Google Shape;323;p39"/>
          <p:cNvPicPr preferRelativeResize="0"/>
          <p:nvPr/>
        </p:nvPicPr>
        <p:blipFill rotWithShape="1">
          <a:blip r:embed="rId8">
            <a:alphaModFix/>
          </a:blip>
          <a:srcRect l="9994" r="11122"/>
          <a:stretch/>
        </p:blipFill>
        <p:spPr>
          <a:xfrm>
            <a:off x="9526775" y="4023750"/>
            <a:ext cx="1213100" cy="1513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aphicFrame>
        <p:nvGraphicFramePr>
          <p:cNvPr id="329" name="Google Shape;329;p40"/>
          <p:cNvGraphicFramePr/>
          <p:nvPr/>
        </p:nvGraphicFramePr>
        <p:xfrm>
          <a:off x="762000" y="884200"/>
          <a:ext cx="3000000" cy="3000000"/>
        </p:xfrm>
        <a:graphic>
          <a:graphicData uri="http://schemas.openxmlformats.org/drawingml/2006/table">
            <a:tbl>
              <a:tblPr>
                <a:noFill/>
                <a:tableStyleId>{F1246941-3242-467A-B794-84CA97D2CAEA}</a:tableStyleId>
              </a:tblPr>
              <a:tblGrid>
                <a:gridCol w="2392575">
                  <a:extLst>
                    <a:ext uri="{9D8B030D-6E8A-4147-A177-3AD203B41FA5}">
                      <a16:colId xmlns:a16="http://schemas.microsoft.com/office/drawing/2014/main" val="20000"/>
                    </a:ext>
                  </a:extLst>
                </a:gridCol>
                <a:gridCol w="6408525">
                  <a:extLst>
                    <a:ext uri="{9D8B030D-6E8A-4147-A177-3AD203B41FA5}">
                      <a16:colId xmlns:a16="http://schemas.microsoft.com/office/drawing/2014/main" val="20001"/>
                    </a:ext>
                  </a:extLst>
                </a:gridCol>
                <a:gridCol w="1861475">
                  <a:extLst>
                    <a:ext uri="{9D8B030D-6E8A-4147-A177-3AD203B41FA5}">
                      <a16:colId xmlns:a16="http://schemas.microsoft.com/office/drawing/2014/main" val="20002"/>
                    </a:ext>
                  </a:extLst>
                </a:gridCol>
              </a:tblGrid>
              <a:tr h="942675">
                <a:tc>
                  <a:txBody>
                    <a:bodyPr/>
                    <a:lstStyle/>
                    <a:p>
                      <a:pPr marL="0" marR="0" lvl="0" indent="0" algn="ctr" rtl="0">
                        <a:lnSpc>
                          <a:spcPct val="100000"/>
                        </a:lnSpc>
                        <a:spcBef>
                          <a:spcPts val="0"/>
                        </a:spcBef>
                        <a:spcAft>
                          <a:spcPts val="0"/>
                        </a:spcAft>
                        <a:buNone/>
                      </a:pPr>
                      <a:r>
                        <a:rPr lang="en-US" sz="2200" b="1">
                          <a:solidFill>
                            <a:schemeClr val="lt1"/>
                          </a:solidFill>
                          <a:latin typeface="Lato"/>
                          <a:ea typeface="Lato"/>
                          <a:cs typeface="Lato"/>
                          <a:sym typeface="Lato"/>
                        </a:rPr>
                        <a:t>Customer</a:t>
                      </a:r>
                      <a:endParaRPr sz="1800" b="1">
                        <a:latin typeface="Lato"/>
                        <a:ea typeface="Lato"/>
                        <a:cs typeface="Lato"/>
                        <a:sym typeface="Lato"/>
                      </a:endParaRPr>
                    </a:p>
                  </a:txBody>
                  <a:tcPr marL="91425" marR="91425" marT="91425" marB="91425" anchor="ctr">
                    <a:lnB w="9525" cap="flat" cmpd="sng">
                      <a:solidFill>
                        <a:srgbClr val="9E9E9E"/>
                      </a:solidFill>
                      <a:prstDash val="solid"/>
                      <a:round/>
                      <a:headEnd type="none" w="sm" len="sm"/>
                      <a:tailEnd type="none" w="sm" len="sm"/>
                    </a:lnB>
                    <a:solidFill>
                      <a:srgbClr val="1C4587"/>
                    </a:solidFill>
                  </a:tcPr>
                </a:tc>
                <a:tc>
                  <a:txBody>
                    <a:bodyPr/>
                    <a:lstStyle/>
                    <a:p>
                      <a:pPr marL="0" marR="0" lvl="0" indent="0" algn="ctr" rtl="0">
                        <a:lnSpc>
                          <a:spcPct val="100000"/>
                        </a:lnSpc>
                        <a:spcBef>
                          <a:spcPts val="0"/>
                        </a:spcBef>
                        <a:spcAft>
                          <a:spcPts val="0"/>
                        </a:spcAft>
                        <a:buNone/>
                      </a:pPr>
                      <a:r>
                        <a:rPr lang="en-US" sz="2200" b="1">
                          <a:solidFill>
                            <a:schemeClr val="lt1"/>
                          </a:solidFill>
                          <a:latin typeface="Lato"/>
                          <a:ea typeface="Lato"/>
                          <a:cs typeface="Lato"/>
                          <a:sym typeface="Lato"/>
                        </a:rPr>
                        <a:t>Solution Highlights</a:t>
                      </a:r>
                      <a:endParaRPr sz="2200" b="1">
                        <a:solidFill>
                          <a:schemeClr val="lt1"/>
                        </a:solidFill>
                        <a:latin typeface="Lato"/>
                        <a:ea typeface="Lato"/>
                        <a:cs typeface="Lato"/>
                        <a:sym typeface="Lato"/>
                      </a:endParaRPr>
                    </a:p>
                  </a:txBody>
                  <a:tcPr marL="91425" marR="91425" marT="91425" marB="91425" anchor="ctr">
                    <a:lnB w="9525" cap="flat" cmpd="sng">
                      <a:solidFill>
                        <a:srgbClr val="9E9E9E"/>
                      </a:solidFill>
                      <a:prstDash val="solid"/>
                      <a:round/>
                      <a:headEnd type="none" w="sm" len="sm"/>
                      <a:tailEnd type="none" w="sm" len="sm"/>
                    </a:lnB>
                    <a:solidFill>
                      <a:srgbClr val="1C4587"/>
                    </a:solidFill>
                  </a:tcPr>
                </a:tc>
                <a:tc>
                  <a:txBody>
                    <a:bodyPr/>
                    <a:lstStyle/>
                    <a:p>
                      <a:pPr marL="0" marR="0" lvl="0" indent="0" algn="ctr" rtl="0">
                        <a:lnSpc>
                          <a:spcPct val="100000"/>
                        </a:lnSpc>
                        <a:spcBef>
                          <a:spcPts val="0"/>
                        </a:spcBef>
                        <a:spcAft>
                          <a:spcPts val="0"/>
                        </a:spcAft>
                        <a:buNone/>
                      </a:pPr>
                      <a:r>
                        <a:rPr lang="en-US" sz="2200" b="1">
                          <a:solidFill>
                            <a:schemeClr val="lt1"/>
                          </a:solidFill>
                          <a:latin typeface="Lato"/>
                          <a:ea typeface="Lato"/>
                          <a:cs typeface="Lato"/>
                          <a:sym typeface="Lato"/>
                        </a:rPr>
                        <a:t>Locations </a:t>
                      </a:r>
                      <a:endParaRPr sz="2200" b="1">
                        <a:solidFill>
                          <a:schemeClr val="lt1"/>
                        </a:solidFill>
                        <a:latin typeface="Lato"/>
                        <a:ea typeface="Lato"/>
                        <a:cs typeface="Lato"/>
                        <a:sym typeface="Lato"/>
                      </a:endParaRPr>
                    </a:p>
                  </a:txBody>
                  <a:tcPr marL="91425" marR="91425" marT="91425" marB="91425" anchor="ctr">
                    <a:lnB w="9525" cap="flat" cmpd="sng">
                      <a:solidFill>
                        <a:srgbClr val="9E9E9E"/>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579775">
                <a:tc>
                  <a:txBody>
                    <a:bodyPr/>
                    <a:lstStyle/>
                    <a:p>
                      <a:pPr marL="0" lvl="0" indent="0" algn="l" rtl="0">
                        <a:spcBef>
                          <a:spcPts val="0"/>
                        </a:spcBef>
                        <a:spcAft>
                          <a:spcPts val="0"/>
                        </a:spcAft>
                        <a:buNone/>
                      </a:pPr>
                      <a:r>
                        <a:rPr lang="en-US"/>
                        <a:t>Goodwill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POS integration with video to detect losses at the till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+200 locations across the USA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79775">
                <a:tc>
                  <a:txBody>
                    <a:bodyPr/>
                    <a:lstStyle/>
                    <a:p>
                      <a:pPr marL="0" lvl="0" indent="0" algn="l" rtl="0">
                        <a:spcBef>
                          <a:spcPts val="0"/>
                        </a:spcBef>
                        <a:spcAft>
                          <a:spcPts val="0"/>
                        </a:spcAft>
                        <a:buNone/>
                      </a:pPr>
                      <a:r>
                        <a:rPr lang="en-US"/>
                        <a:t>Northern Tools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POS integration with video, often on existing infrastructure.  Combination of HD, IP and analog cameras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+140 including logistics centers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79775">
                <a:tc>
                  <a:txBody>
                    <a:bodyPr/>
                    <a:lstStyle/>
                    <a:p>
                      <a:pPr marL="0" lvl="0" indent="0" algn="l" rtl="0">
                        <a:spcBef>
                          <a:spcPts val="0"/>
                        </a:spcBef>
                        <a:spcAft>
                          <a:spcPts val="0"/>
                        </a:spcAft>
                        <a:buNone/>
                      </a:pPr>
                      <a:r>
                        <a:rPr lang="en-US"/>
                        <a:t>Tileys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Secure platform to replace aging Intellex unit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+100 and continuing growth for all locations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79775">
                <a:tc>
                  <a:txBody>
                    <a:bodyPr/>
                    <a:lstStyle/>
                    <a:p>
                      <a:pPr marL="0" lvl="0" indent="0" algn="l" rtl="0">
                        <a:spcBef>
                          <a:spcPts val="0"/>
                        </a:spcBef>
                        <a:spcAft>
                          <a:spcPts val="0"/>
                        </a:spcAft>
                        <a:buNone/>
                      </a:pPr>
                      <a:r>
                        <a:rPr lang="en-US"/>
                        <a:t>Dollar General</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Developing specialty cameras to reduce install time - will be testing cloud video in 2023</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+2000 locations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79775">
                <a:tc>
                  <a:txBody>
                    <a:bodyPr/>
                    <a:lstStyle/>
                    <a:p>
                      <a:pPr marL="0" lvl="0" indent="0" algn="l" rtl="0">
                        <a:spcBef>
                          <a:spcPts val="0"/>
                        </a:spcBef>
                        <a:spcAft>
                          <a:spcPts val="0"/>
                        </a:spcAft>
                        <a:buNone/>
                      </a:pPr>
                      <a:r>
                        <a:rPr lang="en-US"/>
                        <a:t>DTLR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Mix of analog, HD and IP cameras across different regions.  Video system needed to be integrated to POS and store analytics for counting and heat-mapping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250 locations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79775">
                <a:tc>
                  <a:txBody>
                    <a:bodyPr/>
                    <a:lstStyle/>
                    <a:p>
                      <a:pPr marL="0" lvl="0" indent="0" algn="l" rtl="0">
                        <a:spcBef>
                          <a:spcPts val="0"/>
                        </a:spcBef>
                        <a:spcAft>
                          <a:spcPts val="0"/>
                        </a:spcAft>
                        <a:buNone/>
                      </a:pPr>
                      <a:r>
                        <a:rPr lang="en-US"/>
                        <a:t>Gabes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Local regional discount fashion retailer with large camera footprint.  Video needed to work seamlessly on a small bandwidth pipe.  Solution is being expanded in 2023 to include operations and marketing department.</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a:t>122 locations</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
        <p:nvSpPr>
          <p:cNvPr id="330" name="Google Shape;330;p40"/>
          <p:cNvSpPr/>
          <p:nvPr/>
        </p:nvSpPr>
        <p:spPr>
          <a:xfrm>
            <a:off x="-19167" y="0"/>
            <a:ext cx="12240000" cy="715500"/>
          </a:xfrm>
          <a:prstGeom prst="rect">
            <a:avLst/>
          </a:prstGeom>
          <a:gradFill>
            <a:gsLst>
              <a:gs pos="0">
                <a:srgbClr val="2649A8">
                  <a:alpha val="93333"/>
                </a:srgbClr>
              </a:gs>
              <a:gs pos="100000">
                <a:srgbClr val="093153"/>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600" b="1">
                <a:solidFill>
                  <a:srgbClr val="FFFFFF"/>
                </a:solidFill>
                <a:latin typeface="Lato"/>
                <a:ea typeface="Lato"/>
                <a:cs typeface="Lato"/>
                <a:sym typeface="Lato"/>
              </a:rPr>
              <a:t>Top Referenceable Retail Customers To Name Drop With Prospects</a:t>
            </a:r>
            <a:endParaRPr sz="2600" b="1">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aphicFrame>
        <p:nvGraphicFramePr>
          <p:cNvPr id="336" name="Google Shape;336;p41"/>
          <p:cNvGraphicFramePr/>
          <p:nvPr/>
        </p:nvGraphicFramePr>
        <p:xfrm>
          <a:off x="1167885" y="1447291"/>
          <a:ext cx="10915375" cy="5105229"/>
        </p:xfrm>
        <a:graphic>
          <a:graphicData uri="http://schemas.openxmlformats.org/drawingml/2006/table">
            <a:tbl>
              <a:tblPr>
                <a:noFill/>
                <a:tableStyleId>{C3F16D84-9E32-4F12-9A64-39CD139C4DB6}</a:tableStyleId>
              </a:tblPr>
              <a:tblGrid>
                <a:gridCol w="3687850">
                  <a:extLst>
                    <a:ext uri="{9D8B030D-6E8A-4147-A177-3AD203B41FA5}">
                      <a16:colId xmlns:a16="http://schemas.microsoft.com/office/drawing/2014/main" val="20000"/>
                    </a:ext>
                  </a:extLst>
                </a:gridCol>
                <a:gridCol w="3007600">
                  <a:extLst>
                    <a:ext uri="{9D8B030D-6E8A-4147-A177-3AD203B41FA5}">
                      <a16:colId xmlns:a16="http://schemas.microsoft.com/office/drawing/2014/main" val="20001"/>
                    </a:ext>
                  </a:extLst>
                </a:gridCol>
                <a:gridCol w="4219925">
                  <a:extLst>
                    <a:ext uri="{9D8B030D-6E8A-4147-A177-3AD203B41FA5}">
                      <a16:colId xmlns:a16="http://schemas.microsoft.com/office/drawing/2014/main" val="20002"/>
                    </a:ext>
                  </a:extLst>
                </a:gridCol>
              </a:tblGrid>
              <a:tr h="373700">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Strengths</a:t>
                      </a:r>
                      <a:endParaRPr b="1">
                        <a:solidFill>
                          <a:srgbClr val="FFFFFF"/>
                        </a:solidFill>
                        <a:latin typeface="Lato"/>
                        <a:ea typeface="Lato"/>
                        <a:cs typeface="Lato"/>
                        <a:sym typeface="Lato"/>
                      </a:endParaRPr>
                    </a:p>
                  </a:txBody>
                  <a:tcPr marL="95250" marR="95250" marT="91425"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Weaknesses</a:t>
                      </a:r>
                      <a:endParaRPr b="1">
                        <a:solidFill>
                          <a:srgbClr val="FFFFFF"/>
                        </a:solidFill>
                        <a:latin typeface="Lato"/>
                        <a:ea typeface="Lato"/>
                        <a:cs typeface="Lato"/>
                        <a:sym typeface="Lato"/>
                      </a:endParaRPr>
                    </a:p>
                  </a:txBody>
                  <a:tcPr marL="95250" marR="95250" marT="95250"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tc>
                  <a:txBody>
                    <a:bodyPr/>
                    <a:lstStyle/>
                    <a:p>
                      <a:pPr marL="0" lvl="0" indent="0" algn="ctr" rtl="0">
                        <a:lnSpc>
                          <a:spcPct val="120000"/>
                        </a:lnSpc>
                        <a:spcBef>
                          <a:spcPts val="0"/>
                        </a:spcBef>
                        <a:spcAft>
                          <a:spcPts val="0"/>
                        </a:spcAft>
                        <a:buNone/>
                      </a:pPr>
                      <a:r>
                        <a:rPr lang="en-US" b="1">
                          <a:solidFill>
                            <a:srgbClr val="FFFFFF"/>
                          </a:solidFill>
                          <a:latin typeface="Lato"/>
                          <a:ea typeface="Lato"/>
                          <a:cs typeface="Lato"/>
                          <a:sym typeface="Lato"/>
                        </a:rPr>
                        <a:t> Opportunities </a:t>
                      </a:r>
                      <a:endParaRPr b="1">
                        <a:solidFill>
                          <a:srgbClr val="FFFFFF"/>
                        </a:solidFill>
                        <a:latin typeface="Lato"/>
                        <a:ea typeface="Lato"/>
                        <a:cs typeface="Lato"/>
                        <a:sym typeface="Lato"/>
                      </a:endParaRPr>
                    </a:p>
                  </a:txBody>
                  <a:tcPr marL="95250" marR="95250" marT="95250" marB="95250" anchor="ctr">
                    <a:lnL w="10575" cap="flat" cmpd="sng">
                      <a:solidFill>
                        <a:srgbClr val="4A86E8">
                          <a:alpha val="0"/>
                        </a:srgbClr>
                      </a:solidFill>
                      <a:prstDash val="solid"/>
                      <a:round/>
                      <a:headEnd type="none" w="sm" len="sm"/>
                      <a:tailEnd type="none" w="sm" len="sm"/>
                    </a:lnL>
                    <a:lnR w="10575" cap="flat" cmpd="sng">
                      <a:solidFill>
                        <a:srgbClr val="4A86E8">
                          <a:alpha val="0"/>
                        </a:srgbClr>
                      </a:solidFill>
                      <a:prstDash val="solid"/>
                      <a:round/>
                      <a:headEnd type="none" w="sm" len="sm"/>
                      <a:tailEnd type="none" w="sm" len="sm"/>
                    </a:lnR>
                    <a:lnT w="10575" cap="flat" cmpd="sng">
                      <a:solidFill>
                        <a:srgbClr val="4A86E8">
                          <a:alpha val="0"/>
                        </a:srgb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rgbClr val="0B499C"/>
                    </a:solidFill>
                  </a:tcPr>
                </a:tc>
                <a:extLst>
                  <a:ext uri="{0D108BD9-81ED-4DB2-BD59-A6C34878D82A}">
                    <a16:rowId xmlns:a16="http://schemas.microsoft.com/office/drawing/2014/main" val="10000"/>
                  </a:ext>
                </a:extLst>
              </a:tr>
              <a:tr h="1435925">
                <a:tc>
                  <a:txBody>
                    <a:bodyPr/>
                    <a:lstStyle/>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Established name brand within retail</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Full operation and AP solution</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Full reporting suite</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Can track customer through Ai or HW monitoring</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Leadership team are comprised of former retailers</a:t>
                      </a:r>
                      <a:endParaRPr sz="1200">
                        <a:latin typeface="Lato"/>
                        <a:ea typeface="Lato"/>
                        <a:cs typeface="Lato"/>
                        <a:sym typeface="Lato"/>
                      </a:endParaRPr>
                    </a:p>
                    <a:p>
                      <a:pPr marL="45720" lvl="0" indent="-121920" algn="l" rtl="0">
                        <a:lnSpc>
                          <a:spcPct val="120000"/>
                        </a:lnSpc>
                        <a:spcBef>
                          <a:spcPts val="0"/>
                        </a:spcBef>
                        <a:spcAft>
                          <a:spcPts val="0"/>
                        </a:spcAft>
                        <a:buSzPts val="1200"/>
                        <a:buFont typeface="Lato"/>
                        <a:buChar char="●"/>
                      </a:pPr>
                      <a:r>
                        <a:rPr lang="en-US" sz="1200">
                          <a:latin typeface="Lato"/>
                          <a:ea typeface="Lato"/>
                          <a:cs typeface="Lato"/>
                          <a:sym typeface="Lato"/>
                        </a:rPr>
                        <a:t>Strong customer success team</a:t>
                      </a:r>
                      <a:endParaRPr sz="1200">
                        <a:latin typeface="Lato"/>
                        <a:ea typeface="Lato"/>
                        <a:cs typeface="Lato"/>
                        <a:sym typeface="Lato"/>
                      </a:endParaRPr>
                    </a:p>
                    <a:p>
                      <a:pPr marL="457200" lvl="0" indent="0" algn="l" rtl="0">
                        <a:lnSpc>
                          <a:spcPct val="120000"/>
                        </a:lnSpc>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tc>
                  <a:txBody>
                    <a:bodyPr/>
                    <a:lstStyle/>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Charges top dollars for technology solution</a:t>
                      </a:r>
                      <a:endParaRPr sz="1200">
                        <a:solidFill>
                          <a:schemeClr val="dk1"/>
                        </a:solidFill>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Proprietary costly counting HW  </a:t>
                      </a:r>
                      <a:endParaRPr sz="1200">
                        <a:solidFill>
                          <a:schemeClr val="dk1"/>
                        </a:solidFill>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Video surveillance features are lacking</a:t>
                      </a:r>
                      <a:endParaRPr sz="1200">
                        <a:solidFill>
                          <a:schemeClr val="dk1"/>
                        </a:solidFill>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Can not utilize existing cameras</a:t>
                      </a:r>
                      <a:endParaRPr sz="1200">
                        <a:solidFill>
                          <a:schemeClr val="dk1"/>
                        </a:solidFill>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Deployment often late and over budget</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tc>
                  <a:txBody>
                    <a:bodyPr/>
                    <a:lstStyle/>
                    <a:p>
                      <a:pPr marL="45720" lvl="0" indent="-121920" algn="l" rtl="0">
                        <a:spcBef>
                          <a:spcPts val="0"/>
                        </a:spcBef>
                        <a:spcAft>
                          <a:spcPts val="0"/>
                        </a:spcAft>
                        <a:buClr>
                          <a:schemeClr val="dk1"/>
                        </a:buClr>
                        <a:buSzPts val="1200"/>
                        <a:buFont typeface="Lato"/>
                        <a:buChar char="●"/>
                      </a:pPr>
                      <a:r>
                        <a:rPr lang="en-US" sz="1200">
                          <a:solidFill>
                            <a:schemeClr val="dk1"/>
                          </a:solidFill>
                          <a:latin typeface="Lato"/>
                          <a:ea typeface="Lato"/>
                          <a:cs typeface="Lato"/>
                          <a:sym typeface="Lato"/>
                        </a:rPr>
                        <a:t>When going against Retailnext on a green field project go in with the idea that the solution being offered can utilize some or all of the existing video infrastructure.  This will have a large impact on the implementation cost since there may be very little to new hardware needed to achieve the result the retailers are looking for.</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35925">
                <a:tc>
                  <a:txBody>
                    <a:bodyPr/>
                    <a:lstStyle/>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Largest market share and brand recognition</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Most experience </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Has the ability to compare traffic and conversion across an entire segment</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Can implement quickly through JCI</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Insightful dashboards and strong integration to their own AP platform (Sensormatic)</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45720" lvl="0" indent="-121920" algn="l" rtl="0">
                        <a:spcBef>
                          <a:spcPts val="0"/>
                        </a:spcBef>
                        <a:spcAft>
                          <a:spcPts val="0"/>
                        </a:spcAft>
                        <a:buSzPts val="1200"/>
                        <a:buFont typeface="Lato"/>
                        <a:buChar char="●"/>
                      </a:pPr>
                      <a:r>
                        <a:rPr lang="en-US" sz="1200">
                          <a:latin typeface="Lato"/>
                          <a:ea typeface="Lato"/>
                          <a:cs typeface="Lato"/>
                          <a:sym typeface="Lato"/>
                        </a:rPr>
                        <a:t>Very little integration for past decade</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solidFill>
                            <a:schemeClr val="dk1"/>
                          </a:solidFill>
                          <a:latin typeface="Lato"/>
                          <a:ea typeface="Lato"/>
                          <a:cs typeface="Lato"/>
                          <a:sym typeface="Lato"/>
                        </a:rPr>
                        <a:t>Service is lacking due to merger and consolidation of Shoppertrak with JCI</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latin typeface="Lato"/>
                          <a:ea typeface="Lato"/>
                          <a:cs typeface="Lato"/>
                          <a:sym typeface="Lato"/>
                        </a:rPr>
                        <a:t>Can not go beyond the door</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45720" lvl="0" indent="-121920" algn="l" rtl="0">
                        <a:spcBef>
                          <a:spcPts val="0"/>
                        </a:spcBef>
                        <a:spcAft>
                          <a:spcPts val="0"/>
                        </a:spcAft>
                        <a:buSzPts val="1200"/>
                        <a:buFont typeface="Lato"/>
                        <a:buChar char="●"/>
                      </a:pPr>
                      <a:r>
                        <a:rPr lang="en-US" sz="1200">
                          <a:latin typeface="Lato"/>
                          <a:ea typeface="Lato"/>
                          <a:cs typeface="Lato"/>
                          <a:sym typeface="Lato"/>
                        </a:rPr>
                        <a:t>The opportunity with Shoppertrak  is to see if the retailer is dissatisfied with the services or if the retailer want to understand traffic flow beyond the door way.  Being able to expand the customer journey beyond the door and into the entire store make the i3 product more appealing to most retailers especially when they can utilize their existing infrastructure to do this.  </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1146275">
                <a:tc>
                  <a:txBody>
                    <a:bodyPr/>
                    <a:lstStyle/>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Low cost for small implementation </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Minimal HW</a:t>
                      </a:r>
                      <a:endParaRPr sz="1200">
                        <a:latin typeface="Lato"/>
                        <a:ea typeface="Lato"/>
                        <a:cs typeface="Lato"/>
                        <a:sym typeface="Lato"/>
                      </a:endParaRPr>
                    </a:p>
                    <a:p>
                      <a:pPr marL="45720" lvl="0" indent="-121920" algn="l" rtl="0">
                        <a:lnSpc>
                          <a:spcPct val="120000"/>
                        </a:lnSpc>
                        <a:spcBef>
                          <a:spcPts val="0"/>
                        </a:spcBef>
                        <a:spcAft>
                          <a:spcPts val="0"/>
                        </a:spcAft>
                        <a:buClr>
                          <a:schemeClr val="dk1"/>
                        </a:buClr>
                        <a:buSzPts val="1200"/>
                        <a:buFont typeface="Lato"/>
                        <a:buChar char="●"/>
                      </a:pPr>
                      <a:r>
                        <a:rPr lang="en-US" sz="1200">
                          <a:latin typeface="Lato"/>
                          <a:ea typeface="Lato"/>
                          <a:cs typeface="Lato"/>
                          <a:sym typeface="Lato"/>
                        </a:rPr>
                        <a:t>SW can be loaded onto supporting camera HW like Axis</a:t>
                      </a:r>
                      <a:endParaRPr sz="1200">
                        <a:latin typeface="Lato"/>
                        <a:ea typeface="Lato"/>
                        <a:cs typeface="Lato"/>
                        <a:sym typeface="Lato"/>
                      </a:endParaRPr>
                    </a:p>
                    <a:p>
                      <a:pPr marL="45720" lvl="0" indent="-45720" algn="l" rtl="0">
                        <a:lnSpc>
                          <a:spcPct val="120000"/>
                        </a:lnSpc>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45720" lvl="0" indent="-121920" algn="l" rtl="0">
                        <a:spcBef>
                          <a:spcPts val="0"/>
                        </a:spcBef>
                        <a:spcAft>
                          <a:spcPts val="0"/>
                        </a:spcAft>
                        <a:buSzPts val="1200"/>
                        <a:buFont typeface="Lato"/>
                        <a:buChar char="●"/>
                      </a:pPr>
                      <a:r>
                        <a:rPr lang="en-US" sz="1200">
                          <a:latin typeface="Lato"/>
                          <a:ea typeface="Lato"/>
                          <a:cs typeface="Lato"/>
                          <a:sym typeface="Lato"/>
                        </a:rPr>
                        <a:t>Over promise </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solidFill>
                            <a:schemeClr val="dk1"/>
                          </a:solidFill>
                          <a:latin typeface="Lato"/>
                          <a:ea typeface="Lato"/>
                          <a:cs typeface="Lato"/>
                          <a:sym typeface="Lato"/>
                        </a:rPr>
                        <a:t>Basic reports and metric</a:t>
                      </a:r>
                      <a:endParaRPr sz="1200">
                        <a:latin typeface="Lato"/>
                        <a:ea typeface="Lato"/>
                        <a:cs typeface="Lato"/>
                        <a:sym typeface="Lato"/>
                      </a:endParaRPr>
                    </a:p>
                    <a:p>
                      <a:pPr marL="45720" lvl="0" indent="-121920" algn="l" rtl="0">
                        <a:spcBef>
                          <a:spcPts val="0"/>
                        </a:spcBef>
                        <a:spcAft>
                          <a:spcPts val="0"/>
                        </a:spcAft>
                        <a:buSzPts val="1200"/>
                        <a:buFont typeface="Lato"/>
                        <a:buChar char="●"/>
                      </a:pPr>
                      <a:r>
                        <a:rPr lang="en-US" sz="1200">
                          <a:latin typeface="Lato"/>
                          <a:ea typeface="Lato"/>
                          <a:cs typeface="Lato"/>
                          <a:sym typeface="Lato"/>
                        </a:rPr>
                        <a:t>Just detecting and tracking but does not have the complete operational &amp; security solution</a:t>
                      </a:r>
                      <a:endParaRPr sz="1200">
                        <a:latin typeface="Lato"/>
                        <a:ea typeface="Lato"/>
                        <a:cs typeface="Lato"/>
                        <a:sym typeface="Lato"/>
                      </a:endParaRPr>
                    </a:p>
                    <a:p>
                      <a:pPr marL="457200" lvl="0" indent="0" algn="l" rtl="0">
                        <a:spcBef>
                          <a:spcPts val="0"/>
                        </a:spcBef>
                        <a:spcAft>
                          <a:spcPts val="0"/>
                        </a:spcAft>
                        <a:buNone/>
                      </a:pP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tc>
                  <a:txBody>
                    <a:bodyPr/>
                    <a:lstStyle/>
                    <a:p>
                      <a:pPr marL="45720" lvl="0" indent="-121920" algn="l" rtl="0">
                        <a:spcBef>
                          <a:spcPts val="0"/>
                        </a:spcBef>
                        <a:spcAft>
                          <a:spcPts val="0"/>
                        </a:spcAft>
                        <a:buSzPts val="1200"/>
                        <a:buFont typeface="Lato"/>
                        <a:buChar char="●"/>
                      </a:pPr>
                      <a:r>
                        <a:rPr lang="en-US" sz="1200">
                          <a:latin typeface="Lato"/>
                          <a:ea typeface="Lato"/>
                          <a:cs typeface="Lato"/>
                          <a:sym typeface="Lato"/>
                        </a:rPr>
                        <a:t>Prism Labs is a good technology on small scale implementation that require very basic data sets and reporting.  The opportunity when going against Prism is to discuss how the retailers existing video infrastructure can be reuse to gain deeper insight into their customer journey with having a need to rip and replace.  </a:t>
                      </a:r>
                      <a:endParaRPr sz="1200">
                        <a:latin typeface="Lato"/>
                        <a:ea typeface="Lato"/>
                        <a:cs typeface="Lato"/>
                        <a:sym typeface="Lato"/>
                      </a:endParaRPr>
                    </a:p>
                  </a:txBody>
                  <a:tcPr marL="91425" marR="95250" marT="91425" marB="95250">
                    <a:lnL w="10575" cap="flat" cmpd="sng">
                      <a:solidFill>
                        <a:schemeClr val="lt2">
                          <a:alpha val="0"/>
                        </a:schemeClr>
                      </a:solidFill>
                      <a:prstDash val="solid"/>
                      <a:round/>
                      <a:headEnd type="none" w="sm" len="sm"/>
                      <a:tailEnd type="none" w="sm" len="sm"/>
                    </a:lnL>
                    <a:lnR w="10575" cap="flat" cmpd="sng">
                      <a:solidFill>
                        <a:schemeClr val="lt2">
                          <a:alpha val="0"/>
                        </a:schemeClr>
                      </a:solidFill>
                      <a:prstDash val="solid"/>
                      <a:round/>
                      <a:headEnd type="none" w="sm" len="sm"/>
                      <a:tailEnd type="none" w="sm" len="sm"/>
                    </a:lnR>
                    <a:lnT w="10575" cap="flat" cmpd="sng">
                      <a:solidFill>
                        <a:schemeClr val="lt2">
                          <a:alpha val="0"/>
                        </a:schemeClr>
                      </a:solidFill>
                      <a:prstDash val="solid"/>
                      <a:round/>
                      <a:headEnd type="none" w="sm" len="sm"/>
                      <a:tailEnd type="none" w="sm" len="sm"/>
                    </a:lnT>
                    <a:lnB w="10575" cap="flat" cmpd="sng">
                      <a:solidFill>
                        <a:schemeClr val="lt2">
                          <a:alpha val="0"/>
                        </a:schemeClr>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337" name="Google Shape;337;p41"/>
          <p:cNvSpPr/>
          <p:nvPr/>
        </p:nvSpPr>
        <p:spPr>
          <a:xfrm>
            <a:off x="16275" y="0"/>
            <a:ext cx="12192000" cy="12510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1"/>
          <p:cNvSpPr txBox="1"/>
          <p:nvPr/>
        </p:nvSpPr>
        <p:spPr>
          <a:xfrm>
            <a:off x="650083" y="473953"/>
            <a:ext cx="111132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Competitive Landscape for Retail Business Insights</a:t>
            </a:r>
            <a:endParaRPr>
              <a:solidFill>
                <a:schemeClr val="lt1"/>
              </a:solidFill>
              <a:latin typeface="Lato"/>
              <a:ea typeface="Lato"/>
              <a:cs typeface="Lato"/>
              <a:sym typeface="Lato"/>
            </a:endParaRPr>
          </a:p>
        </p:txBody>
      </p:sp>
      <p:pic>
        <p:nvPicPr>
          <p:cNvPr id="339" name="Google Shape;339;p41"/>
          <p:cNvPicPr preferRelativeResize="0"/>
          <p:nvPr/>
        </p:nvPicPr>
        <p:blipFill rotWithShape="1">
          <a:blip r:embed="rId3">
            <a:alphaModFix/>
          </a:blip>
          <a:srcRect/>
          <a:stretch/>
        </p:blipFill>
        <p:spPr>
          <a:xfrm rot="-5400000">
            <a:off x="-101542" y="2418138"/>
            <a:ext cx="1255225" cy="248000"/>
          </a:xfrm>
          <a:prstGeom prst="rect">
            <a:avLst/>
          </a:prstGeom>
          <a:noFill/>
          <a:ln>
            <a:noFill/>
          </a:ln>
        </p:spPr>
      </p:pic>
      <p:pic>
        <p:nvPicPr>
          <p:cNvPr id="340" name="Google Shape;340;p41"/>
          <p:cNvPicPr preferRelativeResize="0"/>
          <p:nvPr/>
        </p:nvPicPr>
        <p:blipFill rotWithShape="1">
          <a:blip r:embed="rId4">
            <a:alphaModFix/>
          </a:blip>
          <a:srcRect/>
          <a:stretch/>
        </p:blipFill>
        <p:spPr>
          <a:xfrm rot="-5400000">
            <a:off x="-109825" y="4012162"/>
            <a:ext cx="1271800" cy="310950"/>
          </a:xfrm>
          <a:prstGeom prst="rect">
            <a:avLst/>
          </a:prstGeom>
          <a:noFill/>
          <a:ln>
            <a:noFill/>
          </a:ln>
        </p:spPr>
      </p:pic>
      <p:pic>
        <p:nvPicPr>
          <p:cNvPr id="341" name="Google Shape;341;p41"/>
          <p:cNvPicPr preferRelativeResize="0"/>
          <p:nvPr/>
        </p:nvPicPr>
        <p:blipFill>
          <a:blip r:embed="rId5">
            <a:alphaModFix/>
          </a:blip>
          <a:stretch>
            <a:fillRect/>
          </a:stretch>
        </p:blipFill>
        <p:spPr>
          <a:xfrm>
            <a:off x="260900" y="5165525"/>
            <a:ext cx="513850" cy="569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2"/>
          <p:cNvPicPr preferRelativeResize="0"/>
          <p:nvPr/>
        </p:nvPicPr>
        <p:blipFill rotWithShape="1">
          <a:blip r:embed="rId3">
            <a:alphaModFix/>
          </a:blip>
          <a:srcRect l="9041" r="28687"/>
          <a:stretch/>
        </p:blipFill>
        <p:spPr>
          <a:xfrm>
            <a:off x="120326" y="478475"/>
            <a:ext cx="2619761" cy="2367070"/>
          </a:xfrm>
          <a:custGeom>
            <a:avLst/>
            <a:gdLst/>
            <a:ahLst/>
            <a:cxnLst/>
            <a:rect l="l" t="t" r="r" b="b"/>
            <a:pathLst>
              <a:path w="3347937" h="3025010" extrusionOk="0">
                <a:moveTo>
                  <a:pt x="1071374" y="0"/>
                </a:moveTo>
                <a:lnTo>
                  <a:pt x="2276564" y="0"/>
                </a:lnTo>
                <a:cubicBezTo>
                  <a:pt x="2444042" y="0"/>
                  <a:pt x="2598800" y="89348"/>
                  <a:pt x="2682539" y="234391"/>
                </a:cubicBezTo>
                <a:lnTo>
                  <a:pt x="3285134" y="1278114"/>
                </a:lnTo>
                <a:cubicBezTo>
                  <a:pt x="3368872" y="1423157"/>
                  <a:pt x="3368872" y="1601853"/>
                  <a:pt x="3285134" y="1746896"/>
                </a:cubicBezTo>
                <a:lnTo>
                  <a:pt x="2682539" y="2790619"/>
                </a:lnTo>
                <a:cubicBezTo>
                  <a:pt x="2598800" y="2935662"/>
                  <a:pt x="2444042" y="3025010"/>
                  <a:pt x="2276564" y="3025010"/>
                </a:cubicBezTo>
                <a:lnTo>
                  <a:pt x="1071374" y="3025010"/>
                </a:lnTo>
                <a:cubicBezTo>
                  <a:pt x="903897" y="3025010"/>
                  <a:pt x="749138" y="2935662"/>
                  <a:pt x="665399" y="2790619"/>
                </a:cubicBezTo>
                <a:lnTo>
                  <a:pt x="62804" y="1746896"/>
                </a:lnTo>
                <a:cubicBezTo>
                  <a:pt x="-20934" y="1601853"/>
                  <a:pt x="-20934" y="1423157"/>
                  <a:pt x="62804" y="1278114"/>
                </a:cubicBezTo>
                <a:lnTo>
                  <a:pt x="665399" y="234391"/>
                </a:lnTo>
                <a:cubicBezTo>
                  <a:pt x="749138" y="89348"/>
                  <a:pt x="903897" y="0"/>
                  <a:pt x="1071374" y="0"/>
                </a:cubicBezTo>
                <a:close/>
              </a:path>
            </a:pathLst>
          </a:custGeom>
          <a:noFill/>
          <a:ln>
            <a:noFill/>
          </a:ln>
        </p:spPr>
      </p:pic>
      <p:sp>
        <p:nvSpPr>
          <p:cNvPr id="347" name="Google Shape;347;p42"/>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2"/>
          <p:cNvSpPr/>
          <p:nvPr/>
        </p:nvSpPr>
        <p:spPr>
          <a:xfrm>
            <a:off x="1457175" y="1954575"/>
            <a:ext cx="3714000" cy="198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274320" marR="91440" lvl="0" indent="-182880" algn="l" rtl="0">
              <a:spcBef>
                <a:spcPts val="0"/>
              </a:spcBef>
              <a:spcAft>
                <a:spcPts val="0"/>
              </a:spcAft>
              <a:buNone/>
            </a:pPr>
            <a:r>
              <a:rPr lang="en-US" sz="1600" b="1">
                <a:latin typeface="Lato"/>
                <a:ea typeface="Lato"/>
                <a:cs typeface="Lato"/>
                <a:sym typeface="Lato"/>
              </a:rPr>
              <a:t>Typical Decision Makers</a:t>
            </a:r>
            <a:endParaRPr sz="1600" b="1">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Heads of OPs, Marketing, IT</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US">
                <a:latin typeface="Lato"/>
                <a:ea typeface="Lato"/>
                <a:cs typeface="Lato"/>
                <a:sym typeface="Lato"/>
              </a:rPr>
              <a:t>Owner</a:t>
            </a:r>
            <a:endParaRPr>
              <a:latin typeface="Lato"/>
              <a:ea typeface="Lato"/>
              <a:cs typeface="Lato"/>
              <a:sym typeface="Lato"/>
            </a:endParaRPr>
          </a:p>
          <a:p>
            <a:pPr marL="457200" lvl="0" indent="0" algn="l" rtl="0">
              <a:spcBef>
                <a:spcPts val="0"/>
              </a:spcBef>
              <a:spcAft>
                <a:spcPts val="0"/>
              </a:spcAft>
              <a:buNone/>
            </a:pPr>
            <a:endParaRPr/>
          </a:p>
        </p:txBody>
      </p:sp>
      <p:sp>
        <p:nvSpPr>
          <p:cNvPr id="349" name="Google Shape;349;p42"/>
          <p:cNvSpPr/>
          <p:nvPr/>
        </p:nvSpPr>
        <p:spPr>
          <a:xfrm>
            <a:off x="169250" y="4271825"/>
            <a:ext cx="5050800" cy="1676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274320" marR="91440" lvl="0" indent="-182880" algn="l" rtl="0">
              <a:lnSpc>
                <a:spcPct val="115000"/>
              </a:lnSpc>
              <a:spcBef>
                <a:spcPts val="0"/>
              </a:spcBef>
              <a:spcAft>
                <a:spcPts val="0"/>
              </a:spcAft>
              <a:buNone/>
            </a:pPr>
            <a:r>
              <a:rPr lang="en-US" sz="1600" b="1">
                <a:solidFill>
                  <a:schemeClr val="dk1"/>
                </a:solidFill>
                <a:latin typeface="Lato"/>
                <a:ea typeface="Lato"/>
                <a:cs typeface="Lato"/>
                <a:sym typeface="Lato"/>
              </a:rPr>
              <a:t>Typical Influencers </a:t>
            </a:r>
            <a:endParaRPr sz="1600" b="1">
              <a:solidFill>
                <a:schemeClr val="dk1"/>
              </a:solidFill>
              <a:latin typeface="Lato"/>
              <a:ea typeface="Lato"/>
              <a:cs typeface="Lato"/>
              <a:sym typeface="Lato"/>
            </a:endParaRPr>
          </a:p>
          <a:p>
            <a:pPr marL="457200" lvl="0" indent="-317500" algn="l" rtl="0">
              <a:spcBef>
                <a:spcPts val="1200"/>
              </a:spcBef>
              <a:spcAft>
                <a:spcPts val="0"/>
              </a:spcAft>
              <a:buClr>
                <a:schemeClr val="dk1"/>
              </a:buClr>
              <a:buSzPts val="1400"/>
              <a:buFont typeface="Lato"/>
              <a:buChar char="●"/>
            </a:pPr>
            <a:r>
              <a:rPr lang="en-US">
                <a:solidFill>
                  <a:schemeClr val="dk1"/>
                </a:solidFill>
                <a:latin typeface="Lato"/>
                <a:ea typeface="Lato"/>
                <a:cs typeface="Lato"/>
                <a:sym typeface="Lato"/>
              </a:rPr>
              <a:t>District Manager or General manager</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Ops/facility manager</a:t>
            </a:r>
            <a:endParaRPr>
              <a:solidFill>
                <a:schemeClr val="dk1"/>
              </a:solidFill>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Franchise Board, Investor Groups or Advisory Groups</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Consultants and Secondary Vendors (POS companies)</a:t>
            </a:r>
            <a:endParaRPr>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US">
                <a:solidFill>
                  <a:schemeClr val="dk1"/>
                </a:solidFill>
                <a:latin typeface="Lato"/>
                <a:ea typeface="Lato"/>
                <a:cs typeface="Lato"/>
                <a:sym typeface="Lato"/>
              </a:rPr>
              <a:t>Industry groups/sites: RLPSA, LPM, QSR magazine</a:t>
            </a:r>
            <a:endParaRPr>
              <a:latin typeface="Lato"/>
              <a:ea typeface="Lato"/>
              <a:cs typeface="Lato"/>
              <a:sym typeface="Lato"/>
            </a:endParaRPr>
          </a:p>
        </p:txBody>
      </p:sp>
      <p:sp>
        <p:nvSpPr>
          <p:cNvPr id="350" name="Google Shape;350;p42"/>
          <p:cNvSpPr txBox="1"/>
          <p:nvPr/>
        </p:nvSpPr>
        <p:spPr>
          <a:xfrm>
            <a:off x="5058800" y="655450"/>
            <a:ext cx="6614100" cy="260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latin typeface="Lato"/>
                <a:ea typeface="Lato"/>
                <a:cs typeface="Lato"/>
                <a:sym typeface="Lato"/>
              </a:rPr>
              <a:t>Initial Pitch</a:t>
            </a:r>
            <a:endParaRPr sz="1800" b="1">
              <a:solidFill>
                <a:schemeClr val="dk1"/>
              </a:solidFill>
              <a:latin typeface="Lato"/>
              <a:ea typeface="Lato"/>
              <a:cs typeface="Lato"/>
              <a:sym typeface="Lato"/>
            </a:endParaRPr>
          </a:p>
          <a:p>
            <a:pPr marL="457200" lvl="0" indent="0" algn="l" rtl="0">
              <a:lnSpc>
                <a:spcPct val="115000"/>
              </a:lnSpc>
              <a:spcBef>
                <a:spcPts val="1200"/>
              </a:spcBef>
              <a:spcAft>
                <a:spcPts val="1200"/>
              </a:spcAft>
              <a:buClr>
                <a:schemeClr val="dk1"/>
              </a:buClr>
              <a:buSzPts val="1100"/>
              <a:buFont typeface="Arial"/>
              <a:buNone/>
            </a:pPr>
            <a:r>
              <a:rPr lang="en-US" sz="1600">
                <a:solidFill>
                  <a:schemeClr val="dk1"/>
                </a:solidFill>
                <a:latin typeface="Lato"/>
                <a:ea typeface="Lato"/>
                <a:cs typeface="Lato"/>
                <a:sym typeface="Lato"/>
              </a:rPr>
              <a:t>“Hi (first name of potential customer) ….My name is XYZ and our company has been working with many  retailers like “retail-name drop” DG, Five Below, DTLR, Columbia have a better understanding of their customer journey through out the store utilizing  their current video technology  platform.  Would you have some time to set up a meeting with a subject matter expert to share our use cases and benefits to retailers like you?”</a:t>
            </a:r>
            <a:endParaRPr sz="1600">
              <a:latin typeface="Lato"/>
              <a:ea typeface="Lato"/>
              <a:cs typeface="Lato"/>
              <a:sym typeface="Lato"/>
            </a:endParaRPr>
          </a:p>
        </p:txBody>
      </p:sp>
      <p:sp>
        <p:nvSpPr>
          <p:cNvPr id="351" name="Google Shape;351;p42"/>
          <p:cNvSpPr/>
          <p:nvPr/>
        </p:nvSpPr>
        <p:spPr>
          <a:xfrm>
            <a:off x="5444900" y="3419225"/>
            <a:ext cx="6228000" cy="2529000"/>
          </a:xfrm>
          <a:prstGeom prst="roundRect">
            <a:avLst>
              <a:gd name="adj" fmla="val 16667"/>
            </a:avLst>
          </a:prstGeom>
          <a:solidFill>
            <a:srgbClr val="0B499C"/>
          </a:solidFill>
          <a:ln>
            <a:noFill/>
          </a:ln>
        </p:spPr>
        <p:txBody>
          <a:bodyPr spcFirstLastPara="1" wrap="square" lIns="91425" tIns="91425" rIns="91425" bIns="91425" anchor="ctr" anchorCtr="0">
            <a:noAutofit/>
          </a:bodyPr>
          <a:lstStyle/>
          <a:p>
            <a:pPr marL="594360" marR="91440" lvl="0" indent="-320040" algn="l" rtl="0">
              <a:lnSpc>
                <a:spcPct val="115000"/>
              </a:lnSpc>
              <a:spcBef>
                <a:spcPts val="1200"/>
              </a:spcBef>
              <a:spcAft>
                <a:spcPts val="0"/>
              </a:spcAft>
              <a:buNone/>
            </a:pPr>
            <a:r>
              <a:rPr lang="en-US" sz="1600" b="1">
                <a:solidFill>
                  <a:schemeClr val="lt1"/>
                </a:solidFill>
                <a:latin typeface="Lato"/>
                <a:ea typeface="Lato"/>
                <a:cs typeface="Lato"/>
                <a:sym typeface="Lato"/>
              </a:rPr>
              <a:t>Sales Tips</a:t>
            </a:r>
            <a:endParaRPr sz="1600" b="1">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Get the decision maker involved early</a:t>
            </a:r>
            <a:endParaRPr>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Ask pointed Discovery questions besides BANT:</a:t>
            </a:r>
            <a:endParaRPr>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Is customer counting an initiative this year?</a:t>
            </a:r>
            <a:endParaRPr>
              <a:solidFill>
                <a:schemeClr val="lt1"/>
              </a:solidFill>
              <a:latin typeface="Lato"/>
              <a:ea typeface="Lato"/>
              <a:cs typeface="Lato"/>
              <a:sym typeface="Lato"/>
            </a:endParaRPr>
          </a:p>
          <a:p>
            <a:pPr marL="914400" marR="91440" lvl="1"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Is your operation group interested in tracking the guest beyond the front door?</a:t>
            </a:r>
            <a:endParaRPr>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Tailor proposal with their needs with minimal options</a:t>
            </a:r>
            <a:endParaRPr>
              <a:solidFill>
                <a:schemeClr val="lt1"/>
              </a:solidFill>
              <a:latin typeface="Lato"/>
              <a:ea typeface="Lato"/>
              <a:cs typeface="Lato"/>
              <a:sym typeface="Lato"/>
            </a:endParaRPr>
          </a:p>
          <a:p>
            <a:pPr marL="457200" marR="91440" lvl="0" indent="-317500" algn="l" rtl="0">
              <a:lnSpc>
                <a:spcPct val="115000"/>
              </a:lnSpc>
              <a:spcBef>
                <a:spcPts val="0"/>
              </a:spcBef>
              <a:spcAft>
                <a:spcPts val="0"/>
              </a:spcAft>
              <a:buClr>
                <a:schemeClr val="lt1"/>
              </a:buClr>
              <a:buSzPts val="1400"/>
              <a:buFont typeface="Lato"/>
              <a:buChar char="●"/>
            </a:pPr>
            <a:r>
              <a:rPr lang="en-US">
                <a:solidFill>
                  <a:schemeClr val="lt1"/>
                </a:solidFill>
                <a:latin typeface="Lato"/>
                <a:ea typeface="Lato"/>
                <a:cs typeface="Lato"/>
                <a:sym typeface="Lato"/>
              </a:rPr>
              <a:t>Understand their costs and provide ROI</a:t>
            </a:r>
            <a:endParaRPr sz="1600" b="1">
              <a:solidFill>
                <a:schemeClr val="lt1"/>
              </a:solidFill>
              <a:latin typeface="Lato"/>
              <a:ea typeface="Lato"/>
              <a:cs typeface="Lato"/>
              <a:sym typeface="Lato"/>
            </a:endParaRPr>
          </a:p>
        </p:txBody>
      </p:sp>
      <p:pic>
        <p:nvPicPr>
          <p:cNvPr id="352" name="Google Shape;352;p42"/>
          <p:cNvPicPr preferRelativeResize="0"/>
          <p:nvPr/>
        </p:nvPicPr>
        <p:blipFill rotWithShape="1">
          <a:blip r:embed="rId4">
            <a:alphaModFix/>
          </a:blip>
          <a:srcRect/>
          <a:stretch/>
        </p:blipFill>
        <p:spPr>
          <a:xfrm>
            <a:off x="351412" y="3490946"/>
            <a:ext cx="323109" cy="323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3"/>
          <p:cNvSpPr/>
          <p:nvPr/>
        </p:nvSpPr>
        <p:spPr>
          <a:xfrm>
            <a:off x="-13395" y="13415"/>
            <a:ext cx="12202500" cy="715500"/>
          </a:xfrm>
          <a:prstGeom prst="rect">
            <a:avLst/>
          </a:prstGeom>
          <a:gradFill>
            <a:gsLst>
              <a:gs pos="0">
                <a:srgbClr val="2649A8">
                  <a:alpha val="93333"/>
                </a:srgbClr>
              </a:gs>
              <a:gs pos="100000">
                <a:srgbClr val="093153"/>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600" b="1">
                <a:solidFill>
                  <a:schemeClr val="lt1"/>
                </a:solidFill>
                <a:latin typeface="Lato"/>
                <a:ea typeface="Lato"/>
                <a:cs typeface="Lato"/>
                <a:sym typeface="Lato"/>
              </a:rPr>
              <a:t>Business Insights - FAQs</a:t>
            </a:r>
            <a:endParaRPr sz="2600" b="1">
              <a:solidFill>
                <a:schemeClr val="lt1"/>
              </a:solidFill>
              <a:latin typeface="Lato"/>
              <a:ea typeface="Lato"/>
              <a:cs typeface="Lato"/>
              <a:sym typeface="Lato"/>
            </a:endParaRPr>
          </a:p>
        </p:txBody>
      </p:sp>
      <p:sp>
        <p:nvSpPr>
          <p:cNvPr id="359" name="Google Shape;359;p43"/>
          <p:cNvSpPr txBox="1">
            <a:spLocks noGrp="1"/>
          </p:cNvSpPr>
          <p:nvPr>
            <p:ph type="body" idx="1"/>
          </p:nvPr>
        </p:nvSpPr>
        <p:spPr>
          <a:xfrm>
            <a:off x="609600" y="1371600"/>
            <a:ext cx="10972800" cy="47739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600"/>
              </a:spcBef>
              <a:spcAft>
                <a:spcPts val="0"/>
              </a:spcAft>
              <a:buSzPts val="2400"/>
              <a:buChar char="•"/>
            </a:pPr>
            <a:r>
              <a:rPr lang="en-US" sz="2400" b="1">
                <a:solidFill>
                  <a:schemeClr val="dk1"/>
                </a:solidFill>
              </a:rPr>
              <a:t>What are the key business drivers for Retail Business Insights/Video Analytics solution?</a:t>
            </a:r>
            <a:endParaRPr sz="2400" b="1">
              <a:solidFill>
                <a:schemeClr val="dk1"/>
              </a:solidFill>
            </a:endParaRPr>
          </a:p>
          <a:p>
            <a:pPr marL="457200" lvl="0" indent="-381000" algn="l" rtl="0">
              <a:lnSpc>
                <a:spcPct val="115000"/>
              </a:lnSpc>
              <a:spcBef>
                <a:spcPts val="1600"/>
              </a:spcBef>
              <a:spcAft>
                <a:spcPts val="0"/>
              </a:spcAft>
              <a:buSzPts val="2400"/>
              <a:buChar char="•"/>
            </a:pPr>
            <a:r>
              <a:rPr lang="en-US" sz="2400" b="1">
                <a:solidFill>
                  <a:schemeClr val="dk1"/>
                </a:solidFill>
              </a:rPr>
              <a:t>What are the key benefits to a retailer with our business analytics solution?</a:t>
            </a:r>
            <a:endParaRPr sz="2400" b="1">
              <a:solidFill>
                <a:schemeClr val="dk1"/>
              </a:solidFill>
            </a:endParaRPr>
          </a:p>
          <a:p>
            <a:pPr marL="457200" lvl="0" indent="-381000" algn="l" rtl="0">
              <a:lnSpc>
                <a:spcPct val="115000"/>
              </a:lnSpc>
              <a:spcBef>
                <a:spcPts val="1600"/>
              </a:spcBef>
              <a:spcAft>
                <a:spcPts val="0"/>
              </a:spcAft>
              <a:buSzPts val="2400"/>
              <a:buChar char="•"/>
            </a:pPr>
            <a:r>
              <a:rPr lang="en-US" sz="2400" b="1">
                <a:solidFill>
                  <a:schemeClr val="dk1"/>
                </a:solidFill>
              </a:rPr>
              <a:t>Who are the top competitors that i3 runs into in the Retail Business Insights space ?</a:t>
            </a:r>
            <a:endParaRPr sz="2400" b="1">
              <a:solidFill>
                <a:schemeClr val="dk1"/>
              </a:solidFill>
            </a:endParaRPr>
          </a:p>
          <a:p>
            <a:pPr marL="457200" lvl="0" indent="-381000" algn="l" rtl="0">
              <a:lnSpc>
                <a:spcPct val="115000"/>
              </a:lnSpc>
              <a:spcBef>
                <a:spcPts val="1600"/>
              </a:spcBef>
              <a:spcAft>
                <a:spcPts val="0"/>
              </a:spcAft>
              <a:buSzPts val="2400"/>
              <a:buChar char="•"/>
            </a:pPr>
            <a:r>
              <a:rPr lang="en-US" sz="2400" b="1">
                <a:solidFill>
                  <a:schemeClr val="dk1"/>
                </a:solidFill>
              </a:rPr>
              <a:t>Will we support a POC? Maximum length?</a:t>
            </a:r>
            <a:endParaRPr sz="2400" b="1">
              <a:solidFill>
                <a:schemeClr val="dk1"/>
              </a:solidFill>
            </a:endParaRPr>
          </a:p>
          <a:p>
            <a:pPr marL="457200" lvl="0" indent="-381000" algn="l" rtl="0">
              <a:lnSpc>
                <a:spcPct val="115000"/>
              </a:lnSpc>
              <a:spcBef>
                <a:spcPts val="1600"/>
              </a:spcBef>
              <a:spcAft>
                <a:spcPts val="0"/>
              </a:spcAft>
              <a:buSzPts val="2400"/>
              <a:buChar char="•"/>
            </a:pPr>
            <a:r>
              <a:rPr lang="en-US" sz="2400" b="1">
                <a:solidFill>
                  <a:schemeClr val="dk1"/>
                </a:solidFill>
              </a:rPr>
              <a:t>What key integrations with other retail apps are important to understand?</a:t>
            </a:r>
            <a:endParaRPr sz="2400" b="1">
              <a:solidFill>
                <a:schemeClr val="dk1"/>
              </a:solidFill>
            </a:endParaRPr>
          </a:p>
          <a:p>
            <a:pPr marL="457200" lvl="0" indent="-381000" algn="l" rtl="0">
              <a:lnSpc>
                <a:spcPct val="115000"/>
              </a:lnSpc>
              <a:spcBef>
                <a:spcPts val="1600"/>
              </a:spcBef>
              <a:spcAft>
                <a:spcPts val="0"/>
              </a:spcAft>
              <a:buSzPts val="2400"/>
              <a:buChar char="•"/>
            </a:pPr>
            <a:r>
              <a:rPr lang="en-US" sz="2400" b="1">
                <a:solidFill>
                  <a:schemeClr val="dk1"/>
                </a:solidFill>
              </a:rPr>
              <a:t>How do I pitch against someone who has ShopperTrak, RetailNext or Prism as their video analytics tool? </a:t>
            </a:r>
            <a:endParaRPr sz="24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p:cNvPicPr preferRelativeResize="0"/>
          <p:nvPr/>
        </p:nvPicPr>
        <p:blipFill rotWithShape="1">
          <a:blip r:embed="rId3">
            <a:alphaModFix/>
          </a:blip>
          <a:srcRect t="26068" r="12403"/>
          <a:stretch/>
        </p:blipFill>
        <p:spPr>
          <a:xfrm>
            <a:off x="0" y="0"/>
            <a:ext cx="12192000" cy="6857999"/>
          </a:xfrm>
          <a:prstGeom prst="rect">
            <a:avLst/>
          </a:prstGeom>
          <a:noFill/>
          <a:ln>
            <a:noFill/>
          </a:ln>
        </p:spPr>
      </p:pic>
      <p:pic>
        <p:nvPicPr>
          <p:cNvPr id="168" name="Google Shape;168;p30"/>
          <p:cNvPicPr preferRelativeResize="0"/>
          <p:nvPr/>
        </p:nvPicPr>
        <p:blipFill>
          <a:blip r:embed="rId4">
            <a:alphaModFix/>
          </a:blip>
          <a:stretch>
            <a:fillRect/>
          </a:stretch>
        </p:blipFill>
        <p:spPr>
          <a:xfrm>
            <a:off x="-49970" y="-30450"/>
            <a:ext cx="12291932" cy="6918901"/>
          </a:xfrm>
          <a:prstGeom prst="rect">
            <a:avLst/>
          </a:prstGeom>
          <a:noFill/>
          <a:ln>
            <a:noFill/>
          </a:ln>
        </p:spPr>
      </p:pic>
      <p:pic>
        <p:nvPicPr>
          <p:cNvPr id="169" name="Google Shape;169;p30"/>
          <p:cNvPicPr preferRelativeResize="0"/>
          <p:nvPr/>
        </p:nvPicPr>
        <p:blipFill>
          <a:blip r:embed="rId5">
            <a:alphaModFix/>
          </a:blip>
          <a:stretch>
            <a:fillRect/>
          </a:stretch>
        </p:blipFill>
        <p:spPr>
          <a:xfrm>
            <a:off x="-184050" y="-1170025"/>
            <a:ext cx="12846426" cy="8564274"/>
          </a:xfrm>
          <a:prstGeom prst="rect">
            <a:avLst/>
          </a:prstGeom>
          <a:noFill/>
          <a:ln>
            <a:noFill/>
          </a:ln>
        </p:spPr>
      </p:pic>
      <p:sp>
        <p:nvSpPr>
          <p:cNvPr id="170" name="Google Shape;170;p30"/>
          <p:cNvSpPr/>
          <p:nvPr/>
        </p:nvSpPr>
        <p:spPr>
          <a:xfrm>
            <a:off x="386125" y="3386374"/>
            <a:ext cx="8188466" cy="3222555"/>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alpha val="85800"/>
            </a:srgbClr>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pic>
        <p:nvPicPr>
          <p:cNvPr id="171" name="Google Shape;171;p30"/>
          <p:cNvPicPr preferRelativeResize="0"/>
          <p:nvPr/>
        </p:nvPicPr>
        <p:blipFill rotWithShape="1">
          <a:blip r:embed="rId6">
            <a:alphaModFix/>
          </a:blip>
          <a:srcRect t="29" b="19"/>
          <a:stretch/>
        </p:blipFill>
        <p:spPr>
          <a:xfrm>
            <a:off x="1021295" y="3690911"/>
            <a:ext cx="2071534" cy="741660"/>
          </a:xfrm>
          <a:prstGeom prst="rect">
            <a:avLst/>
          </a:prstGeom>
          <a:noFill/>
          <a:ln>
            <a:noFill/>
          </a:ln>
        </p:spPr>
      </p:pic>
      <p:sp>
        <p:nvSpPr>
          <p:cNvPr id="172" name="Google Shape;172;p30"/>
          <p:cNvSpPr txBox="1"/>
          <p:nvPr/>
        </p:nvSpPr>
        <p:spPr>
          <a:xfrm>
            <a:off x="3782300" y="3690900"/>
            <a:ext cx="4483500" cy="1985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300" b="1">
                <a:solidFill>
                  <a:srgbClr val="FFFFFF"/>
                </a:solidFill>
                <a:latin typeface="Montserrat"/>
                <a:ea typeface="Montserrat"/>
                <a:cs typeface="Montserrat"/>
                <a:sym typeface="Montserrat"/>
              </a:rPr>
              <a:t>Business Insights </a:t>
            </a:r>
            <a:r>
              <a:rPr lang="en-US" sz="4300" b="1" i="0" u="none" strike="noStrike" cap="none">
                <a:solidFill>
                  <a:srgbClr val="FFFFFF"/>
                </a:solidFill>
                <a:latin typeface="Montserrat"/>
                <a:ea typeface="Montserrat"/>
                <a:cs typeface="Montserrat"/>
                <a:sym typeface="Montserrat"/>
              </a:rPr>
              <a:t>for</a:t>
            </a:r>
            <a:r>
              <a:rPr lang="en-US" sz="4300" b="1">
                <a:solidFill>
                  <a:srgbClr val="FFFFFF"/>
                </a:solidFill>
                <a:latin typeface="Montserrat"/>
                <a:ea typeface="Montserrat"/>
                <a:cs typeface="Montserrat"/>
                <a:sym typeface="Montserrat"/>
              </a:rPr>
              <a:t> Retail</a:t>
            </a:r>
            <a:endParaRPr sz="500"/>
          </a:p>
        </p:txBody>
      </p:sp>
      <p:sp>
        <p:nvSpPr>
          <p:cNvPr id="173" name="Google Shape;173;p30"/>
          <p:cNvSpPr txBox="1"/>
          <p:nvPr/>
        </p:nvSpPr>
        <p:spPr>
          <a:xfrm>
            <a:off x="3627601" y="5971600"/>
            <a:ext cx="4871700" cy="354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a:solidFill>
                  <a:srgbClr val="FFFFFF"/>
                </a:solidFill>
                <a:latin typeface="Montserrat"/>
                <a:ea typeface="Montserrat"/>
                <a:cs typeface="Montserrat"/>
                <a:sym typeface="Montserrat"/>
              </a:rPr>
              <a:t>Driving Actionable Intelligence</a:t>
            </a:r>
            <a:endParaRPr sz="900"/>
          </a:p>
        </p:txBody>
      </p:sp>
      <p:cxnSp>
        <p:nvCxnSpPr>
          <p:cNvPr id="174" name="Google Shape;174;p30"/>
          <p:cNvCxnSpPr/>
          <p:nvPr/>
        </p:nvCxnSpPr>
        <p:spPr>
          <a:xfrm>
            <a:off x="3820945" y="5865059"/>
            <a:ext cx="4436400" cy="16800"/>
          </a:xfrm>
          <a:prstGeom prst="straightConnector1">
            <a:avLst/>
          </a:prstGeom>
          <a:noFill/>
          <a:ln w="38100" cap="flat" cmpd="sng">
            <a:solidFill>
              <a:srgbClr val="FFFFFF"/>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p:nvPr/>
        </p:nvSpPr>
        <p:spPr>
          <a:xfrm>
            <a:off x="505950" y="424475"/>
            <a:ext cx="3626051" cy="5866702"/>
          </a:xfrm>
          <a:custGeom>
            <a:avLst/>
            <a:gdLst/>
            <a:ahLst/>
            <a:cxnLst/>
            <a:rect l="l" t="t" r="r" b="b"/>
            <a:pathLst>
              <a:path w="2513727" h="2360846" extrusionOk="0">
                <a:moveTo>
                  <a:pt x="41369" y="0"/>
                </a:moveTo>
                <a:lnTo>
                  <a:pt x="2472358" y="0"/>
                </a:lnTo>
                <a:cubicBezTo>
                  <a:pt x="2483330" y="0"/>
                  <a:pt x="2493852" y="4359"/>
                  <a:pt x="2501610" y="12117"/>
                </a:cubicBezTo>
                <a:cubicBezTo>
                  <a:pt x="2509368" y="19875"/>
                  <a:pt x="2513727" y="30397"/>
                  <a:pt x="2513727" y="41369"/>
                </a:cubicBezTo>
                <a:lnTo>
                  <a:pt x="2513727" y="2319477"/>
                </a:lnTo>
                <a:cubicBezTo>
                  <a:pt x="2513727" y="2342324"/>
                  <a:pt x="2495205" y="2360846"/>
                  <a:pt x="2472358" y="2360846"/>
                </a:cubicBezTo>
                <a:lnTo>
                  <a:pt x="41369" y="2360846"/>
                </a:lnTo>
                <a:cubicBezTo>
                  <a:pt x="18522" y="2360846"/>
                  <a:pt x="0" y="2342324"/>
                  <a:pt x="0" y="2319477"/>
                </a:cubicBezTo>
                <a:lnTo>
                  <a:pt x="0" y="41369"/>
                </a:lnTo>
                <a:cubicBezTo>
                  <a:pt x="0" y="18522"/>
                  <a:pt x="18522" y="0"/>
                  <a:pt x="41369" y="0"/>
                </a:cubicBezTo>
                <a:close/>
              </a:path>
            </a:pathLst>
          </a:custGeom>
          <a:solidFill>
            <a:srgbClr val="0B499C"/>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181" name="Google Shape;181;p31"/>
          <p:cNvSpPr txBox="1"/>
          <p:nvPr/>
        </p:nvSpPr>
        <p:spPr>
          <a:xfrm>
            <a:off x="926400" y="2988900"/>
            <a:ext cx="2618700" cy="138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500" b="1">
                <a:solidFill>
                  <a:srgbClr val="FFFFFF"/>
                </a:solidFill>
                <a:latin typeface="Montserrat"/>
                <a:ea typeface="Montserrat"/>
                <a:cs typeface="Montserrat"/>
                <a:sym typeface="Montserrat"/>
              </a:rPr>
              <a:t>Training </a:t>
            </a:r>
            <a:br>
              <a:rPr lang="en-US" sz="4500" b="1">
                <a:solidFill>
                  <a:srgbClr val="FFFFFF"/>
                </a:solidFill>
                <a:latin typeface="Montserrat"/>
                <a:ea typeface="Montserrat"/>
                <a:cs typeface="Montserrat"/>
                <a:sym typeface="Montserrat"/>
              </a:rPr>
            </a:br>
            <a:r>
              <a:rPr lang="en-US" sz="4500" b="1">
                <a:solidFill>
                  <a:srgbClr val="FFFFFF"/>
                </a:solidFill>
                <a:latin typeface="Montserrat"/>
                <a:ea typeface="Montserrat"/>
                <a:cs typeface="Montserrat"/>
                <a:sym typeface="Montserrat"/>
              </a:rPr>
              <a:t>Agenda</a:t>
            </a:r>
            <a:endParaRPr sz="700"/>
          </a:p>
        </p:txBody>
      </p:sp>
      <p:sp>
        <p:nvSpPr>
          <p:cNvPr id="182" name="Google Shape;182;p31"/>
          <p:cNvSpPr txBox="1"/>
          <p:nvPr/>
        </p:nvSpPr>
        <p:spPr>
          <a:xfrm>
            <a:off x="5048250" y="1040475"/>
            <a:ext cx="6618000" cy="39096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Business/Sales Drivers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High Level Solution,  Architecture &amp; Use Cases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Video Analytics Demo</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Case Studies</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Sales Summary:  Buyers &amp; Pitch</a:t>
            </a:r>
            <a:endParaRPr sz="2200" b="1">
              <a:solidFill>
                <a:schemeClr val="dk1"/>
              </a:solidFill>
              <a:latin typeface="Lato"/>
              <a:ea typeface="Lato"/>
              <a:cs typeface="Lato"/>
              <a:sym typeface="Lato"/>
            </a:endParaRPr>
          </a:p>
          <a:p>
            <a:pPr marL="0" lvl="0" indent="0" algn="l" rtl="0">
              <a:lnSpc>
                <a:spcPct val="200000"/>
              </a:lnSpc>
              <a:spcBef>
                <a:spcPts val="0"/>
              </a:spcBef>
              <a:spcAft>
                <a:spcPts val="0"/>
              </a:spcAft>
              <a:buNone/>
            </a:pPr>
            <a:r>
              <a:rPr lang="en-US" sz="2200" b="1">
                <a:solidFill>
                  <a:schemeClr val="dk1"/>
                </a:solidFill>
                <a:latin typeface="Lato"/>
                <a:ea typeface="Lato"/>
                <a:cs typeface="Lato"/>
                <a:sym typeface="Lato"/>
              </a:rPr>
              <a:t>FAQs</a:t>
            </a:r>
            <a:endParaRPr sz="2200" b="1">
              <a:solidFill>
                <a:schemeClr val="dk1"/>
              </a:solidFill>
              <a:latin typeface="Lato"/>
              <a:ea typeface="Lato"/>
              <a:cs typeface="Lato"/>
              <a:sym typeface="Lato"/>
            </a:endParaRPr>
          </a:p>
        </p:txBody>
      </p:sp>
      <p:cxnSp>
        <p:nvCxnSpPr>
          <p:cNvPr id="183" name="Google Shape;183;p31"/>
          <p:cNvCxnSpPr/>
          <p:nvPr/>
        </p:nvCxnSpPr>
        <p:spPr>
          <a:xfrm>
            <a:off x="971407" y="4512734"/>
            <a:ext cx="2308500" cy="0"/>
          </a:xfrm>
          <a:prstGeom prst="straightConnector1">
            <a:avLst/>
          </a:prstGeom>
          <a:noFill/>
          <a:ln w="38100" cap="flat" cmpd="sng">
            <a:solidFill>
              <a:srgbClr val="FFFFFF"/>
            </a:solidFill>
            <a:prstDash val="solid"/>
            <a:round/>
            <a:headEnd type="none" w="sm" len="sm"/>
            <a:tailEnd type="none" w="sm" len="sm"/>
          </a:ln>
        </p:spPr>
      </p:cxnSp>
      <p:sp>
        <p:nvSpPr>
          <p:cNvPr id="184" name="Google Shape;184;p31"/>
          <p:cNvSpPr/>
          <p:nvPr/>
        </p:nvSpPr>
        <p:spPr>
          <a:xfrm>
            <a:off x="4634798" y="1157088"/>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5" name="Google Shape;185;p31"/>
          <p:cNvSpPr/>
          <p:nvPr/>
        </p:nvSpPr>
        <p:spPr>
          <a:xfrm>
            <a:off x="4634798" y="18012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6" name="Google Shape;186;p31"/>
          <p:cNvSpPr/>
          <p:nvPr/>
        </p:nvSpPr>
        <p:spPr>
          <a:xfrm>
            <a:off x="4634798" y="2508000"/>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7" name="Google Shape;187;p31"/>
          <p:cNvSpPr/>
          <p:nvPr/>
        </p:nvSpPr>
        <p:spPr>
          <a:xfrm>
            <a:off x="4634798" y="3214750"/>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8" name="Google Shape;188;p31"/>
          <p:cNvSpPr/>
          <p:nvPr/>
        </p:nvSpPr>
        <p:spPr>
          <a:xfrm>
            <a:off x="4634798" y="3907863"/>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89" name="Google Shape;189;p31"/>
          <p:cNvSpPr/>
          <p:nvPr/>
        </p:nvSpPr>
        <p:spPr>
          <a:xfrm>
            <a:off x="4634798" y="4586288"/>
            <a:ext cx="251400" cy="252300"/>
          </a:xfrm>
          <a:prstGeom prst="ellipse">
            <a:avLst/>
          </a:prstGeom>
          <a:solidFill>
            <a:srgbClr val="0B49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pic>
        <p:nvPicPr>
          <p:cNvPr id="190" name="Google Shape;190;p31"/>
          <p:cNvPicPr preferRelativeResize="0"/>
          <p:nvPr/>
        </p:nvPicPr>
        <p:blipFill>
          <a:blip r:embed="rId3">
            <a:alphaModFix/>
          </a:blip>
          <a:stretch>
            <a:fillRect/>
          </a:stretch>
        </p:blipFill>
        <p:spPr>
          <a:xfrm>
            <a:off x="1370497" y="1884347"/>
            <a:ext cx="1386535" cy="602901"/>
          </a:xfrm>
          <a:prstGeom prst="rect">
            <a:avLst/>
          </a:prstGeom>
          <a:noFill/>
          <a:ln>
            <a:noFill/>
          </a:ln>
        </p:spPr>
      </p:pic>
      <p:sp>
        <p:nvSpPr>
          <p:cNvPr id="191" name="Google Shape;191;p31"/>
          <p:cNvSpPr txBox="1"/>
          <p:nvPr/>
        </p:nvSpPr>
        <p:spPr>
          <a:xfrm>
            <a:off x="1838913" y="1455900"/>
            <a:ext cx="449700" cy="30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000" b="1">
                <a:solidFill>
                  <a:srgbClr val="FFFFFF"/>
                </a:solidFill>
                <a:latin typeface="Montserrat"/>
                <a:ea typeface="Montserrat"/>
                <a:cs typeface="Montserrat"/>
                <a:sym typeface="Montserrat"/>
              </a:rPr>
              <a:t>+</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p:nvPr/>
        </p:nvSpPr>
        <p:spPr>
          <a:xfrm>
            <a:off x="405150" y="1064575"/>
            <a:ext cx="6069600" cy="2124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None/>
            </a:pPr>
            <a:r>
              <a:rPr lang="en-US" sz="2000" b="1" u="sng">
                <a:solidFill>
                  <a:schemeClr val="dk1"/>
                </a:solidFill>
                <a:latin typeface="Lato"/>
                <a:ea typeface="Lato"/>
                <a:cs typeface="Lato"/>
                <a:sym typeface="Lato"/>
              </a:rPr>
              <a:t>Operations improvement</a:t>
            </a:r>
            <a:endParaRPr sz="2000" b="1" u="sng">
              <a:solidFill>
                <a:schemeClr val="dk1"/>
              </a:solidFill>
              <a:latin typeface="Lato"/>
              <a:ea typeface="Lato"/>
              <a:cs typeface="Lato"/>
              <a:sym typeface="Lato"/>
            </a:endParaRPr>
          </a:p>
          <a:p>
            <a:pPr marL="457200" lvl="0" indent="-336550" algn="l" rtl="0">
              <a:lnSpc>
                <a:spcPct val="100000"/>
              </a:lnSpc>
              <a:spcBef>
                <a:spcPts val="1200"/>
              </a:spcBef>
              <a:spcAft>
                <a:spcPts val="0"/>
              </a:spcAft>
              <a:buClr>
                <a:schemeClr val="dk1"/>
              </a:buClr>
              <a:buSzPts val="1700"/>
              <a:buFont typeface="Lato"/>
              <a:buChar char="●"/>
            </a:pPr>
            <a:r>
              <a:rPr lang="en-US" sz="1700">
                <a:solidFill>
                  <a:schemeClr val="dk1"/>
                </a:solidFill>
                <a:latin typeface="Lato"/>
                <a:ea typeface="Lato"/>
                <a:cs typeface="Lato"/>
                <a:sym typeface="Lato"/>
              </a:rPr>
              <a:t>Retailers are looking for data points that can help them measure a store’s performance beyond revenue</a:t>
            </a:r>
            <a:endParaRPr sz="1700">
              <a:solidFill>
                <a:schemeClr val="dk1"/>
              </a:solidFill>
              <a:latin typeface="Lato"/>
              <a:ea typeface="Lato"/>
              <a:cs typeface="Lato"/>
              <a:sym typeface="Lato"/>
            </a:endParaRPr>
          </a:p>
          <a:p>
            <a:pPr marL="4572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Retailers are looking to maximize their  labor force</a:t>
            </a:r>
            <a:endParaRPr sz="1700">
              <a:solidFill>
                <a:schemeClr val="dk1"/>
              </a:solidFill>
              <a:latin typeface="Lato"/>
              <a:ea typeface="Lato"/>
              <a:cs typeface="Lato"/>
              <a:sym typeface="Lato"/>
            </a:endParaRPr>
          </a:p>
          <a:p>
            <a:pPr marL="4572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Retailers are looking for real-time actionable data to motivate their teams and personalize the guest experience</a:t>
            </a:r>
            <a:endParaRPr sz="2800">
              <a:solidFill>
                <a:schemeClr val="dk1"/>
              </a:solidFill>
              <a:latin typeface="Lato"/>
              <a:ea typeface="Lato"/>
              <a:cs typeface="Lato"/>
              <a:sym typeface="Lato"/>
            </a:endParaRPr>
          </a:p>
        </p:txBody>
      </p:sp>
      <p:sp>
        <p:nvSpPr>
          <p:cNvPr id="197" name="Google Shape;197;p32"/>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2"/>
          <p:cNvSpPr txBox="1"/>
          <p:nvPr/>
        </p:nvSpPr>
        <p:spPr>
          <a:xfrm>
            <a:off x="464998" y="245350"/>
            <a:ext cx="99981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Sales Drivers for Business Insights</a:t>
            </a:r>
            <a:endParaRPr>
              <a:solidFill>
                <a:schemeClr val="lt1"/>
              </a:solidFill>
              <a:latin typeface="Lato"/>
              <a:ea typeface="Lato"/>
              <a:cs typeface="Lato"/>
              <a:sym typeface="Lato"/>
            </a:endParaRPr>
          </a:p>
        </p:txBody>
      </p:sp>
      <p:sp>
        <p:nvSpPr>
          <p:cNvPr id="199" name="Google Shape;199;p32"/>
          <p:cNvSpPr txBox="1"/>
          <p:nvPr/>
        </p:nvSpPr>
        <p:spPr>
          <a:xfrm>
            <a:off x="381300" y="3541425"/>
            <a:ext cx="6117300" cy="2755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2000" b="1" u="sng">
                <a:solidFill>
                  <a:schemeClr val="dk1"/>
                </a:solidFill>
                <a:latin typeface="Lato"/>
                <a:ea typeface="Lato"/>
                <a:cs typeface="Lato"/>
                <a:sym typeface="Lato"/>
              </a:rPr>
              <a:t>Revenue improvement</a:t>
            </a:r>
            <a:endParaRPr sz="2000" b="1" u="sng">
              <a:solidFill>
                <a:schemeClr val="dk1"/>
              </a:solidFill>
              <a:latin typeface="Lato"/>
              <a:ea typeface="Lato"/>
              <a:cs typeface="Lato"/>
              <a:sym typeface="Lato"/>
            </a:endParaRPr>
          </a:p>
          <a:p>
            <a:pPr marL="457200" lvl="0" indent="-336550" algn="l" rtl="0">
              <a:lnSpc>
                <a:spcPct val="100000"/>
              </a:lnSpc>
              <a:spcBef>
                <a:spcPts val="1200"/>
              </a:spcBef>
              <a:spcAft>
                <a:spcPts val="0"/>
              </a:spcAft>
              <a:buClr>
                <a:schemeClr val="dk1"/>
              </a:buClr>
              <a:buSzPts val="1700"/>
              <a:buFont typeface="Lato"/>
              <a:buChar char="●"/>
            </a:pPr>
            <a:r>
              <a:rPr lang="en-US" sz="1700">
                <a:solidFill>
                  <a:schemeClr val="dk1"/>
                </a:solidFill>
                <a:latin typeface="Lato"/>
                <a:ea typeface="Lato"/>
                <a:cs typeface="Lato"/>
                <a:sym typeface="Lato"/>
              </a:rPr>
              <a:t>Retailers want to standardize metrics to ensure repeat business and higher average transactions</a:t>
            </a:r>
            <a:endParaRPr sz="1700">
              <a:solidFill>
                <a:schemeClr val="dk1"/>
              </a:solidFill>
              <a:latin typeface="Lato"/>
              <a:ea typeface="Lato"/>
              <a:cs typeface="Lato"/>
              <a:sym typeface="Lato"/>
            </a:endParaRPr>
          </a:p>
          <a:p>
            <a:pPr marL="457200" lvl="0" indent="-336550" algn="l" rtl="0">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Retailers want to lower analytics costs by leveraging existing infrastructure</a:t>
            </a:r>
            <a:endParaRPr sz="1700">
              <a:solidFill>
                <a:schemeClr val="dk1"/>
              </a:solidFill>
              <a:latin typeface="Lato"/>
              <a:ea typeface="Lato"/>
              <a:cs typeface="Lato"/>
              <a:sym typeface="Lato"/>
            </a:endParaRPr>
          </a:p>
          <a:p>
            <a:pPr marL="457200" lvl="0" indent="-336550" algn="l" rtl="0">
              <a:lnSpc>
                <a:spcPct val="100000"/>
              </a:lnSpc>
              <a:spcBef>
                <a:spcPts val="0"/>
              </a:spcBef>
              <a:spcAft>
                <a:spcPts val="0"/>
              </a:spcAft>
              <a:buClr>
                <a:schemeClr val="dk1"/>
              </a:buClr>
              <a:buSzPts val="1700"/>
              <a:buFont typeface="Lato"/>
              <a:buChar char="●"/>
            </a:pPr>
            <a:r>
              <a:rPr lang="en-US" sz="1700">
                <a:solidFill>
                  <a:schemeClr val="dk1"/>
                </a:solidFill>
                <a:latin typeface="Lato"/>
                <a:ea typeface="Lato"/>
                <a:cs typeface="Lato"/>
                <a:sym typeface="Lato"/>
              </a:rPr>
              <a:t>Retailers wan real-time actionable data to motivate associates to increase their average ticket sales</a:t>
            </a:r>
            <a:endParaRPr sz="1700">
              <a:solidFill>
                <a:schemeClr val="dk1"/>
              </a:solidFill>
              <a:latin typeface="Lato"/>
              <a:ea typeface="Lato"/>
              <a:cs typeface="Lato"/>
              <a:sym typeface="Lato"/>
            </a:endParaRPr>
          </a:p>
          <a:p>
            <a:pPr marL="457200" lvl="0" indent="0" algn="l" rtl="0">
              <a:lnSpc>
                <a:spcPct val="115000"/>
              </a:lnSpc>
              <a:spcBef>
                <a:spcPts val="1200"/>
              </a:spcBef>
              <a:spcAft>
                <a:spcPts val="0"/>
              </a:spcAft>
              <a:buNone/>
            </a:pPr>
            <a:endParaRPr sz="2800">
              <a:solidFill>
                <a:schemeClr val="dk1"/>
              </a:solidFill>
              <a:latin typeface="Lato"/>
              <a:ea typeface="Lato"/>
              <a:cs typeface="Lato"/>
              <a:sym typeface="Lato"/>
            </a:endParaRPr>
          </a:p>
        </p:txBody>
      </p:sp>
      <p:pic>
        <p:nvPicPr>
          <p:cNvPr id="200" name="Google Shape;200;p32"/>
          <p:cNvPicPr preferRelativeResize="0"/>
          <p:nvPr/>
        </p:nvPicPr>
        <p:blipFill>
          <a:blip r:embed="rId3">
            <a:alphaModFix/>
          </a:blip>
          <a:stretch>
            <a:fillRect/>
          </a:stretch>
        </p:blipFill>
        <p:spPr>
          <a:xfrm>
            <a:off x="6651000" y="3811199"/>
            <a:ext cx="5388601" cy="2148955"/>
          </a:xfrm>
          <a:prstGeom prst="rect">
            <a:avLst/>
          </a:prstGeom>
          <a:noFill/>
          <a:ln>
            <a:noFill/>
          </a:ln>
        </p:spPr>
      </p:pic>
      <p:pic>
        <p:nvPicPr>
          <p:cNvPr id="201" name="Google Shape;201;p32"/>
          <p:cNvPicPr preferRelativeResize="0"/>
          <p:nvPr/>
        </p:nvPicPr>
        <p:blipFill>
          <a:blip r:embed="rId4">
            <a:alphaModFix/>
          </a:blip>
          <a:stretch>
            <a:fillRect/>
          </a:stretch>
        </p:blipFill>
        <p:spPr>
          <a:xfrm>
            <a:off x="6651000" y="982800"/>
            <a:ext cx="3022304" cy="2675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3"/>
          <p:cNvSpPr txBox="1"/>
          <p:nvPr/>
        </p:nvSpPr>
        <p:spPr>
          <a:xfrm>
            <a:off x="466351" y="272100"/>
            <a:ext cx="115839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High Level Solution Diagram - Edge Analytics: Real time data at site</a:t>
            </a:r>
            <a:endParaRPr>
              <a:solidFill>
                <a:schemeClr val="lt1"/>
              </a:solidFill>
              <a:latin typeface="Lato"/>
              <a:ea typeface="Lato"/>
              <a:cs typeface="Lato"/>
              <a:sym typeface="Lato"/>
            </a:endParaRPr>
          </a:p>
        </p:txBody>
      </p:sp>
      <p:pic>
        <p:nvPicPr>
          <p:cNvPr id="208" name="Google Shape;208;p33"/>
          <p:cNvPicPr preferRelativeResize="0"/>
          <p:nvPr/>
        </p:nvPicPr>
        <p:blipFill>
          <a:blip r:embed="rId3">
            <a:alphaModFix/>
          </a:blip>
          <a:stretch>
            <a:fillRect/>
          </a:stretch>
        </p:blipFill>
        <p:spPr>
          <a:xfrm>
            <a:off x="466350" y="982800"/>
            <a:ext cx="11457524" cy="5427950"/>
          </a:xfrm>
          <a:prstGeom prst="rect">
            <a:avLst/>
          </a:prstGeom>
          <a:noFill/>
          <a:ln>
            <a:noFill/>
          </a:ln>
        </p:spPr>
      </p:pic>
      <p:pic>
        <p:nvPicPr>
          <p:cNvPr id="209" name="Google Shape;209;p33"/>
          <p:cNvPicPr preferRelativeResize="0"/>
          <p:nvPr/>
        </p:nvPicPr>
        <p:blipFill rotWithShape="1">
          <a:blip r:embed="rId4">
            <a:alphaModFix/>
          </a:blip>
          <a:srcRect/>
          <a:stretch/>
        </p:blipFill>
        <p:spPr>
          <a:xfrm>
            <a:off x="178275" y="2225650"/>
            <a:ext cx="850774" cy="745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p:nvPr/>
        </p:nvSpPr>
        <p:spPr>
          <a:xfrm>
            <a:off x="7881" y="0"/>
            <a:ext cx="12192000" cy="8304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4"/>
          <p:cNvSpPr txBox="1"/>
          <p:nvPr/>
        </p:nvSpPr>
        <p:spPr>
          <a:xfrm>
            <a:off x="466351" y="265325"/>
            <a:ext cx="11098500" cy="51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US" sz="3000" b="1">
                <a:solidFill>
                  <a:schemeClr val="lt1"/>
                </a:solidFill>
                <a:latin typeface="Lato"/>
                <a:ea typeface="Lato"/>
                <a:cs typeface="Lato"/>
                <a:sym typeface="Lato"/>
              </a:rPr>
              <a:t>High Level Solution Diagram - Award Winning Cloud Analytics</a:t>
            </a:r>
            <a:endParaRPr>
              <a:solidFill>
                <a:schemeClr val="lt1"/>
              </a:solidFill>
              <a:latin typeface="Lato"/>
              <a:ea typeface="Lato"/>
              <a:cs typeface="Lato"/>
              <a:sym typeface="Lato"/>
            </a:endParaRPr>
          </a:p>
        </p:txBody>
      </p:sp>
      <p:pic>
        <p:nvPicPr>
          <p:cNvPr id="216" name="Google Shape;216;p34"/>
          <p:cNvPicPr preferRelativeResize="0"/>
          <p:nvPr/>
        </p:nvPicPr>
        <p:blipFill>
          <a:blip r:embed="rId3">
            <a:alphaModFix/>
          </a:blip>
          <a:stretch>
            <a:fillRect/>
          </a:stretch>
        </p:blipFill>
        <p:spPr>
          <a:xfrm>
            <a:off x="1232850" y="885175"/>
            <a:ext cx="10059891" cy="5722800"/>
          </a:xfrm>
          <a:prstGeom prst="rect">
            <a:avLst/>
          </a:prstGeom>
          <a:noFill/>
          <a:ln>
            <a:noFill/>
          </a:ln>
        </p:spPr>
      </p:pic>
      <p:pic>
        <p:nvPicPr>
          <p:cNvPr id="217" name="Google Shape;217;p34"/>
          <p:cNvPicPr preferRelativeResize="0"/>
          <p:nvPr/>
        </p:nvPicPr>
        <p:blipFill>
          <a:blip r:embed="rId4">
            <a:alphaModFix/>
          </a:blip>
          <a:stretch>
            <a:fillRect/>
          </a:stretch>
        </p:blipFill>
        <p:spPr>
          <a:xfrm>
            <a:off x="10516875" y="1607750"/>
            <a:ext cx="715425" cy="1017500"/>
          </a:xfrm>
          <a:prstGeom prst="rect">
            <a:avLst/>
          </a:prstGeom>
          <a:noFill/>
          <a:ln>
            <a:noFill/>
          </a:ln>
        </p:spPr>
      </p:pic>
      <p:pic>
        <p:nvPicPr>
          <p:cNvPr id="218" name="Google Shape;218;p34"/>
          <p:cNvPicPr preferRelativeResize="0"/>
          <p:nvPr/>
        </p:nvPicPr>
        <p:blipFill rotWithShape="1">
          <a:blip r:embed="rId5">
            <a:alphaModFix/>
          </a:blip>
          <a:srcRect/>
          <a:stretch/>
        </p:blipFill>
        <p:spPr>
          <a:xfrm>
            <a:off x="998200" y="1810350"/>
            <a:ext cx="850774" cy="745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5"/>
          <p:cNvPicPr preferRelativeResize="0"/>
          <p:nvPr/>
        </p:nvPicPr>
        <p:blipFill rotWithShape="1">
          <a:blip r:embed="rId3">
            <a:alphaModFix/>
          </a:blip>
          <a:srcRect/>
          <a:stretch/>
        </p:blipFill>
        <p:spPr>
          <a:xfrm>
            <a:off x="4322708" y="930435"/>
            <a:ext cx="7569391" cy="4372003"/>
          </a:xfrm>
          <a:prstGeom prst="rect">
            <a:avLst/>
          </a:prstGeom>
          <a:noFill/>
          <a:ln>
            <a:noFill/>
          </a:ln>
        </p:spPr>
      </p:pic>
      <p:sp>
        <p:nvSpPr>
          <p:cNvPr id="225" name="Google Shape;225;p35"/>
          <p:cNvSpPr txBox="1"/>
          <p:nvPr/>
        </p:nvSpPr>
        <p:spPr>
          <a:xfrm>
            <a:off x="439987" y="2451710"/>
            <a:ext cx="37158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2000">
                <a:solidFill>
                  <a:schemeClr val="dk1"/>
                </a:solidFill>
                <a:latin typeface="Lato"/>
                <a:ea typeface="Lato"/>
                <a:cs typeface="Lato"/>
                <a:sym typeface="Lato"/>
              </a:rPr>
              <a:t>Use video analytics to understand customer count, wait times, heat mapping as well as key regions of interest.</a:t>
            </a:r>
            <a:endParaRPr sz="2000">
              <a:solidFill>
                <a:schemeClr val="dk1"/>
              </a:solidFill>
              <a:latin typeface="Lato"/>
              <a:ea typeface="Lato"/>
              <a:cs typeface="Lato"/>
              <a:sym typeface="Lato"/>
            </a:endParaRPr>
          </a:p>
          <a:p>
            <a:pPr marL="0" marR="0" lvl="0" indent="0" algn="l" rtl="0">
              <a:spcBef>
                <a:spcPts val="0"/>
              </a:spcBef>
              <a:spcAft>
                <a:spcPts val="0"/>
              </a:spcAft>
              <a:buSzPts val="1100"/>
              <a:buNone/>
            </a:pPr>
            <a:endParaRPr sz="1600">
              <a:solidFill>
                <a:schemeClr val="dk1"/>
              </a:solidFill>
              <a:latin typeface="Lato"/>
              <a:ea typeface="Lato"/>
              <a:cs typeface="Lato"/>
              <a:sym typeface="Lato"/>
            </a:endParaRPr>
          </a:p>
          <a:p>
            <a:pPr marL="0" marR="0" lvl="0" indent="0" algn="l" rtl="0">
              <a:spcBef>
                <a:spcPts val="0"/>
              </a:spcBef>
              <a:spcAft>
                <a:spcPts val="0"/>
              </a:spcAft>
              <a:buNone/>
            </a:pPr>
            <a:endParaRPr sz="1600">
              <a:solidFill>
                <a:schemeClr val="dk1"/>
              </a:solidFill>
              <a:latin typeface="Lato"/>
              <a:ea typeface="Lato"/>
              <a:cs typeface="Lato"/>
              <a:sym typeface="Lato"/>
            </a:endParaRPr>
          </a:p>
        </p:txBody>
      </p:sp>
      <p:sp>
        <p:nvSpPr>
          <p:cNvPr id="226" name="Google Shape;226;p35"/>
          <p:cNvSpPr txBox="1"/>
          <p:nvPr/>
        </p:nvSpPr>
        <p:spPr>
          <a:xfrm>
            <a:off x="490525" y="1008527"/>
            <a:ext cx="3614700" cy="1629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Understanding  complete customer journey</a:t>
            </a: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lt1"/>
              </a:buClr>
              <a:buSzPts val="2800"/>
              <a:buFont typeface="Helvetica Neue"/>
              <a:buNone/>
            </a:pPr>
            <a:endParaRPr sz="2800" b="1">
              <a:solidFill>
                <a:schemeClr val="dk1"/>
              </a:solidFill>
              <a:latin typeface="Lato"/>
              <a:ea typeface="Lato"/>
              <a:cs typeface="Lato"/>
              <a:sym typeface="Lato"/>
            </a:endParaRPr>
          </a:p>
        </p:txBody>
      </p:sp>
      <p:sp>
        <p:nvSpPr>
          <p:cNvPr id="227" name="Google Shape;227;p35"/>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 name="Google Shape;228;p35"/>
          <p:cNvGrpSpPr/>
          <p:nvPr/>
        </p:nvGrpSpPr>
        <p:grpSpPr>
          <a:xfrm>
            <a:off x="490525" y="4099436"/>
            <a:ext cx="2530800" cy="816300"/>
            <a:chOff x="6994500" y="2355774"/>
            <a:chExt cx="2530800" cy="816300"/>
          </a:xfrm>
        </p:grpSpPr>
        <p:sp>
          <p:nvSpPr>
            <p:cNvPr id="229" name="Google Shape;229;p35"/>
            <p:cNvSpPr/>
            <p:nvPr/>
          </p:nvSpPr>
          <p:spPr>
            <a:xfrm>
              <a:off x="6994500" y="2355774"/>
              <a:ext cx="816300" cy="816300"/>
            </a:xfrm>
            <a:prstGeom prst="ellipse">
              <a:avLst/>
            </a:prstGeom>
            <a:solidFill>
              <a:schemeClr val="lt1"/>
            </a:solidFill>
            <a:ln w="38100" cap="flat" cmpd="sng">
              <a:solidFill>
                <a:srgbClr val="0B49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rot="5400000">
              <a:off x="7256589" y="2579976"/>
              <a:ext cx="412500" cy="367500"/>
            </a:xfrm>
            <a:prstGeom prst="triangle">
              <a:avLst>
                <a:gd name="adj" fmla="val 50000"/>
              </a:avLst>
            </a:prstGeom>
            <a:solidFill>
              <a:srgbClr val="0B4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txBox="1"/>
            <p:nvPr/>
          </p:nvSpPr>
          <p:spPr>
            <a:xfrm>
              <a:off x="7810800" y="2486675"/>
              <a:ext cx="17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chemeClr val="hlink"/>
                  </a:solidFill>
                  <a:latin typeface="Lato"/>
                  <a:ea typeface="Lato"/>
                  <a:cs typeface="Lato"/>
                  <a:sym typeface="Lato"/>
                  <a:hlinkClick r:id="rId4"/>
                </a:rPr>
                <a:t>Play Video</a:t>
              </a:r>
              <a:endParaRPr sz="2400" b="1">
                <a:solidFill>
                  <a:srgbClr val="2649A8"/>
                </a:solidFill>
                <a:latin typeface="Lato"/>
                <a:ea typeface="Lato"/>
                <a:cs typeface="Lato"/>
                <a:sym typeface="Lato"/>
              </a:endParaRPr>
            </a:p>
          </p:txBody>
        </p:sp>
      </p:grpSp>
      <p:grpSp>
        <p:nvGrpSpPr>
          <p:cNvPr id="232" name="Google Shape;232;p35"/>
          <p:cNvGrpSpPr/>
          <p:nvPr/>
        </p:nvGrpSpPr>
        <p:grpSpPr>
          <a:xfrm>
            <a:off x="1384382" y="5692096"/>
            <a:ext cx="9423232" cy="680480"/>
            <a:chOff x="601630" y="5917158"/>
            <a:chExt cx="9749852" cy="709942"/>
          </a:xfrm>
        </p:grpSpPr>
        <p:pic>
          <p:nvPicPr>
            <p:cNvPr id="233" name="Google Shape;233;p35"/>
            <p:cNvPicPr preferRelativeResize="0"/>
            <p:nvPr/>
          </p:nvPicPr>
          <p:blipFill rotWithShape="1">
            <a:blip r:embed="rId5">
              <a:alphaModFix/>
            </a:blip>
            <a:srcRect/>
            <a:stretch/>
          </p:blipFill>
          <p:spPr>
            <a:xfrm>
              <a:off x="3768358" y="5995299"/>
              <a:ext cx="506849" cy="631801"/>
            </a:xfrm>
            <a:prstGeom prst="rect">
              <a:avLst/>
            </a:prstGeom>
            <a:noFill/>
            <a:ln>
              <a:noFill/>
            </a:ln>
          </p:spPr>
        </p:pic>
        <p:pic>
          <p:nvPicPr>
            <p:cNvPr id="234" name="Google Shape;234;p35"/>
            <p:cNvPicPr preferRelativeResize="0"/>
            <p:nvPr/>
          </p:nvPicPr>
          <p:blipFill rotWithShape="1">
            <a:blip r:embed="rId6">
              <a:alphaModFix/>
            </a:blip>
            <a:srcRect/>
            <a:stretch/>
          </p:blipFill>
          <p:spPr>
            <a:xfrm>
              <a:off x="2161117" y="6153673"/>
              <a:ext cx="1157693" cy="387111"/>
            </a:xfrm>
            <a:prstGeom prst="rect">
              <a:avLst/>
            </a:prstGeom>
            <a:noFill/>
            <a:ln>
              <a:noFill/>
            </a:ln>
          </p:spPr>
        </p:pic>
        <p:pic>
          <p:nvPicPr>
            <p:cNvPr id="235" name="Google Shape;235;p35"/>
            <p:cNvPicPr preferRelativeResize="0"/>
            <p:nvPr/>
          </p:nvPicPr>
          <p:blipFill rotWithShape="1">
            <a:blip r:embed="rId7">
              <a:alphaModFix/>
            </a:blip>
            <a:srcRect/>
            <a:stretch/>
          </p:blipFill>
          <p:spPr>
            <a:xfrm>
              <a:off x="4576043" y="6126685"/>
              <a:ext cx="1501906" cy="387111"/>
            </a:xfrm>
            <a:prstGeom prst="rect">
              <a:avLst/>
            </a:prstGeom>
            <a:noFill/>
            <a:ln>
              <a:noFill/>
            </a:ln>
          </p:spPr>
        </p:pic>
        <p:pic>
          <p:nvPicPr>
            <p:cNvPr id="236" name="Google Shape;236;p35"/>
            <p:cNvPicPr preferRelativeResize="0"/>
            <p:nvPr/>
          </p:nvPicPr>
          <p:blipFill rotWithShape="1">
            <a:blip r:embed="rId8">
              <a:alphaModFix/>
            </a:blip>
            <a:srcRect/>
            <a:stretch/>
          </p:blipFill>
          <p:spPr>
            <a:xfrm>
              <a:off x="9498997" y="6117419"/>
              <a:ext cx="852485" cy="396378"/>
            </a:xfrm>
            <a:prstGeom prst="rect">
              <a:avLst/>
            </a:prstGeom>
            <a:noFill/>
            <a:ln>
              <a:noFill/>
            </a:ln>
          </p:spPr>
        </p:pic>
        <p:pic>
          <p:nvPicPr>
            <p:cNvPr id="237" name="Google Shape;237;p35"/>
            <p:cNvPicPr preferRelativeResize="0"/>
            <p:nvPr/>
          </p:nvPicPr>
          <p:blipFill rotWithShape="1">
            <a:blip r:embed="rId9">
              <a:alphaModFix/>
            </a:blip>
            <a:srcRect/>
            <a:stretch/>
          </p:blipFill>
          <p:spPr>
            <a:xfrm>
              <a:off x="7863757" y="5917158"/>
              <a:ext cx="1249079" cy="631802"/>
            </a:xfrm>
            <a:prstGeom prst="rect">
              <a:avLst/>
            </a:prstGeom>
            <a:noFill/>
            <a:ln>
              <a:noFill/>
            </a:ln>
          </p:spPr>
        </p:pic>
        <p:pic>
          <p:nvPicPr>
            <p:cNvPr id="238" name="Google Shape;238;p35"/>
            <p:cNvPicPr preferRelativeResize="0"/>
            <p:nvPr/>
          </p:nvPicPr>
          <p:blipFill rotWithShape="1">
            <a:blip r:embed="rId10">
              <a:alphaModFix/>
            </a:blip>
            <a:srcRect/>
            <a:stretch/>
          </p:blipFill>
          <p:spPr>
            <a:xfrm>
              <a:off x="601630" y="6142844"/>
              <a:ext cx="1157693" cy="385898"/>
            </a:xfrm>
            <a:prstGeom prst="rect">
              <a:avLst/>
            </a:prstGeom>
            <a:noFill/>
            <a:ln>
              <a:noFill/>
            </a:ln>
          </p:spPr>
        </p:pic>
      </p:grpSp>
      <p:pic>
        <p:nvPicPr>
          <p:cNvPr id="239" name="Google Shape;239;p35" descr="Dollar General Corporation Reports First Quarter 2020 Results | Business  Wire"/>
          <p:cNvPicPr preferRelativeResize="0"/>
          <p:nvPr/>
        </p:nvPicPr>
        <p:blipFill rotWithShape="1">
          <a:blip r:embed="rId11">
            <a:alphaModFix/>
          </a:blip>
          <a:srcRect/>
          <a:stretch/>
        </p:blipFill>
        <p:spPr>
          <a:xfrm>
            <a:off x="7050411" y="5735457"/>
            <a:ext cx="1111014" cy="649993"/>
          </a:xfrm>
          <a:prstGeom prst="rect">
            <a:avLst/>
          </a:prstGeom>
          <a:noFill/>
          <a:ln>
            <a:noFill/>
          </a:ln>
        </p:spPr>
      </p:pic>
      <p:pic>
        <p:nvPicPr>
          <p:cNvPr id="240" name="Google Shape;240;p35"/>
          <p:cNvPicPr preferRelativeResize="0"/>
          <p:nvPr/>
        </p:nvPicPr>
        <p:blipFill>
          <a:blip r:embed="rId12">
            <a:alphaModFix/>
          </a:blip>
          <a:stretch>
            <a:fillRect/>
          </a:stretch>
        </p:blipFill>
        <p:spPr>
          <a:xfrm>
            <a:off x="5909249" y="1008525"/>
            <a:ext cx="4509826" cy="4048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p:nvPr/>
        </p:nvSpPr>
        <p:spPr>
          <a:xfrm>
            <a:off x="493776" y="2093976"/>
            <a:ext cx="37158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2000">
                <a:solidFill>
                  <a:schemeClr val="dk1"/>
                </a:solidFill>
                <a:latin typeface="Lato"/>
                <a:ea typeface="Lato"/>
                <a:cs typeface="Lato"/>
                <a:sym typeface="Lato"/>
              </a:rPr>
              <a:t>Patented image “matching” engine understands how frequently loyal customers purchase from  a particular location. </a:t>
            </a:r>
            <a:endParaRPr sz="2000">
              <a:solidFill>
                <a:schemeClr val="dk1"/>
              </a:solidFill>
              <a:latin typeface="Lato"/>
              <a:ea typeface="Lato"/>
              <a:cs typeface="Lato"/>
              <a:sym typeface="Lato"/>
            </a:endParaRPr>
          </a:p>
        </p:txBody>
      </p:sp>
      <p:sp>
        <p:nvSpPr>
          <p:cNvPr id="247" name="Google Shape;247;p36"/>
          <p:cNvSpPr txBox="1"/>
          <p:nvPr/>
        </p:nvSpPr>
        <p:spPr>
          <a:xfrm>
            <a:off x="493776" y="1005840"/>
            <a:ext cx="3614700" cy="62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Measuring repeat customers</a:t>
            </a: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lt1"/>
              </a:buClr>
              <a:buSzPts val="2800"/>
              <a:buFont typeface="Helvetica Neue"/>
              <a:buNone/>
            </a:pPr>
            <a:endParaRPr sz="2800" b="1">
              <a:solidFill>
                <a:schemeClr val="dk1"/>
              </a:solidFill>
              <a:latin typeface="Lato"/>
              <a:ea typeface="Lato"/>
              <a:cs typeface="Lato"/>
              <a:sym typeface="Lato"/>
            </a:endParaRPr>
          </a:p>
        </p:txBody>
      </p:sp>
      <p:pic>
        <p:nvPicPr>
          <p:cNvPr id="248" name="Google Shape;248;p36"/>
          <p:cNvPicPr preferRelativeResize="0"/>
          <p:nvPr/>
        </p:nvPicPr>
        <p:blipFill rotWithShape="1">
          <a:blip r:embed="rId3">
            <a:alphaModFix/>
          </a:blip>
          <a:srcRect/>
          <a:stretch/>
        </p:blipFill>
        <p:spPr>
          <a:xfrm>
            <a:off x="4297680" y="949985"/>
            <a:ext cx="7569391" cy="4372003"/>
          </a:xfrm>
          <a:prstGeom prst="rect">
            <a:avLst/>
          </a:prstGeom>
          <a:noFill/>
          <a:ln>
            <a:noFill/>
          </a:ln>
        </p:spPr>
      </p:pic>
      <p:sp>
        <p:nvSpPr>
          <p:cNvPr id="249" name="Google Shape;249;p36"/>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0" name="Google Shape;250;p36"/>
          <p:cNvGrpSpPr/>
          <p:nvPr/>
        </p:nvGrpSpPr>
        <p:grpSpPr>
          <a:xfrm>
            <a:off x="1384382" y="5692096"/>
            <a:ext cx="9423232" cy="680480"/>
            <a:chOff x="601630" y="5917158"/>
            <a:chExt cx="9749852" cy="709942"/>
          </a:xfrm>
        </p:grpSpPr>
        <p:pic>
          <p:nvPicPr>
            <p:cNvPr id="251" name="Google Shape;251;p36"/>
            <p:cNvPicPr preferRelativeResize="0"/>
            <p:nvPr/>
          </p:nvPicPr>
          <p:blipFill rotWithShape="1">
            <a:blip r:embed="rId4">
              <a:alphaModFix/>
            </a:blip>
            <a:srcRect/>
            <a:stretch/>
          </p:blipFill>
          <p:spPr>
            <a:xfrm>
              <a:off x="3768358" y="5995299"/>
              <a:ext cx="506849" cy="631801"/>
            </a:xfrm>
            <a:prstGeom prst="rect">
              <a:avLst/>
            </a:prstGeom>
            <a:noFill/>
            <a:ln>
              <a:noFill/>
            </a:ln>
          </p:spPr>
        </p:pic>
        <p:pic>
          <p:nvPicPr>
            <p:cNvPr id="252" name="Google Shape;252;p36"/>
            <p:cNvPicPr preferRelativeResize="0"/>
            <p:nvPr/>
          </p:nvPicPr>
          <p:blipFill rotWithShape="1">
            <a:blip r:embed="rId5">
              <a:alphaModFix/>
            </a:blip>
            <a:srcRect/>
            <a:stretch/>
          </p:blipFill>
          <p:spPr>
            <a:xfrm>
              <a:off x="2161117" y="6153673"/>
              <a:ext cx="1157693" cy="387111"/>
            </a:xfrm>
            <a:prstGeom prst="rect">
              <a:avLst/>
            </a:prstGeom>
            <a:noFill/>
            <a:ln>
              <a:noFill/>
            </a:ln>
          </p:spPr>
        </p:pic>
        <p:pic>
          <p:nvPicPr>
            <p:cNvPr id="253" name="Google Shape;253;p36"/>
            <p:cNvPicPr preferRelativeResize="0"/>
            <p:nvPr/>
          </p:nvPicPr>
          <p:blipFill rotWithShape="1">
            <a:blip r:embed="rId6">
              <a:alphaModFix/>
            </a:blip>
            <a:srcRect/>
            <a:stretch/>
          </p:blipFill>
          <p:spPr>
            <a:xfrm>
              <a:off x="4576043" y="6126685"/>
              <a:ext cx="1501906" cy="387111"/>
            </a:xfrm>
            <a:prstGeom prst="rect">
              <a:avLst/>
            </a:prstGeom>
            <a:noFill/>
            <a:ln>
              <a:noFill/>
            </a:ln>
          </p:spPr>
        </p:pic>
        <p:pic>
          <p:nvPicPr>
            <p:cNvPr id="254" name="Google Shape;254;p36"/>
            <p:cNvPicPr preferRelativeResize="0"/>
            <p:nvPr/>
          </p:nvPicPr>
          <p:blipFill rotWithShape="1">
            <a:blip r:embed="rId7">
              <a:alphaModFix/>
            </a:blip>
            <a:srcRect/>
            <a:stretch/>
          </p:blipFill>
          <p:spPr>
            <a:xfrm>
              <a:off x="9498997" y="6117419"/>
              <a:ext cx="852485" cy="396378"/>
            </a:xfrm>
            <a:prstGeom prst="rect">
              <a:avLst/>
            </a:prstGeom>
            <a:noFill/>
            <a:ln>
              <a:noFill/>
            </a:ln>
          </p:spPr>
        </p:pic>
        <p:pic>
          <p:nvPicPr>
            <p:cNvPr id="255" name="Google Shape;255;p36"/>
            <p:cNvPicPr preferRelativeResize="0"/>
            <p:nvPr/>
          </p:nvPicPr>
          <p:blipFill rotWithShape="1">
            <a:blip r:embed="rId8">
              <a:alphaModFix/>
            </a:blip>
            <a:srcRect/>
            <a:stretch/>
          </p:blipFill>
          <p:spPr>
            <a:xfrm>
              <a:off x="7863757" y="5917158"/>
              <a:ext cx="1249079" cy="631802"/>
            </a:xfrm>
            <a:prstGeom prst="rect">
              <a:avLst/>
            </a:prstGeom>
            <a:noFill/>
            <a:ln>
              <a:noFill/>
            </a:ln>
          </p:spPr>
        </p:pic>
        <p:pic>
          <p:nvPicPr>
            <p:cNvPr id="256" name="Google Shape;256;p36"/>
            <p:cNvPicPr preferRelativeResize="0"/>
            <p:nvPr/>
          </p:nvPicPr>
          <p:blipFill rotWithShape="1">
            <a:blip r:embed="rId9">
              <a:alphaModFix/>
            </a:blip>
            <a:srcRect/>
            <a:stretch/>
          </p:blipFill>
          <p:spPr>
            <a:xfrm>
              <a:off x="601630" y="6142844"/>
              <a:ext cx="1157693" cy="385898"/>
            </a:xfrm>
            <a:prstGeom prst="rect">
              <a:avLst/>
            </a:prstGeom>
            <a:noFill/>
            <a:ln>
              <a:noFill/>
            </a:ln>
          </p:spPr>
        </p:pic>
      </p:grpSp>
      <p:pic>
        <p:nvPicPr>
          <p:cNvPr id="257" name="Google Shape;257;p36" descr="Dollar General Corporation Reports First Quarter 2020 Results | Business  Wire"/>
          <p:cNvPicPr preferRelativeResize="0"/>
          <p:nvPr/>
        </p:nvPicPr>
        <p:blipFill rotWithShape="1">
          <a:blip r:embed="rId10">
            <a:alphaModFix/>
          </a:blip>
          <a:srcRect/>
          <a:stretch/>
        </p:blipFill>
        <p:spPr>
          <a:xfrm>
            <a:off x="7050411" y="5735457"/>
            <a:ext cx="1111014" cy="649993"/>
          </a:xfrm>
          <a:prstGeom prst="rect">
            <a:avLst/>
          </a:prstGeom>
          <a:noFill/>
          <a:ln>
            <a:noFill/>
          </a:ln>
        </p:spPr>
      </p:pic>
      <p:pic>
        <p:nvPicPr>
          <p:cNvPr id="258" name="Google Shape;258;p36"/>
          <p:cNvPicPr preferRelativeResize="0"/>
          <p:nvPr/>
        </p:nvPicPr>
        <p:blipFill>
          <a:blip r:embed="rId11">
            <a:alphaModFix/>
          </a:blip>
          <a:stretch>
            <a:fillRect/>
          </a:stretch>
        </p:blipFill>
        <p:spPr>
          <a:xfrm>
            <a:off x="5188775" y="1308577"/>
            <a:ext cx="5787227" cy="3631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493776" y="2554915"/>
            <a:ext cx="37158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2000">
                <a:solidFill>
                  <a:schemeClr val="dk1"/>
                </a:solidFill>
                <a:latin typeface="Lato"/>
                <a:ea typeface="Lato"/>
                <a:cs typeface="Lato"/>
                <a:sym typeface="Lato"/>
              </a:rPr>
              <a:t>Using i3’s secured cloud, retailers can communicate with their associates in real time to help increase sales and deliver exceptional customer service.</a:t>
            </a:r>
            <a:endParaRPr sz="2000">
              <a:solidFill>
                <a:schemeClr val="dk1"/>
              </a:solidFill>
              <a:latin typeface="Lato"/>
              <a:ea typeface="Lato"/>
              <a:cs typeface="Lato"/>
              <a:sym typeface="Lato"/>
            </a:endParaRPr>
          </a:p>
        </p:txBody>
      </p:sp>
      <p:sp>
        <p:nvSpPr>
          <p:cNvPr id="265" name="Google Shape;265;p37"/>
          <p:cNvSpPr txBox="1"/>
          <p:nvPr/>
        </p:nvSpPr>
        <p:spPr>
          <a:xfrm>
            <a:off x="493775" y="1005859"/>
            <a:ext cx="3614700" cy="1221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800" b="1">
                <a:solidFill>
                  <a:schemeClr val="dk1"/>
                </a:solidFill>
                <a:latin typeface="Lato"/>
                <a:ea typeface="Lato"/>
                <a:cs typeface="Lato"/>
                <a:sym typeface="Lato"/>
              </a:rPr>
              <a:t>Delivering real-time actionable data from each location</a:t>
            </a: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1100"/>
              <a:buFont typeface="Arial"/>
              <a:buNone/>
            </a:pPr>
            <a:endParaRPr sz="2800" b="1">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lt1"/>
              </a:buClr>
              <a:buSzPts val="2800"/>
              <a:buFont typeface="Helvetica Neue"/>
              <a:buNone/>
            </a:pPr>
            <a:endParaRPr sz="2800" b="1">
              <a:solidFill>
                <a:schemeClr val="dk1"/>
              </a:solidFill>
              <a:latin typeface="Lato"/>
              <a:ea typeface="Lato"/>
              <a:cs typeface="Lato"/>
              <a:sym typeface="Lato"/>
            </a:endParaRPr>
          </a:p>
        </p:txBody>
      </p:sp>
      <p:sp>
        <p:nvSpPr>
          <p:cNvPr id="266" name="Google Shape;266;p37"/>
          <p:cNvSpPr/>
          <p:nvPr/>
        </p:nvSpPr>
        <p:spPr>
          <a:xfrm>
            <a:off x="16275" y="0"/>
            <a:ext cx="12192000" cy="228300"/>
          </a:xfrm>
          <a:prstGeom prst="rect">
            <a:avLst/>
          </a:prstGeom>
          <a:solidFill>
            <a:srgbClr val="0B499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37"/>
          <p:cNvPicPr preferRelativeResize="0"/>
          <p:nvPr/>
        </p:nvPicPr>
        <p:blipFill>
          <a:blip r:embed="rId3">
            <a:alphaModFix/>
          </a:blip>
          <a:stretch>
            <a:fillRect/>
          </a:stretch>
        </p:blipFill>
        <p:spPr>
          <a:xfrm>
            <a:off x="8490475" y="792426"/>
            <a:ext cx="2095275" cy="4513725"/>
          </a:xfrm>
          <a:prstGeom prst="rect">
            <a:avLst/>
          </a:prstGeom>
          <a:noFill/>
          <a:ln>
            <a:noFill/>
          </a:ln>
        </p:spPr>
      </p:pic>
      <p:pic>
        <p:nvPicPr>
          <p:cNvPr id="268" name="Google Shape;268;p37"/>
          <p:cNvPicPr preferRelativeResize="0"/>
          <p:nvPr/>
        </p:nvPicPr>
        <p:blipFill>
          <a:blip r:embed="rId4">
            <a:alphaModFix/>
          </a:blip>
          <a:stretch>
            <a:fillRect/>
          </a:stretch>
        </p:blipFill>
        <p:spPr>
          <a:xfrm>
            <a:off x="6406650" y="821364"/>
            <a:ext cx="2024200" cy="4376775"/>
          </a:xfrm>
          <a:prstGeom prst="rect">
            <a:avLst/>
          </a:prstGeom>
          <a:noFill/>
          <a:ln>
            <a:noFill/>
          </a:ln>
        </p:spPr>
      </p:pic>
      <p:grpSp>
        <p:nvGrpSpPr>
          <p:cNvPr id="269" name="Google Shape;269;p37"/>
          <p:cNvGrpSpPr/>
          <p:nvPr/>
        </p:nvGrpSpPr>
        <p:grpSpPr>
          <a:xfrm>
            <a:off x="1384382" y="5692096"/>
            <a:ext cx="9423232" cy="680480"/>
            <a:chOff x="601630" y="5917158"/>
            <a:chExt cx="9749852" cy="709942"/>
          </a:xfrm>
        </p:grpSpPr>
        <p:pic>
          <p:nvPicPr>
            <p:cNvPr id="270" name="Google Shape;270;p37"/>
            <p:cNvPicPr preferRelativeResize="0"/>
            <p:nvPr/>
          </p:nvPicPr>
          <p:blipFill rotWithShape="1">
            <a:blip r:embed="rId5">
              <a:alphaModFix/>
            </a:blip>
            <a:srcRect/>
            <a:stretch/>
          </p:blipFill>
          <p:spPr>
            <a:xfrm>
              <a:off x="3768358" y="5995299"/>
              <a:ext cx="506849" cy="631801"/>
            </a:xfrm>
            <a:prstGeom prst="rect">
              <a:avLst/>
            </a:prstGeom>
            <a:noFill/>
            <a:ln>
              <a:noFill/>
            </a:ln>
          </p:spPr>
        </p:pic>
        <p:pic>
          <p:nvPicPr>
            <p:cNvPr id="271" name="Google Shape;271;p37"/>
            <p:cNvPicPr preferRelativeResize="0"/>
            <p:nvPr/>
          </p:nvPicPr>
          <p:blipFill rotWithShape="1">
            <a:blip r:embed="rId6">
              <a:alphaModFix/>
            </a:blip>
            <a:srcRect/>
            <a:stretch/>
          </p:blipFill>
          <p:spPr>
            <a:xfrm>
              <a:off x="2161117" y="6153673"/>
              <a:ext cx="1157693" cy="387111"/>
            </a:xfrm>
            <a:prstGeom prst="rect">
              <a:avLst/>
            </a:prstGeom>
            <a:noFill/>
            <a:ln>
              <a:noFill/>
            </a:ln>
          </p:spPr>
        </p:pic>
        <p:pic>
          <p:nvPicPr>
            <p:cNvPr id="272" name="Google Shape;272;p37"/>
            <p:cNvPicPr preferRelativeResize="0"/>
            <p:nvPr/>
          </p:nvPicPr>
          <p:blipFill rotWithShape="1">
            <a:blip r:embed="rId7">
              <a:alphaModFix/>
            </a:blip>
            <a:srcRect/>
            <a:stretch/>
          </p:blipFill>
          <p:spPr>
            <a:xfrm>
              <a:off x="4576043" y="6126685"/>
              <a:ext cx="1501906" cy="387111"/>
            </a:xfrm>
            <a:prstGeom prst="rect">
              <a:avLst/>
            </a:prstGeom>
            <a:noFill/>
            <a:ln>
              <a:noFill/>
            </a:ln>
          </p:spPr>
        </p:pic>
        <p:pic>
          <p:nvPicPr>
            <p:cNvPr id="273" name="Google Shape;273;p37"/>
            <p:cNvPicPr preferRelativeResize="0"/>
            <p:nvPr/>
          </p:nvPicPr>
          <p:blipFill rotWithShape="1">
            <a:blip r:embed="rId8">
              <a:alphaModFix/>
            </a:blip>
            <a:srcRect/>
            <a:stretch/>
          </p:blipFill>
          <p:spPr>
            <a:xfrm>
              <a:off x="9498997" y="6117419"/>
              <a:ext cx="852485" cy="396378"/>
            </a:xfrm>
            <a:prstGeom prst="rect">
              <a:avLst/>
            </a:prstGeom>
            <a:noFill/>
            <a:ln>
              <a:noFill/>
            </a:ln>
          </p:spPr>
        </p:pic>
        <p:pic>
          <p:nvPicPr>
            <p:cNvPr id="274" name="Google Shape;274;p37"/>
            <p:cNvPicPr preferRelativeResize="0"/>
            <p:nvPr/>
          </p:nvPicPr>
          <p:blipFill rotWithShape="1">
            <a:blip r:embed="rId9">
              <a:alphaModFix/>
            </a:blip>
            <a:srcRect/>
            <a:stretch/>
          </p:blipFill>
          <p:spPr>
            <a:xfrm>
              <a:off x="7863757" y="5917158"/>
              <a:ext cx="1249079" cy="631802"/>
            </a:xfrm>
            <a:prstGeom prst="rect">
              <a:avLst/>
            </a:prstGeom>
            <a:noFill/>
            <a:ln>
              <a:noFill/>
            </a:ln>
          </p:spPr>
        </p:pic>
        <p:pic>
          <p:nvPicPr>
            <p:cNvPr id="275" name="Google Shape;275;p37"/>
            <p:cNvPicPr preferRelativeResize="0"/>
            <p:nvPr/>
          </p:nvPicPr>
          <p:blipFill rotWithShape="1">
            <a:blip r:embed="rId10">
              <a:alphaModFix/>
            </a:blip>
            <a:srcRect/>
            <a:stretch/>
          </p:blipFill>
          <p:spPr>
            <a:xfrm>
              <a:off x="601630" y="6142844"/>
              <a:ext cx="1157693" cy="385898"/>
            </a:xfrm>
            <a:prstGeom prst="rect">
              <a:avLst/>
            </a:prstGeom>
            <a:noFill/>
            <a:ln>
              <a:noFill/>
            </a:ln>
          </p:spPr>
        </p:pic>
      </p:grpSp>
      <p:pic>
        <p:nvPicPr>
          <p:cNvPr id="276" name="Google Shape;276;p37" descr="Dollar General Corporation Reports First Quarter 2020 Results | Business  Wire"/>
          <p:cNvPicPr preferRelativeResize="0"/>
          <p:nvPr/>
        </p:nvPicPr>
        <p:blipFill rotWithShape="1">
          <a:blip r:embed="rId11">
            <a:alphaModFix/>
          </a:blip>
          <a:srcRect/>
          <a:stretch/>
        </p:blipFill>
        <p:spPr>
          <a:xfrm>
            <a:off x="7050411" y="5735457"/>
            <a:ext cx="1111014" cy="6499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Widescreen</PresentationFormat>
  <Paragraphs>165</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Courier New</vt:lpstr>
      <vt:lpstr>Arial</vt:lpstr>
      <vt:lpstr>Montserrat</vt:lpstr>
      <vt:lpstr>Lato</vt:lpstr>
      <vt:lpstr>Calibri</vt:lpstr>
      <vt:lpstr>Montserrat SemiBold</vt:lpstr>
      <vt:lpstr>Lato Black</vt:lpstr>
      <vt:lpstr>Montserrat Medium</vt:lpstr>
      <vt:lpstr>Helvetica Neue</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 Hoang</dc:creator>
  <cp:lastModifiedBy>Vy Hoang</cp:lastModifiedBy>
  <cp:revision>1</cp:revision>
  <dcterms:modified xsi:type="dcterms:W3CDTF">2022-10-28T01:02:32Z</dcterms:modified>
</cp:coreProperties>
</file>