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692"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Helvetica Neue" panose="020B060402020202020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Lato Black" panose="020F0502020204030203" pitchFamily="34" charset="0"/>
      <p:bold r:id="rId32"/>
      <p:boldItalic r:id="rId33"/>
    </p:embeddedFont>
    <p:embeddedFont>
      <p:font typeface="Montserrat" panose="00000500000000000000" pitchFamily="2" charset="0"/>
      <p:regular r:id="rId34"/>
      <p:bold r:id="rId35"/>
      <p:boldItalic r:id="rId36"/>
    </p:embeddedFont>
    <p:embeddedFont>
      <p:font typeface="Montserrat Medium" panose="00000600000000000000" pitchFamily="2" charset="0"/>
      <p:regular r:id="rId37"/>
      <p:bold r:id="rId38"/>
      <p:italic r:id="rId39"/>
      <p:boldItalic r:id="rId40"/>
    </p:embeddedFont>
    <p:embeddedFont>
      <p:font typeface="Montserrat SemiBold" panose="000007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37C4E7-89B3-44B4-9B87-B178F91E4F1D}">
  <a:tblStyle styleId="{8C37C4E7-89B3-44B4-9B87-B178F91E4F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5AF026-54A8-42A1-9C56-8660684CB3C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viewProps" Target="viewProps.xml"/><Relationship Id="rId20" Type="http://schemas.openxmlformats.org/officeDocument/2006/relationships/font" Target="fonts/font1.fntdata"/><Relationship Id="rId4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60fd58505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60fd5850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6c518a5b38_1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16c518a5b38_1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c518a5b38_1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16c518a5b38_1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6cae8837e1_3_154: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6cae8837e1_3_154: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16cae8837e1_3_154: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60e70b35b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60e70b35b8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160e70b35b8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60e70b35b8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160e70b35b8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72de019b0d_0_0: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72de019b0d_0_0: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g172de019b0d_0_0: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6099210a85_18_84:notes"/>
          <p:cNvSpPr txBox="1">
            <a:spLocks noGrp="1"/>
          </p:cNvSpPr>
          <p:nvPr>
            <p:ph type="body" idx="1"/>
          </p:nvPr>
        </p:nvSpPr>
        <p:spPr>
          <a:xfrm>
            <a:off x="685800" y="4343400"/>
            <a:ext cx="54864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16099210a85_18_84:notes"/>
          <p:cNvSpPr>
            <a:spLocks noGrp="1" noRot="1" noChangeAspect="1"/>
          </p:cNvSpPr>
          <p:nvPr>
            <p:ph type="sldImg" idx="2"/>
          </p:nvPr>
        </p:nvSpPr>
        <p:spPr>
          <a:xfrm>
            <a:off x="1143225" y="685800"/>
            <a:ext cx="45723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6cae8837e1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16cae8837e1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6cae8837e1_3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16cae8837e1_3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6c518a5b38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16c518a5b38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5c6b3937c9_13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5c6b3937c9_13_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291" name="Google Shape;291;g15c6b3937c9_13_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6c518a5b38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16c518a5b38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03" name="Google Shape;303;g16c518a5b38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6c518a5b38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16c518a5b38_1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25" name="Google Shape;325;g16c518a5b38_1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6" name="Google Shape;16;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tire black">
  <p:cSld name="entire black">
    <p:bg>
      <p:bgPr>
        <a:solidFill>
          <a:schemeClr val="lt1"/>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ck top">
  <p:cSld name="black top">
    <p:bg>
      <p:bgPr>
        <a:solidFill>
          <a:schemeClr val="lt1"/>
        </a:solidFill>
        <a:effectLst/>
      </p:bgPr>
    </p:bg>
    <p:spTree>
      <p:nvGrpSpPr>
        <p:cNvPr id="1" name="Shape 56"/>
        <p:cNvGrpSpPr/>
        <p:nvPr/>
      </p:nvGrpSpPr>
      <p:grpSpPr>
        <a:xfrm>
          <a:off x="0" y="0"/>
          <a:ext cx="0" cy="0"/>
          <a:chOff x="0" y="0"/>
          <a:chExt cx="0" cy="0"/>
        </a:xfrm>
      </p:grpSpPr>
      <p:grpSp>
        <p:nvGrpSpPr>
          <p:cNvPr id="57" name="Google Shape;57;p14"/>
          <p:cNvGrpSpPr/>
          <p:nvPr/>
        </p:nvGrpSpPr>
        <p:grpSpPr>
          <a:xfrm>
            <a:off x="7055570" y="-2300917"/>
            <a:ext cx="6028909" cy="6028909"/>
            <a:chOff x="3114675" y="787680"/>
            <a:chExt cx="5848200" cy="5848200"/>
          </a:xfrm>
        </p:grpSpPr>
        <p:sp>
          <p:nvSpPr>
            <p:cNvPr id="58" name="Google Shape;58;p14"/>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59" name="Google Shape;59;p14"/>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0" name="Google Shape;60;p14"/>
          <p:cNvSpPr/>
          <p:nvPr/>
        </p:nvSpPr>
        <p:spPr>
          <a:xfrm>
            <a:off x="0" y="5841999"/>
            <a:ext cx="12192000" cy="94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1" name="Google Shape;61;p14"/>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a:solidFill>
                  <a:srgbClr val="7F7F7F"/>
                </a:solidFill>
                <a:latin typeface="Arial"/>
                <a:ea typeface="Arial"/>
                <a:cs typeface="Arial"/>
                <a:sym typeface="Arial"/>
              </a:rPr>
              <a:t>   Interface Systems ©</a:t>
            </a:r>
            <a:r>
              <a:rPr lang="en-US" sz="900">
                <a:solidFill>
                  <a:srgbClr val="7F7F7F"/>
                </a:solidFill>
              </a:rPr>
              <a:t> | i3 international  </a:t>
            </a:r>
            <a:r>
              <a:rPr lang="en-US" sz="900" b="0" i="0" u="none" strike="noStrike" cap="none">
                <a:solidFill>
                  <a:srgbClr val="7F7F7F"/>
                </a:solidFill>
                <a:latin typeface="Arial"/>
                <a:ea typeface="Arial"/>
                <a:cs typeface="Arial"/>
                <a:sym typeface="Arial"/>
              </a:rPr>
              <a:t>202</a:t>
            </a:r>
            <a:r>
              <a:rPr lang="en-US" sz="900">
                <a:solidFill>
                  <a:srgbClr val="7F7F7F"/>
                </a:solidFill>
              </a:rPr>
              <a:t>2</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ck bottom">
  <p:cSld name="black bottom">
    <p:bg>
      <p:bgPr>
        <a:solidFill>
          <a:schemeClr val="lt1"/>
        </a:solidFill>
        <a:effectLst/>
      </p:bgPr>
    </p:bg>
    <p:spTree>
      <p:nvGrpSpPr>
        <p:cNvPr id="1" name="Shape 62"/>
        <p:cNvGrpSpPr/>
        <p:nvPr/>
      </p:nvGrpSpPr>
      <p:grpSpPr>
        <a:xfrm>
          <a:off x="0" y="0"/>
          <a:ext cx="0" cy="0"/>
          <a:chOff x="0" y="0"/>
          <a:chExt cx="0" cy="0"/>
        </a:xfrm>
      </p:grpSpPr>
      <p:grpSp>
        <p:nvGrpSpPr>
          <p:cNvPr id="63" name="Google Shape;63;p15"/>
          <p:cNvGrpSpPr/>
          <p:nvPr/>
        </p:nvGrpSpPr>
        <p:grpSpPr>
          <a:xfrm>
            <a:off x="7461970" y="2079255"/>
            <a:ext cx="6028909" cy="6028909"/>
            <a:chOff x="3114675" y="787680"/>
            <a:chExt cx="5848200" cy="5848200"/>
          </a:xfrm>
        </p:grpSpPr>
        <p:sp>
          <p:nvSpPr>
            <p:cNvPr id="64" name="Google Shape;64;p15"/>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5" name="Google Shape;65;p15"/>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6" name="Google Shape;66;p15"/>
          <p:cNvSpPr/>
          <p:nvPr/>
        </p:nvSpPr>
        <p:spPr>
          <a:xfrm>
            <a:off x="0" y="2"/>
            <a:ext cx="12192000" cy="13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8" name="Google Shape;78;p1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9" name="Google Shape;79;p1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19"/>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2" name="Google Shape;82;p19"/>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rtl="0">
              <a:spcBef>
                <a:spcPts val="400"/>
              </a:spcBef>
              <a:spcAft>
                <a:spcPts val="0"/>
              </a:spcAft>
              <a:buClr>
                <a:srgbClr val="888888"/>
              </a:buClr>
              <a:buSzPts val="2100"/>
              <a:buNone/>
              <a:defRPr>
                <a:solidFill>
                  <a:srgbClr val="888888"/>
                </a:solidFill>
              </a:defRPr>
            </a:lvl1pPr>
            <a:lvl2pPr lvl="1" algn="ctr" rtl="0">
              <a:spcBef>
                <a:spcPts val="400"/>
              </a:spcBef>
              <a:spcAft>
                <a:spcPts val="0"/>
              </a:spcAft>
              <a:buClr>
                <a:srgbClr val="888888"/>
              </a:buClr>
              <a:buSzPts val="1900"/>
              <a:buNone/>
              <a:defRPr>
                <a:solidFill>
                  <a:srgbClr val="888888"/>
                </a:solidFill>
              </a:defRPr>
            </a:lvl2pPr>
            <a:lvl3pPr lvl="2" algn="ctr" rtl="0">
              <a:spcBef>
                <a:spcPts val="300"/>
              </a:spcBef>
              <a:spcAft>
                <a:spcPts val="0"/>
              </a:spcAft>
              <a:buClr>
                <a:srgbClr val="888888"/>
              </a:buClr>
              <a:buSzPts val="1600"/>
              <a:buNone/>
              <a:defRPr>
                <a:solidFill>
                  <a:srgbClr val="888888"/>
                </a:solidFill>
              </a:defRPr>
            </a:lvl3pPr>
            <a:lvl4pPr lvl="3" algn="ctr" rtl="0">
              <a:spcBef>
                <a:spcPts val="300"/>
              </a:spcBef>
              <a:spcAft>
                <a:spcPts val="0"/>
              </a:spcAft>
              <a:buClr>
                <a:srgbClr val="888888"/>
              </a:buClr>
              <a:buSzPts val="1300"/>
              <a:buNone/>
              <a:defRPr>
                <a:solidFill>
                  <a:srgbClr val="888888"/>
                </a:solidFill>
              </a:defRPr>
            </a:lvl4pPr>
            <a:lvl5pPr lvl="4" algn="ctr" rtl="0">
              <a:spcBef>
                <a:spcPts val="300"/>
              </a:spcBef>
              <a:spcAft>
                <a:spcPts val="0"/>
              </a:spcAft>
              <a:buClr>
                <a:srgbClr val="888888"/>
              </a:buClr>
              <a:buSzPts val="1300"/>
              <a:buNone/>
              <a:defRPr>
                <a:solidFill>
                  <a:srgbClr val="888888"/>
                </a:solidFill>
              </a:defRPr>
            </a:lvl5pPr>
            <a:lvl6pPr lvl="5" algn="ctr" rtl="0">
              <a:spcBef>
                <a:spcPts val="300"/>
              </a:spcBef>
              <a:spcAft>
                <a:spcPts val="0"/>
              </a:spcAft>
              <a:buClr>
                <a:srgbClr val="888888"/>
              </a:buClr>
              <a:buSzPts val="1300"/>
              <a:buNone/>
              <a:defRPr>
                <a:solidFill>
                  <a:srgbClr val="888888"/>
                </a:solidFill>
              </a:defRPr>
            </a:lvl6pPr>
            <a:lvl7pPr lvl="6" algn="ctr" rtl="0">
              <a:spcBef>
                <a:spcPts val="300"/>
              </a:spcBef>
              <a:spcAft>
                <a:spcPts val="0"/>
              </a:spcAft>
              <a:buClr>
                <a:srgbClr val="888888"/>
              </a:buClr>
              <a:buSzPts val="1300"/>
              <a:buNone/>
              <a:defRPr>
                <a:solidFill>
                  <a:srgbClr val="888888"/>
                </a:solidFill>
              </a:defRPr>
            </a:lvl7pPr>
            <a:lvl8pPr lvl="7" algn="ctr" rtl="0">
              <a:spcBef>
                <a:spcPts val="300"/>
              </a:spcBef>
              <a:spcAft>
                <a:spcPts val="0"/>
              </a:spcAft>
              <a:buClr>
                <a:srgbClr val="888888"/>
              </a:buClr>
              <a:buSzPts val="1300"/>
              <a:buNone/>
              <a:defRPr>
                <a:solidFill>
                  <a:srgbClr val="888888"/>
                </a:solidFill>
              </a:defRPr>
            </a:lvl8pPr>
            <a:lvl9pPr lvl="8" algn="ctr" rtl="0">
              <a:spcBef>
                <a:spcPts val="300"/>
              </a:spcBef>
              <a:spcAft>
                <a:spcPts val="0"/>
              </a:spcAft>
              <a:buClr>
                <a:srgbClr val="888888"/>
              </a:buClr>
              <a:buSzPts val="1300"/>
              <a:buNone/>
              <a:defRPr>
                <a:solidFill>
                  <a:srgbClr val="888888"/>
                </a:solidFill>
              </a:defRPr>
            </a:lvl9pPr>
          </a:lstStyle>
          <a:p>
            <a:endParaRPr/>
          </a:p>
        </p:txBody>
      </p:sp>
      <p:sp>
        <p:nvSpPr>
          <p:cNvPr id="83" name="Google Shape;83;p1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4" name="Google Shape;84;p1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5" name="Google Shape;85;p1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8" name="Google Shape;88;p20"/>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89" name="Google Shape;89;p2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0" name="Google Shape;90;p2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1" name="Google Shape;91;p2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rtl="0">
              <a:spcBef>
                <a:spcPts val="0"/>
              </a:spcBef>
              <a:spcAft>
                <a:spcPts val="0"/>
              </a:spcAft>
              <a:buClr>
                <a:schemeClr val="dk1"/>
              </a:buClr>
              <a:buSzPts val="2700"/>
              <a:buFont typeface="Calibri"/>
              <a:buNone/>
              <a:defRPr sz="2700" b="1" cap="none"/>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4" name="Google Shape;94;p21"/>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rgbClr val="888888"/>
              </a:buClr>
              <a:buSzPts val="1300"/>
              <a:buNone/>
              <a:defRPr sz="1300">
                <a:solidFill>
                  <a:srgbClr val="888888"/>
                </a:solidFill>
              </a:defRPr>
            </a:lvl1pPr>
            <a:lvl2pPr marL="914400" lvl="1" indent="-228600" algn="l" rtl="0">
              <a:spcBef>
                <a:spcPts val="200"/>
              </a:spcBef>
              <a:spcAft>
                <a:spcPts val="0"/>
              </a:spcAft>
              <a:buClr>
                <a:srgbClr val="888888"/>
              </a:buClr>
              <a:buSzPts val="1200"/>
              <a:buNone/>
              <a:defRPr sz="1200">
                <a:solidFill>
                  <a:srgbClr val="888888"/>
                </a:solidFill>
              </a:defRPr>
            </a:lvl2pPr>
            <a:lvl3pPr marL="1371600" lvl="2" indent="-228600" algn="l" rtl="0">
              <a:spcBef>
                <a:spcPts val="200"/>
              </a:spcBef>
              <a:spcAft>
                <a:spcPts val="0"/>
              </a:spcAft>
              <a:buClr>
                <a:srgbClr val="888888"/>
              </a:buClr>
              <a:buSzPts val="1100"/>
              <a:buNone/>
              <a:defRPr sz="1100">
                <a:solidFill>
                  <a:srgbClr val="888888"/>
                </a:solidFill>
              </a:defRPr>
            </a:lvl3pPr>
            <a:lvl4pPr marL="1828800" lvl="3" indent="-228600" algn="l" rtl="0">
              <a:spcBef>
                <a:spcPts val="200"/>
              </a:spcBef>
              <a:spcAft>
                <a:spcPts val="0"/>
              </a:spcAft>
              <a:buClr>
                <a:srgbClr val="888888"/>
              </a:buClr>
              <a:buSzPts val="900"/>
              <a:buNone/>
              <a:defRPr sz="900">
                <a:solidFill>
                  <a:srgbClr val="888888"/>
                </a:solidFill>
              </a:defRPr>
            </a:lvl4pPr>
            <a:lvl5pPr marL="2286000" lvl="4" indent="-228600" algn="l" rtl="0">
              <a:spcBef>
                <a:spcPts val="200"/>
              </a:spcBef>
              <a:spcAft>
                <a:spcPts val="0"/>
              </a:spcAft>
              <a:buClr>
                <a:srgbClr val="888888"/>
              </a:buClr>
              <a:buSzPts val="900"/>
              <a:buNone/>
              <a:defRPr sz="900">
                <a:solidFill>
                  <a:srgbClr val="888888"/>
                </a:solidFill>
              </a:defRPr>
            </a:lvl5pPr>
            <a:lvl6pPr marL="2743200" lvl="5" indent="-228600" algn="l" rtl="0">
              <a:spcBef>
                <a:spcPts val="200"/>
              </a:spcBef>
              <a:spcAft>
                <a:spcPts val="0"/>
              </a:spcAft>
              <a:buClr>
                <a:srgbClr val="888888"/>
              </a:buClr>
              <a:buSzPts val="900"/>
              <a:buNone/>
              <a:defRPr sz="900">
                <a:solidFill>
                  <a:srgbClr val="888888"/>
                </a:solidFill>
              </a:defRPr>
            </a:lvl6pPr>
            <a:lvl7pPr marL="3200400" lvl="6" indent="-228600" algn="l" rtl="0">
              <a:spcBef>
                <a:spcPts val="200"/>
              </a:spcBef>
              <a:spcAft>
                <a:spcPts val="0"/>
              </a:spcAft>
              <a:buClr>
                <a:srgbClr val="888888"/>
              </a:buClr>
              <a:buSzPts val="900"/>
              <a:buNone/>
              <a:defRPr sz="900">
                <a:solidFill>
                  <a:srgbClr val="888888"/>
                </a:solidFill>
              </a:defRPr>
            </a:lvl7pPr>
            <a:lvl8pPr marL="3657600" lvl="7" indent="-228600" algn="l" rtl="0">
              <a:spcBef>
                <a:spcPts val="200"/>
              </a:spcBef>
              <a:spcAft>
                <a:spcPts val="0"/>
              </a:spcAft>
              <a:buClr>
                <a:srgbClr val="888888"/>
              </a:buClr>
              <a:buSzPts val="900"/>
              <a:buNone/>
              <a:defRPr sz="900">
                <a:solidFill>
                  <a:srgbClr val="888888"/>
                </a:solidFill>
              </a:defRPr>
            </a:lvl8pPr>
            <a:lvl9pPr marL="4114800" lvl="8" indent="-228600" algn="l" rtl="0">
              <a:spcBef>
                <a:spcPts val="200"/>
              </a:spcBef>
              <a:spcAft>
                <a:spcPts val="0"/>
              </a:spcAft>
              <a:buClr>
                <a:srgbClr val="888888"/>
              </a:buClr>
              <a:buSzPts val="900"/>
              <a:buNone/>
              <a:defRPr sz="900">
                <a:solidFill>
                  <a:srgbClr val="888888"/>
                </a:solidFill>
              </a:defRPr>
            </a:lvl9pPr>
          </a:lstStyle>
          <a:p>
            <a:endParaRPr/>
          </a:p>
        </p:txBody>
      </p:sp>
      <p:sp>
        <p:nvSpPr>
          <p:cNvPr id="95" name="Google Shape;95;p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6" name="Google Shape;96;p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7" name="Google Shape;97;p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0" name="Google Shape;100;p22"/>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01" name="Google Shape;101;p22"/>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02" name="Google Shape;102;p2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3" name="Google Shape;103;p2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4" name="Google Shape;104;p2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2900"/>
              <a:buFont typeface="Calibri"/>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7" name="Google Shape;107;p23"/>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08" name="Google Shape;108;p23"/>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09" name="Google Shape;109;p23"/>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10" name="Google Shape;110;p23"/>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11" name="Google Shape;111;p2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2" name="Google Shape;112;p2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3" name="Google Shape;113;p2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6" name="Google Shape;116;p2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7" name="Google Shape;117;p2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8" name="Google Shape;118;p2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304800" y="182033"/>
            <a:ext cx="2005500" cy="7746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1" name="Google Shape;121;p25"/>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rtl="0">
              <a:spcBef>
                <a:spcPts val="400"/>
              </a:spcBef>
              <a:spcAft>
                <a:spcPts val="0"/>
              </a:spcAft>
              <a:buClr>
                <a:schemeClr val="dk1"/>
              </a:buClr>
              <a:buSzPts val="2100"/>
              <a:buChar char="•"/>
              <a:defRPr sz="2100"/>
            </a:lvl1pPr>
            <a:lvl2pPr marL="914400" lvl="1" indent="-349250" algn="l" rtl="0">
              <a:spcBef>
                <a:spcPts val="400"/>
              </a:spcBef>
              <a:spcAft>
                <a:spcPts val="0"/>
              </a:spcAft>
              <a:buClr>
                <a:schemeClr val="dk1"/>
              </a:buClr>
              <a:buSzPts val="1900"/>
              <a:buChar char="–"/>
              <a:defRPr sz="1900"/>
            </a:lvl2pPr>
            <a:lvl3pPr marL="1371600" lvl="2" indent="-330200" algn="l" rtl="0">
              <a:spcBef>
                <a:spcPts val="300"/>
              </a:spcBef>
              <a:spcAft>
                <a:spcPts val="0"/>
              </a:spcAft>
              <a:buClr>
                <a:schemeClr val="dk1"/>
              </a:buClr>
              <a:buSzPts val="1600"/>
              <a:buChar char="•"/>
              <a:defRPr sz="1600"/>
            </a:lvl3pPr>
            <a:lvl4pPr marL="1828800" lvl="3" indent="-311150" algn="l" rtl="0">
              <a:spcBef>
                <a:spcPts val="300"/>
              </a:spcBef>
              <a:spcAft>
                <a:spcPts val="0"/>
              </a:spcAft>
              <a:buClr>
                <a:schemeClr val="dk1"/>
              </a:buClr>
              <a:buSzPts val="1300"/>
              <a:buChar char="–"/>
              <a:defRPr sz="1300"/>
            </a:lvl4pPr>
            <a:lvl5pPr marL="2286000" lvl="4" indent="-311150" algn="l" rtl="0">
              <a:spcBef>
                <a:spcPts val="300"/>
              </a:spcBef>
              <a:spcAft>
                <a:spcPts val="0"/>
              </a:spcAft>
              <a:buClr>
                <a:schemeClr val="dk1"/>
              </a:buClr>
              <a:buSzPts val="1300"/>
              <a:buChar char="»"/>
              <a:defRPr sz="1300"/>
            </a:lvl5pPr>
            <a:lvl6pPr marL="2743200" lvl="5" indent="-311150" algn="l" rtl="0">
              <a:spcBef>
                <a:spcPts val="300"/>
              </a:spcBef>
              <a:spcAft>
                <a:spcPts val="0"/>
              </a:spcAft>
              <a:buClr>
                <a:schemeClr val="dk1"/>
              </a:buClr>
              <a:buSzPts val="1300"/>
              <a:buChar char="•"/>
              <a:defRPr sz="1300"/>
            </a:lvl6pPr>
            <a:lvl7pPr marL="3200400" lvl="6" indent="-311150" algn="l" rtl="0">
              <a:spcBef>
                <a:spcPts val="300"/>
              </a:spcBef>
              <a:spcAft>
                <a:spcPts val="0"/>
              </a:spcAft>
              <a:buClr>
                <a:schemeClr val="dk1"/>
              </a:buClr>
              <a:buSzPts val="1300"/>
              <a:buChar char="•"/>
              <a:defRPr sz="1300"/>
            </a:lvl7pPr>
            <a:lvl8pPr marL="3657600" lvl="7" indent="-311150" algn="l" rtl="0">
              <a:spcBef>
                <a:spcPts val="300"/>
              </a:spcBef>
              <a:spcAft>
                <a:spcPts val="0"/>
              </a:spcAft>
              <a:buClr>
                <a:schemeClr val="dk1"/>
              </a:buClr>
              <a:buSzPts val="1300"/>
              <a:buChar char="•"/>
              <a:defRPr sz="1300"/>
            </a:lvl8pPr>
            <a:lvl9pPr marL="4114800" lvl="8" indent="-311150" algn="l" rtl="0">
              <a:spcBef>
                <a:spcPts val="300"/>
              </a:spcBef>
              <a:spcAft>
                <a:spcPts val="0"/>
              </a:spcAft>
              <a:buClr>
                <a:schemeClr val="dk1"/>
              </a:buClr>
              <a:buSzPts val="1300"/>
              <a:buChar char="•"/>
              <a:defRPr sz="1300"/>
            </a:lvl9pPr>
          </a:lstStyle>
          <a:p>
            <a:endParaRPr/>
          </a:p>
        </p:txBody>
      </p:sp>
      <p:sp>
        <p:nvSpPr>
          <p:cNvPr id="122" name="Google Shape;122;p25"/>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23" name="Google Shape;123;p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4" name="Google Shape;124;p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5" name="Google Shape;125;p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8" name="Google Shape;128;p26"/>
          <p:cNvSpPr>
            <a:spLocks noGrp="1"/>
          </p:cNvSpPr>
          <p:nvPr>
            <p:ph type="pic" idx="2"/>
          </p:nvPr>
        </p:nvSpPr>
        <p:spPr>
          <a:xfrm>
            <a:off x="1194859" y="408517"/>
            <a:ext cx="3657600" cy="2743200"/>
          </a:xfrm>
          <a:prstGeom prst="rect">
            <a:avLst/>
          </a:prstGeom>
          <a:noFill/>
          <a:ln>
            <a:noFill/>
          </a:ln>
        </p:spPr>
      </p:sp>
      <p:sp>
        <p:nvSpPr>
          <p:cNvPr id="129" name="Google Shape;129;p26"/>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30" name="Google Shape;130;p2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1" name="Google Shape;131;p2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2" name="Google Shape;132;p2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5" name="Google Shape;135;p27"/>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36" name="Google Shape;136;p2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7" name="Google Shape;137;p2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8" name="Google Shape;138;p2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41" name="Google Shape;141;p28"/>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42" name="Google Shape;142;p2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3" name="Google Shape;143;p2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4" name="Google Shape;144;p2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tire black">
  <p:cSld name="entire black">
    <p:bg>
      <p:bgPr>
        <a:solidFill>
          <a:schemeClr val="lt1"/>
        </a:solidFill>
        <a:effectLst/>
      </p:bgPr>
    </p:bg>
    <p:spTree>
      <p:nvGrpSpPr>
        <p:cNvPr id="1" name="Shape 145"/>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812800" y="2209801"/>
            <a:ext cx="6807300" cy="1143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3600"/>
              <a:buFont typeface="Arial"/>
              <a:buNone/>
              <a:defRPr sz="3600" b="0" cap="none">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31"/>
          <p:cNvSpPr txBox="1">
            <a:spLocks noGrp="1"/>
          </p:cNvSpPr>
          <p:nvPr>
            <p:ph type="body" idx="1"/>
          </p:nvPr>
        </p:nvSpPr>
        <p:spPr>
          <a:xfrm>
            <a:off x="914400" y="3657601"/>
            <a:ext cx="68073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chemeClr val="dk1"/>
              </a:buClr>
              <a:buSzPts val="2000"/>
              <a:buNone/>
              <a:defRPr sz="2000">
                <a:solidFill>
                  <a:schemeClr val="dk1"/>
                </a:solidFill>
                <a:latin typeface="Lato"/>
                <a:ea typeface="Lato"/>
                <a:cs typeface="Lato"/>
                <a:sym typeface="Lato"/>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3" name="Google Shape;153;p31"/>
          <p:cNvSpPr txBox="1"/>
          <p:nvPr/>
        </p:nvSpPr>
        <p:spPr>
          <a:xfrm>
            <a:off x="0" y="6569076"/>
            <a:ext cx="34545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800"/>
              <a:buFont typeface="Arial"/>
              <a:buNone/>
            </a:pPr>
            <a:fld id="{00000000-1234-1234-1234-123412341234}" type="slidenum">
              <a:rPr lang="en-US" sz="800" b="0" i="0" u="none" strike="noStrike" cap="none">
                <a:solidFill>
                  <a:srgbClr val="7F7F7F"/>
                </a:solidFill>
                <a:latin typeface="Lato"/>
                <a:ea typeface="Lato"/>
                <a:cs typeface="Lato"/>
                <a:sym typeface="Lato"/>
              </a:rPr>
              <a:t>‹#›</a:t>
            </a:fld>
            <a:r>
              <a:rPr lang="en-US" sz="800" b="0" i="0" u="none" strike="noStrike" cap="none" dirty="0">
                <a:solidFill>
                  <a:srgbClr val="7F7F7F"/>
                </a:solidFill>
                <a:latin typeface="Lato"/>
                <a:ea typeface="Lato"/>
                <a:cs typeface="Lato"/>
                <a:sym typeface="Lato"/>
              </a:rPr>
              <a:t> i3 International ® 202</a:t>
            </a:r>
            <a:r>
              <a:rPr lang="en-US" sz="800" dirty="0">
                <a:solidFill>
                  <a:srgbClr val="7F7F7F"/>
                </a:solidFill>
                <a:latin typeface="Lato"/>
                <a:ea typeface="Lato"/>
                <a:cs typeface="Lato"/>
                <a:sym typeface="Lato"/>
              </a:rPr>
              <a:t>1</a:t>
            </a:r>
            <a:endParaRPr sz="1400" b="0"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7F7F7F"/>
              </a:solidFill>
              <a:latin typeface="Lato"/>
              <a:ea typeface="Lato"/>
              <a:cs typeface="Lato"/>
              <a:sym typeface="Lato"/>
            </a:endParaRPr>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2000"/>
              <a:buNone/>
              <a:defRPr sz="2000">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32"/>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SzPts val="1080"/>
              <a:buFont typeface="Courier New"/>
              <a:buChar char="o"/>
              <a:defRPr sz="1800">
                <a:latin typeface="Lato"/>
                <a:ea typeface="Lato"/>
                <a:cs typeface="Lato"/>
                <a:sym typeface="Lato"/>
              </a:defRPr>
            </a:lvl2pPr>
            <a:lvl3pPr marL="1371600" lvl="2" indent="-342900" algn="l" rtl="0">
              <a:lnSpc>
                <a:spcPct val="100000"/>
              </a:lnSpc>
              <a:spcBef>
                <a:spcPts val="360"/>
              </a:spcBef>
              <a:spcAft>
                <a:spcPts val="0"/>
              </a:spcAft>
              <a:buSzPts val="1800"/>
              <a:buChar char="•"/>
              <a:defRPr sz="2000">
                <a:latin typeface="Lato"/>
                <a:ea typeface="Lato"/>
                <a:cs typeface="Lato"/>
                <a:sym typeface="Lato"/>
              </a:defRPr>
            </a:lvl3pPr>
            <a:lvl4pPr marL="1828800" lvl="3" indent="-330200" algn="l" rtl="0">
              <a:lnSpc>
                <a:spcPct val="100000"/>
              </a:lnSpc>
              <a:spcBef>
                <a:spcPts val="320"/>
              </a:spcBef>
              <a:spcAft>
                <a:spcPts val="0"/>
              </a:spcAft>
              <a:buSzPts val="1600"/>
              <a:buChar char="–"/>
              <a:defRPr sz="2000">
                <a:latin typeface="Lato"/>
                <a:ea typeface="Lato"/>
                <a:cs typeface="Lato"/>
                <a:sym typeface="Lato"/>
              </a:defRPr>
            </a:lvl4pPr>
            <a:lvl5pPr marL="2286000" lvl="4" indent="-330200" algn="l" rtl="0">
              <a:lnSpc>
                <a:spcPct val="100000"/>
              </a:lnSpc>
              <a:spcBef>
                <a:spcPts val="320"/>
              </a:spcBef>
              <a:spcAft>
                <a:spcPts val="0"/>
              </a:spcAft>
              <a:buSzPts val="1600"/>
              <a:buChar char="»"/>
              <a:defRPr sz="2000">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4" name="Google Shape;24;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203200" y="-50005"/>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33"/>
          <p:cNvSpPr txBox="1">
            <a:spLocks noGrp="1"/>
          </p:cNvSpPr>
          <p:nvPr>
            <p:ph type="body" idx="1"/>
          </p:nvPr>
        </p:nvSpPr>
        <p:spPr>
          <a:xfrm>
            <a:off x="609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60" name="Google Shape;160;p33"/>
          <p:cNvSpPr txBox="1">
            <a:spLocks noGrp="1"/>
          </p:cNvSpPr>
          <p:nvPr>
            <p:ph type="body" idx="2"/>
          </p:nvPr>
        </p:nvSpPr>
        <p:spPr>
          <a:xfrm>
            <a:off x="6197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161"/>
        <p:cNvGrpSpPr/>
        <p:nvPr/>
      </p:nvGrpSpPr>
      <p:grpSpPr>
        <a:xfrm>
          <a:off x="0" y="0"/>
          <a:ext cx="0" cy="0"/>
          <a:chOff x="0" y="0"/>
          <a:chExt cx="0" cy="0"/>
        </a:xfrm>
      </p:grpSpPr>
      <p:sp>
        <p:nvSpPr>
          <p:cNvPr id="162" name="Google Shape;162;p34"/>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34"/>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4"/>
        <p:cNvGrpSpPr/>
        <p:nvPr/>
      </p:nvGrpSpPr>
      <p:grpSpPr>
        <a:xfrm>
          <a:off x="0" y="0"/>
          <a:ext cx="0" cy="0"/>
          <a:chOff x="0" y="0"/>
          <a:chExt cx="0" cy="0"/>
        </a:xfrm>
      </p:grpSpPr>
      <p:sp>
        <p:nvSpPr>
          <p:cNvPr id="165" name="Google Shape;165;p35"/>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SzPts val="2400"/>
              <a:buChar char="•"/>
              <a:defRPr>
                <a:latin typeface="Lato"/>
                <a:ea typeface="Lato"/>
                <a:cs typeface="Lato"/>
                <a:sym typeface="Lato"/>
              </a:defRPr>
            </a:lvl1pPr>
            <a:lvl2pPr marL="914400" lvl="1" indent="-355600" algn="l" rtl="0">
              <a:lnSpc>
                <a:spcPct val="100000"/>
              </a:lnSpc>
              <a:spcBef>
                <a:spcPts val="400"/>
              </a:spcBef>
              <a:spcAft>
                <a:spcPts val="0"/>
              </a:spcAft>
              <a:buSzPts val="2000"/>
              <a:buChar char="–"/>
              <a:defRPr>
                <a:latin typeface="Lato"/>
                <a:ea typeface="Lato"/>
                <a:cs typeface="Lato"/>
                <a:sym typeface="Lato"/>
              </a:defRPr>
            </a:lvl2pPr>
            <a:lvl3pPr marL="1371600" lvl="2" indent="-342900" algn="l" rtl="0">
              <a:lnSpc>
                <a:spcPct val="100000"/>
              </a:lnSpc>
              <a:spcBef>
                <a:spcPts val="360"/>
              </a:spcBef>
              <a:spcAft>
                <a:spcPts val="0"/>
              </a:spcAft>
              <a:buSzPts val="1800"/>
              <a:buChar char="•"/>
              <a:defRPr>
                <a:latin typeface="Lato"/>
                <a:ea typeface="Lato"/>
                <a:cs typeface="Lato"/>
                <a:sym typeface="Lato"/>
              </a:defRPr>
            </a:lvl3pPr>
            <a:lvl4pPr marL="1828800" lvl="3" indent="-330200" algn="l" rtl="0">
              <a:lnSpc>
                <a:spcPct val="100000"/>
              </a:lnSpc>
              <a:spcBef>
                <a:spcPts val="320"/>
              </a:spcBef>
              <a:spcAft>
                <a:spcPts val="0"/>
              </a:spcAft>
              <a:buSzPts val="1600"/>
              <a:buChar char="–"/>
              <a:defRPr>
                <a:latin typeface="Lato"/>
                <a:ea typeface="Lato"/>
                <a:cs typeface="Lato"/>
                <a:sym typeface="Lato"/>
              </a:defRPr>
            </a:lvl4pPr>
            <a:lvl5pPr marL="2286000" lvl="4" indent="-330200" algn="l" rtl="0">
              <a:lnSpc>
                <a:spcPct val="100000"/>
              </a:lnSpc>
              <a:spcBef>
                <a:spcPts val="320"/>
              </a:spcBef>
              <a:spcAft>
                <a:spcPts val="0"/>
              </a:spcAft>
              <a:buSzPts val="1600"/>
              <a:buChar char="»"/>
              <a:defRPr>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66" name="Google Shape;166;p35"/>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0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7"/>
        <p:cNvGrpSpPr/>
        <p:nvPr/>
      </p:nvGrpSpPr>
      <p:grpSpPr>
        <a:xfrm>
          <a:off x="0" y="0"/>
          <a:ext cx="0" cy="0"/>
          <a:chOff x="0" y="0"/>
          <a:chExt cx="0" cy="0"/>
        </a:xfrm>
      </p:grpSpPr>
      <p:sp>
        <p:nvSpPr>
          <p:cNvPr id="168" name="Google Shape;168;p36"/>
          <p:cNvSpPr/>
          <p:nvPr/>
        </p:nvSpPr>
        <p:spPr>
          <a:xfrm>
            <a:off x="0" y="0"/>
            <a:ext cx="12327600" cy="6934200"/>
          </a:xfrm>
          <a:prstGeom prst="rect">
            <a:avLst/>
          </a:prstGeom>
          <a:solidFill>
            <a:srgbClr val="152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69" name="Google Shape;169;p36"/>
          <p:cNvSpPr txBox="1">
            <a:spLocks noGrp="1"/>
          </p:cNvSpPr>
          <p:nvPr>
            <p:ph type="ctrTitle"/>
          </p:nvPr>
        </p:nvSpPr>
        <p:spPr>
          <a:xfrm>
            <a:off x="508000" y="381002"/>
            <a:ext cx="10363200" cy="76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1"/>
              </a:buClr>
              <a:buSzPts val="2000"/>
              <a:buFont typeface="Arial"/>
              <a:buNone/>
              <a:defRPr>
                <a:solidFill>
                  <a:schemeClr val="lt1"/>
                </a:solidFill>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p36"/>
          <p:cNvSpPr txBox="1">
            <a:spLocks noGrp="1"/>
          </p:cNvSpPr>
          <p:nvPr>
            <p:ph type="subTitle" idx="1"/>
          </p:nvPr>
        </p:nvSpPr>
        <p:spPr>
          <a:xfrm>
            <a:off x="586597" y="1219200"/>
            <a:ext cx="7033500" cy="1295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320"/>
              </a:spcBef>
              <a:spcAft>
                <a:spcPts val="0"/>
              </a:spcAft>
              <a:buClr>
                <a:srgbClr val="FFFFFF"/>
              </a:buClr>
              <a:buSzPts val="1600"/>
              <a:buNone/>
              <a:defRPr sz="1600">
                <a:solidFill>
                  <a:srgbClr val="FFFFFF"/>
                </a:solidFill>
                <a:latin typeface="Lato"/>
                <a:ea typeface="Lato"/>
                <a:cs typeface="Lato"/>
                <a:sym typeface="Lato"/>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1"/>
        <p:cNvGrpSpPr/>
        <p:nvPr/>
      </p:nvGrpSpPr>
      <p:grpSpPr>
        <a:xfrm>
          <a:off x="0" y="0"/>
          <a:ext cx="0" cy="0"/>
          <a:chOff x="0" y="0"/>
          <a:chExt cx="0" cy="0"/>
        </a:xfrm>
      </p:grpSpPr>
      <p:sp>
        <p:nvSpPr>
          <p:cNvPr id="172" name="Google Shape;172;p37"/>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3" name="Google Shape;173;p37"/>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4" name="Google Shape;174;p37"/>
          <p:cNvSpPr txBox="1">
            <a:spLocks noGrp="1"/>
          </p:cNvSpPr>
          <p:nvPr>
            <p:ph type="body" idx="3"/>
          </p:nvPr>
        </p:nvSpPr>
        <p:spPr>
          <a:xfrm>
            <a:off x="6193368" y="1535113"/>
            <a:ext cx="53889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5" name="Google Shape;175;p37"/>
          <p:cNvSpPr txBox="1">
            <a:spLocks noGrp="1"/>
          </p:cNvSpPr>
          <p:nvPr>
            <p:ph type="body" idx="4"/>
          </p:nvPr>
        </p:nvSpPr>
        <p:spPr>
          <a:xfrm>
            <a:off x="6193368" y="2174875"/>
            <a:ext cx="53889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6" name="Google Shape;176;p37"/>
          <p:cNvSpPr txBox="1">
            <a:spLocks noGrp="1"/>
          </p:cNvSpPr>
          <p:nvPr>
            <p:ph type="title"/>
          </p:nvPr>
        </p:nvSpPr>
        <p:spPr>
          <a:xfrm>
            <a:off x="203200" y="-66199"/>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7"/>
        <p:cNvGrpSpPr/>
        <p:nvPr/>
      </p:nvGrpSpPr>
      <p:grpSpPr>
        <a:xfrm>
          <a:off x="0" y="0"/>
          <a:ext cx="0" cy="0"/>
          <a:chOff x="0" y="0"/>
          <a:chExt cx="0" cy="0"/>
        </a:xfrm>
      </p:grpSpPr>
      <p:sp>
        <p:nvSpPr>
          <p:cNvPr id="178" name="Google Shape;178;p38"/>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9"/>
        <p:cNvGrpSpPr/>
        <p:nvPr/>
      </p:nvGrpSpPr>
      <p:grpSpPr>
        <a:xfrm>
          <a:off x="0" y="0"/>
          <a:ext cx="0" cy="0"/>
          <a:chOff x="0" y="0"/>
          <a:chExt cx="0" cy="0"/>
        </a:xfrm>
      </p:grpSpPr>
      <p:sp>
        <p:nvSpPr>
          <p:cNvPr id="180" name="Google Shape;180;p39"/>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609601" y="914400"/>
            <a:ext cx="4011000" cy="762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3" name="Google Shape;183;p40"/>
          <p:cNvSpPr txBox="1">
            <a:spLocks noGrp="1"/>
          </p:cNvSpPr>
          <p:nvPr>
            <p:ph type="body" idx="1"/>
          </p:nvPr>
        </p:nvSpPr>
        <p:spPr>
          <a:xfrm>
            <a:off x="4766733" y="914401"/>
            <a:ext cx="6815700" cy="52119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560"/>
              </a:spcBef>
              <a:spcAft>
                <a:spcPts val="0"/>
              </a:spcAft>
              <a:buClr>
                <a:schemeClr val="dk1"/>
              </a:buClr>
              <a:buSzPts val="2800"/>
              <a:buChar char="•"/>
              <a:defRPr sz="2800">
                <a:latin typeface="Lato"/>
                <a:ea typeface="Lato"/>
                <a:cs typeface="Lato"/>
                <a:sym typeface="Lato"/>
              </a:defRPr>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84" name="Google Shape;184;p40"/>
          <p:cNvSpPr txBox="1">
            <a:spLocks noGrp="1"/>
          </p:cNvSpPr>
          <p:nvPr>
            <p:ph type="body" idx="2"/>
          </p:nvPr>
        </p:nvSpPr>
        <p:spPr>
          <a:xfrm>
            <a:off x="609601" y="1752601"/>
            <a:ext cx="4011000" cy="4373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5" name="Google Shape;185;p40"/>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p4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ato"/>
                <a:ea typeface="Lato"/>
                <a:cs typeface="Lato"/>
                <a:sym typeface="Lato"/>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9" name="Google Shape;189;p41"/>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90" name="Google Shape;190;p41"/>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1"/>
        <p:cNvGrpSpPr/>
        <p:nvPr/>
      </p:nvGrpSpPr>
      <p:grpSpPr>
        <a:xfrm>
          <a:off x="0" y="0"/>
          <a:ext cx="0" cy="0"/>
          <a:chOff x="0" y="0"/>
          <a:chExt cx="0" cy="0"/>
        </a:xfrm>
      </p:grpSpPr>
      <p:sp>
        <p:nvSpPr>
          <p:cNvPr id="192" name="Google Shape;192;p42"/>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3" name="Google Shape;193;p42"/>
          <p:cNvSpPr txBox="1">
            <a:spLocks noGrp="1"/>
          </p:cNvSpPr>
          <p:nvPr>
            <p:ph type="body" idx="1"/>
          </p:nvPr>
        </p:nvSpPr>
        <p:spPr>
          <a:xfrm rot="5400000">
            <a:off x="3947250" y="-2270849"/>
            <a:ext cx="4297500" cy="109728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9" name="Google Shape;29;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43"/>
          <p:cNvSpPr txBox="1">
            <a:spLocks noGrp="1"/>
          </p:cNvSpPr>
          <p:nvPr>
            <p:ph type="title"/>
          </p:nvPr>
        </p:nvSpPr>
        <p:spPr>
          <a:xfrm rot="5400000">
            <a:off x="7604850" y="2148751"/>
            <a:ext cx="5211900" cy="2743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p43"/>
          <p:cNvSpPr txBox="1">
            <a:spLocks noGrp="1"/>
          </p:cNvSpPr>
          <p:nvPr>
            <p:ph type="body" idx="1"/>
          </p:nvPr>
        </p:nvSpPr>
        <p:spPr>
          <a:xfrm rot="5400000">
            <a:off x="2016800" y="-492899"/>
            <a:ext cx="5211900" cy="8026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97" name="Google Shape;197;p43"/>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8"/>
        <p:cNvGrpSpPr/>
        <p:nvPr/>
      </p:nvGrpSpPr>
      <p:grpSpPr>
        <a:xfrm>
          <a:off x="0" y="0"/>
          <a:ext cx="0" cy="0"/>
          <a:chOff x="0" y="0"/>
          <a:chExt cx="0" cy="0"/>
        </a:xfrm>
      </p:grpSpPr>
      <p:sp>
        <p:nvSpPr>
          <p:cNvPr id="199" name="Google Shape;199;p44"/>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p44"/>
          <p:cNvSpPr txBox="1">
            <a:spLocks noGrp="1"/>
          </p:cNvSpPr>
          <p:nvPr>
            <p:ph type="body" idx="1"/>
          </p:nvPr>
        </p:nvSpPr>
        <p:spPr>
          <a:xfrm>
            <a:off x="709089" y="1282704"/>
            <a:ext cx="8674200" cy="4547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1"/>
        <p:cNvGrpSpPr/>
        <p:nvPr/>
      </p:nvGrpSpPr>
      <p:grpSpPr>
        <a:xfrm>
          <a:off x="0" y="0"/>
          <a:ext cx="0" cy="0"/>
          <a:chOff x="0" y="0"/>
          <a:chExt cx="0" cy="0"/>
        </a:xfrm>
      </p:grpSpPr>
      <p:sp>
        <p:nvSpPr>
          <p:cNvPr id="202" name="Google Shape;202;p45"/>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03" name="Google Shape;203;p45"/>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5" name="Google Shape;35;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9" name="Google Shape;39;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3" name="Google Shape;43;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5" name="Google Shape;4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8" name="Google Shape;48;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 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72" name="Google Shape;72;p17"/>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3" name="Google Shape;73;p1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4" name="Google Shape;74;p1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30"/>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8" name="Google Shape;148;p30"/>
          <p:cNvSpPr txBox="1"/>
          <p:nvPr/>
        </p:nvSpPr>
        <p:spPr>
          <a:xfrm>
            <a:off x="0" y="6569076"/>
            <a:ext cx="34545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800"/>
              <a:buFont typeface="Arial"/>
              <a:buNone/>
            </a:pPr>
            <a:fld id="{00000000-1234-1234-1234-123412341234}" type="slidenum">
              <a:rPr lang="en-US" sz="800" b="0" i="0" u="none" strike="noStrike" cap="none">
                <a:solidFill>
                  <a:srgbClr val="7F7F7F"/>
                </a:solidFill>
                <a:latin typeface="Lato"/>
                <a:ea typeface="Lato"/>
                <a:cs typeface="Lato"/>
                <a:sym typeface="Lato"/>
              </a:rPr>
              <a:t>‹#›</a:t>
            </a:fld>
            <a:r>
              <a:rPr lang="en-US" sz="800" b="0" i="0" u="none" strike="noStrike" cap="none" dirty="0">
                <a:solidFill>
                  <a:srgbClr val="7F7F7F"/>
                </a:solidFill>
                <a:latin typeface="Lato"/>
                <a:ea typeface="Lato"/>
                <a:cs typeface="Lato"/>
                <a:sym typeface="Lato"/>
              </a:rPr>
              <a:t>   i3 International ® 202</a:t>
            </a:r>
            <a:r>
              <a:rPr lang="en-US" sz="800" dirty="0">
                <a:solidFill>
                  <a:srgbClr val="7F7F7F"/>
                </a:solidFill>
                <a:latin typeface="Lato"/>
                <a:ea typeface="Lato"/>
                <a:cs typeface="Lato"/>
                <a:sym typeface="Lato"/>
              </a:rPr>
              <a:t>1</a:t>
            </a:r>
            <a:endParaRPr sz="1400" b="0"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7F7F7F"/>
              </a:solidFill>
              <a:latin typeface="Lato"/>
              <a:ea typeface="Lato"/>
              <a:cs typeface="Lato"/>
              <a:sym typeface="Lato"/>
            </a:endParaRPr>
          </a:p>
        </p:txBody>
      </p:sp>
      <p:sp>
        <p:nvSpPr>
          <p:cNvPr id="149" name="Google Shape;149;p30"/>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vqkk0dNoAQY" TargetMode="Externa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youtube.com/watch?v=AXLgodtY0FE" TargetMode="External"/><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hyperlink" Target="https://www.youtube.com/watch?v=JdbyfWUtaZA" TargetMode="External"/><Relationship Id="rId4" Type="http://schemas.openxmlformats.org/officeDocument/2006/relationships/hyperlink" Target="https://www.youtube.com/watch?v=8GQ5-VeBGzg" TargetMode="Externa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youtube.com/watch?v=I2I_WwCLDR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file/d/1U8usxUMPyFa9NDP5qFZVkbsaOTXxlZuA/view?usp=sharing"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hyperlink" Target="https://drive.google.com/file/d/1-UZSCVMOU8j64kRhZufK3xz0wsnld_BD/view?usp=sharing" TargetMode="Externa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hyperlink" Target="https://drive.google.com/file/d/1VwikwvO5Che7LdksAYePNwM7AQHynYDj/view?usp=sharing" TargetMode="Externa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10" name="Google Shape;210;p46"/>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Series</a:t>
            </a:r>
            <a:endParaRPr sz="700"/>
          </a:p>
        </p:txBody>
      </p:sp>
      <p:cxnSp>
        <p:nvCxnSpPr>
          <p:cNvPr id="211" name="Google Shape;211;p46"/>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pic>
        <p:nvPicPr>
          <p:cNvPr id="212" name="Google Shape;212;p46"/>
          <p:cNvPicPr preferRelativeResize="0"/>
          <p:nvPr/>
        </p:nvPicPr>
        <p:blipFill>
          <a:blip r:embed="rId3">
            <a:alphaModFix/>
          </a:blip>
          <a:stretch>
            <a:fillRect/>
          </a:stretch>
        </p:blipFill>
        <p:spPr>
          <a:xfrm>
            <a:off x="1370497" y="1884347"/>
            <a:ext cx="1386535" cy="602901"/>
          </a:xfrm>
          <a:prstGeom prst="rect">
            <a:avLst/>
          </a:prstGeom>
          <a:noFill/>
          <a:ln>
            <a:noFill/>
          </a:ln>
        </p:spPr>
      </p:pic>
      <p:sp>
        <p:nvSpPr>
          <p:cNvPr id="213" name="Google Shape;213;p46"/>
          <p:cNvSpPr txBox="1"/>
          <p:nvPr/>
        </p:nvSpPr>
        <p:spPr>
          <a:xfrm>
            <a:off x="1838913" y="145590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a:solidFill>
                  <a:srgbClr val="FFFFFF"/>
                </a:solidFill>
                <a:latin typeface="Montserrat"/>
                <a:ea typeface="Montserrat"/>
                <a:cs typeface="Montserrat"/>
                <a:sym typeface="Montserrat"/>
              </a:rPr>
              <a:t>+</a:t>
            </a:r>
            <a:endParaRPr sz="2000"/>
          </a:p>
        </p:txBody>
      </p:sp>
      <p:sp>
        <p:nvSpPr>
          <p:cNvPr id="214" name="Google Shape;214;p46"/>
          <p:cNvSpPr txBox="1"/>
          <p:nvPr/>
        </p:nvSpPr>
        <p:spPr>
          <a:xfrm>
            <a:off x="4584750" y="789875"/>
            <a:ext cx="3515700" cy="26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1</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QSR</a:t>
            </a:r>
            <a:endParaRPr sz="2200" b="1"/>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Smart POS Exception Reporting</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Business Insights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Drive-thru</a:t>
            </a:r>
            <a:endParaRPr sz="1300"/>
          </a:p>
          <a:p>
            <a:pPr marL="0" lvl="0" indent="0" algn="l" rtl="0">
              <a:spcBef>
                <a:spcPts val="0"/>
              </a:spcBef>
              <a:spcAft>
                <a:spcPts val="0"/>
              </a:spcAft>
              <a:buNone/>
            </a:pPr>
            <a:endParaRPr/>
          </a:p>
        </p:txBody>
      </p:sp>
      <p:cxnSp>
        <p:nvCxnSpPr>
          <p:cNvPr id="215" name="Google Shape;215;p46"/>
          <p:cNvCxnSpPr/>
          <p:nvPr/>
        </p:nvCxnSpPr>
        <p:spPr>
          <a:xfrm>
            <a:off x="4670195" y="1706434"/>
            <a:ext cx="3227700" cy="16500"/>
          </a:xfrm>
          <a:prstGeom prst="straightConnector1">
            <a:avLst/>
          </a:prstGeom>
          <a:noFill/>
          <a:ln w="38100" cap="flat" cmpd="sng">
            <a:solidFill>
              <a:srgbClr val="0B499C"/>
            </a:solidFill>
            <a:prstDash val="solid"/>
            <a:round/>
            <a:headEnd type="none" w="sm" len="sm"/>
            <a:tailEnd type="none" w="sm" len="sm"/>
          </a:ln>
        </p:spPr>
      </p:cxnSp>
      <p:sp>
        <p:nvSpPr>
          <p:cNvPr id="216" name="Google Shape;216;p46"/>
          <p:cNvSpPr txBox="1"/>
          <p:nvPr/>
        </p:nvSpPr>
        <p:spPr>
          <a:xfrm>
            <a:off x="8436100" y="789875"/>
            <a:ext cx="3515700" cy="344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2</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Retail</a:t>
            </a:r>
            <a:endParaRPr sz="2200" b="1"/>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Cloud VMS &amp; Extended Storage</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latin typeface="Lato"/>
              <a:ea typeface="Lato"/>
              <a:cs typeface="Lato"/>
              <a:sym typeface="Lato"/>
            </a:endParaRPr>
          </a:p>
          <a:p>
            <a:pPr marL="0" marR="91440" lvl="0" indent="0" algn="l" rtl="0">
              <a:lnSpc>
                <a:spcPct val="100000"/>
              </a:lnSpc>
              <a:spcBef>
                <a:spcPts val="0"/>
              </a:spcBef>
              <a:spcAft>
                <a:spcPts val="0"/>
              </a:spcAft>
              <a:buNone/>
            </a:pPr>
            <a:r>
              <a:rPr lang="en-US" sz="1700" b="1">
                <a:solidFill>
                  <a:srgbClr val="000000"/>
                </a:solidFill>
                <a:latin typeface="Lato"/>
                <a:ea typeface="Lato"/>
                <a:cs typeface="Lato"/>
                <a:sym typeface="Lato"/>
              </a:rPr>
              <a:t>Smart POS Exception Reporting</a:t>
            </a:r>
            <a:endParaRPr sz="1700" b="1">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Business Insights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latin typeface="Lato"/>
              <a:ea typeface="Lato"/>
              <a:cs typeface="Lato"/>
              <a:sym typeface="Lato"/>
            </a:endParaRPr>
          </a:p>
          <a:p>
            <a:pPr marL="0" marR="91440" lvl="0" indent="0" algn="l" rtl="0">
              <a:lnSpc>
                <a:spcPct val="100000"/>
              </a:lnSpc>
              <a:spcBef>
                <a:spcPts val="0"/>
              </a:spcBef>
              <a:spcAft>
                <a:spcPts val="0"/>
              </a:spcAft>
              <a:buNone/>
            </a:pPr>
            <a:endParaRPr sz="1700">
              <a:latin typeface="Lato"/>
              <a:ea typeface="Lato"/>
              <a:cs typeface="Lato"/>
              <a:sym typeface="Lato"/>
            </a:endParaRPr>
          </a:p>
          <a:p>
            <a:pPr marL="0" marR="91440" lvl="0" indent="0" algn="l" rtl="0">
              <a:lnSpc>
                <a:spcPct val="100000"/>
              </a:lnSpc>
              <a:spcBef>
                <a:spcPts val="0"/>
              </a:spcBef>
              <a:spcAft>
                <a:spcPts val="0"/>
              </a:spcAft>
              <a:buNone/>
            </a:pPr>
            <a:endParaRPr sz="1700">
              <a:solidFill>
                <a:srgbClr val="000000"/>
              </a:solidFill>
              <a:latin typeface="Lato"/>
              <a:ea typeface="Lato"/>
              <a:cs typeface="Lato"/>
              <a:sym typeface="Lato"/>
            </a:endParaRPr>
          </a:p>
          <a:p>
            <a:pPr marL="0" lvl="0" indent="0" algn="l" rtl="0">
              <a:spcBef>
                <a:spcPts val="0"/>
              </a:spcBef>
              <a:spcAft>
                <a:spcPts val="0"/>
              </a:spcAft>
              <a:buNone/>
            </a:pPr>
            <a:endParaRPr/>
          </a:p>
        </p:txBody>
      </p:sp>
      <p:sp>
        <p:nvSpPr>
          <p:cNvPr id="217" name="Google Shape;217;p46"/>
          <p:cNvSpPr txBox="1"/>
          <p:nvPr/>
        </p:nvSpPr>
        <p:spPr>
          <a:xfrm>
            <a:off x="4581144" y="3632275"/>
            <a:ext cx="3515700" cy="292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3</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Grocery </a:t>
            </a:r>
            <a:endParaRPr sz="2200" b="1"/>
          </a:p>
          <a:p>
            <a:pPr marL="0" lvl="0" indent="0" algn="l" rtl="0">
              <a:lnSpc>
                <a:spcPct val="150000"/>
              </a:lnSpc>
              <a:spcBef>
                <a:spcPts val="0"/>
              </a:spcBef>
              <a:spcAft>
                <a:spcPts val="0"/>
              </a:spcAft>
              <a:buNone/>
            </a:pPr>
            <a:r>
              <a:rPr lang="en-US" sz="1700">
                <a:solidFill>
                  <a:srgbClr val="000000"/>
                </a:solidFill>
                <a:latin typeface="Lato"/>
                <a:ea typeface="Lato"/>
                <a:cs typeface="Lato"/>
                <a:sym typeface="Lato"/>
              </a:rPr>
              <a:t>Smart POS Exception Reporting +</a:t>
            </a:r>
            <a:r>
              <a:rPr lang="en-US" sz="1700">
                <a:latin typeface="Lato"/>
                <a:ea typeface="Lato"/>
                <a:cs typeface="Lato"/>
                <a:sym typeface="Lato"/>
              </a:rPr>
              <a:t> Integrated VMS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br>
              <a:rPr lang="en-US" sz="1700" b="1">
                <a:latin typeface="Lato"/>
                <a:ea typeface="Lato"/>
                <a:cs typeface="Lato"/>
                <a:sym typeface="Lato"/>
              </a:rPr>
            </a:br>
            <a:r>
              <a:rPr lang="en-US" sz="1700">
                <a:solidFill>
                  <a:srgbClr val="000000"/>
                </a:solidFill>
                <a:latin typeface="Lato"/>
                <a:ea typeface="Lato"/>
                <a:cs typeface="Lato"/>
                <a:sym typeface="Lato"/>
              </a:rPr>
              <a:t>Business Insights &amp; </a:t>
            </a:r>
            <a:r>
              <a:rPr lang="en-US" sz="1700">
                <a:latin typeface="Lato"/>
                <a:ea typeface="Lato"/>
                <a:cs typeface="Lato"/>
                <a:sym typeface="Lato"/>
              </a:rPr>
              <a:t>Encrypted Video Download</a:t>
            </a:r>
            <a:endParaRPr sz="1300"/>
          </a:p>
          <a:p>
            <a:pPr marL="0" lvl="0" indent="0" algn="l" rtl="0">
              <a:spcBef>
                <a:spcPts val="0"/>
              </a:spcBef>
              <a:spcAft>
                <a:spcPts val="0"/>
              </a:spcAft>
              <a:buNone/>
            </a:pPr>
            <a:endParaRPr/>
          </a:p>
        </p:txBody>
      </p:sp>
      <p:cxnSp>
        <p:nvCxnSpPr>
          <p:cNvPr id="218" name="Google Shape;218;p46"/>
          <p:cNvCxnSpPr/>
          <p:nvPr/>
        </p:nvCxnSpPr>
        <p:spPr>
          <a:xfrm>
            <a:off x="8436095" y="1706434"/>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9" name="Google Shape;219;p46"/>
          <p:cNvCxnSpPr/>
          <p:nvPr/>
        </p:nvCxnSpPr>
        <p:spPr>
          <a:xfrm>
            <a:off x="4670195" y="4568959"/>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20" name="Google Shape;220;p46"/>
          <p:cNvCxnSpPr/>
          <p:nvPr/>
        </p:nvCxnSpPr>
        <p:spPr>
          <a:xfrm>
            <a:off x="8439912" y="4572000"/>
            <a:ext cx="3227700" cy="16500"/>
          </a:xfrm>
          <a:prstGeom prst="straightConnector1">
            <a:avLst/>
          </a:prstGeom>
          <a:noFill/>
          <a:ln w="38100" cap="flat" cmpd="sng">
            <a:solidFill>
              <a:srgbClr val="0B499C"/>
            </a:solidFill>
            <a:prstDash val="solid"/>
            <a:round/>
            <a:headEnd type="none" w="sm" len="sm"/>
            <a:tailEnd type="none" w="sm" len="sm"/>
          </a:ln>
        </p:spPr>
      </p:cxnSp>
      <p:sp>
        <p:nvSpPr>
          <p:cNvPr id="221" name="Google Shape;221;p46"/>
          <p:cNvSpPr txBox="1"/>
          <p:nvPr/>
        </p:nvSpPr>
        <p:spPr>
          <a:xfrm>
            <a:off x="8436100" y="3630168"/>
            <a:ext cx="3515700" cy="312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4</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C-Stores &amp; Carwash </a:t>
            </a:r>
            <a:endParaRPr sz="2200" b="1"/>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Incident Reporting &amp; Cloud Storage</a:t>
            </a:r>
            <a:br>
              <a:rPr lang="en-US" sz="1700">
                <a:solidFill>
                  <a:srgbClr val="000000"/>
                </a:solidFill>
                <a:latin typeface="Lato"/>
                <a:ea typeface="Lato"/>
                <a:cs typeface="Lato"/>
                <a:sym typeface="Lato"/>
              </a:rPr>
            </a:br>
            <a:br>
              <a:rPr lang="en-US" sz="1700" b="1">
                <a:solidFill>
                  <a:srgbClr val="000000"/>
                </a:solidFill>
                <a:latin typeface="Lato"/>
                <a:ea typeface="Lato"/>
                <a:cs typeface="Lato"/>
                <a:sym typeface="Lato"/>
              </a:rPr>
            </a:br>
            <a:r>
              <a:rPr lang="en-US" sz="1700">
                <a:solidFill>
                  <a:srgbClr val="000000"/>
                </a:solidFill>
                <a:latin typeface="Lato"/>
                <a:ea typeface="Lato"/>
                <a:cs typeface="Lato"/>
                <a:sym typeface="Lato"/>
              </a:rPr>
              <a:t>POS Reporting &amp; Business Insights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300"/>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5"/>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5"/>
          <p:cNvSpPr txBox="1"/>
          <p:nvPr/>
        </p:nvSpPr>
        <p:spPr>
          <a:xfrm>
            <a:off x="650073" y="245350"/>
            <a:ext cx="11113200" cy="51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Easy portal access to Exception Based Reporting</a:t>
            </a:r>
            <a:endParaRPr sz="3000" b="1">
              <a:solidFill>
                <a:schemeClr val="lt1"/>
              </a:solidFill>
              <a:latin typeface="Lato"/>
              <a:ea typeface="Lato"/>
              <a:cs typeface="Lato"/>
              <a:sym typeface="Lato"/>
            </a:endParaRPr>
          </a:p>
          <a:p>
            <a:pPr marL="0" marR="0" lvl="0" indent="0" algn="ctr"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ctr"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ctr"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ctr" rtl="0">
              <a:lnSpc>
                <a:spcPct val="90000"/>
              </a:lnSpc>
              <a:spcBef>
                <a:spcPts val="0"/>
              </a:spcBef>
              <a:spcAft>
                <a:spcPts val="0"/>
              </a:spcAft>
              <a:buClr>
                <a:schemeClr val="dk1"/>
              </a:buClr>
              <a:buSzPts val="3000"/>
              <a:buFont typeface="Helvetica Neue"/>
              <a:buNone/>
            </a:pPr>
            <a:endParaRPr sz="3000" b="1">
              <a:solidFill>
                <a:schemeClr val="lt1"/>
              </a:solidFill>
              <a:latin typeface="Lato"/>
              <a:ea typeface="Lato"/>
              <a:cs typeface="Lato"/>
              <a:sym typeface="Lato"/>
            </a:endParaRPr>
          </a:p>
        </p:txBody>
      </p:sp>
      <p:pic>
        <p:nvPicPr>
          <p:cNvPr id="350" name="Google Shape;350;p55"/>
          <p:cNvPicPr preferRelativeResize="0"/>
          <p:nvPr/>
        </p:nvPicPr>
        <p:blipFill rotWithShape="1">
          <a:blip r:embed="rId3">
            <a:alphaModFix/>
          </a:blip>
          <a:srcRect/>
          <a:stretch/>
        </p:blipFill>
        <p:spPr>
          <a:xfrm>
            <a:off x="1726536" y="907598"/>
            <a:ext cx="8738921" cy="5541266"/>
          </a:xfrm>
          <a:prstGeom prst="rect">
            <a:avLst/>
          </a:prstGeom>
          <a:noFill/>
          <a:ln>
            <a:noFill/>
          </a:ln>
          <a:effectLst>
            <a:outerShdw blurRad="50800" dist="50800" dir="2940000" sx="97000" sy="97000" algn="ctr" rotWithShape="0">
              <a:srgbClr val="9ECEEB"/>
            </a:outerShdw>
          </a:effectLst>
        </p:spPr>
      </p:pic>
      <p:pic>
        <p:nvPicPr>
          <p:cNvPr id="351" name="Google Shape;351;p55">
            <a:hlinkClick r:id="rId4"/>
          </p:cNvPr>
          <p:cNvPicPr preferRelativeResize="0"/>
          <p:nvPr/>
        </p:nvPicPr>
        <p:blipFill rotWithShape="1">
          <a:blip r:embed="rId5">
            <a:alphaModFix/>
          </a:blip>
          <a:srcRect/>
          <a:stretch/>
        </p:blipFill>
        <p:spPr>
          <a:xfrm>
            <a:off x="2331802" y="2324827"/>
            <a:ext cx="2578178" cy="1838009"/>
          </a:xfrm>
          <a:prstGeom prst="rect">
            <a:avLst/>
          </a:prstGeom>
          <a:noFill/>
          <a:ln>
            <a:noFill/>
          </a:ln>
          <a:effectLst>
            <a:outerShdw blurRad="50800" dist="50800" dir="2940000" sx="97000" sy="97000" algn="ctr" rotWithShape="0">
              <a:srgbClr val="9ECEEB"/>
            </a:outerShdw>
          </a:effectLst>
        </p:spPr>
      </p:pic>
      <p:pic>
        <p:nvPicPr>
          <p:cNvPr id="352" name="Google Shape;352;p55">
            <a:hlinkClick r:id="rId6"/>
          </p:cNvPr>
          <p:cNvPicPr preferRelativeResize="0"/>
          <p:nvPr/>
        </p:nvPicPr>
        <p:blipFill rotWithShape="1">
          <a:blip r:embed="rId7">
            <a:alphaModFix/>
          </a:blip>
          <a:srcRect/>
          <a:stretch/>
        </p:blipFill>
        <p:spPr>
          <a:xfrm>
            <a:off x="5033732" y="2324827"/>
            <a:ext cx="2578178" cy="1838009"/>
          </a:xfrm>
          <a:prstGeom prst="rect">
            <a:avLst/>
          </a:prstGeom>
          <a:noFill/>
          <a:ln>
            <a:noFill/>
          </a:ln>
          <a:effectLst>
            <a:outerShdw blurRad="50800" dist="50800" dir="2940000" sx="97000" sy="97000" algn="ctr" rotWithShape="0">
              <a:srgbClr val="9ECEEB"/>
            </a:outerShdw>
          </a:effectLst>
        </p:spPr>
      </p:pic>
      <p:pic>
        <p:nvPicPr>
          <p:cNvPr id="353" name="Google Shape;353;p55">
            <a:hlinkClick r:id="rId8"/>
          </p:cNvPr>
          <p:cNvPicPr preferRelativeResize="0"/>
          <p:nvPr/>
        </p:nvPicPr>
        <p:blipFill rotWithShape="1">
          <a:blip r:embed="rId9">
            <a:alphaModFix/>
          </a:blip>
          <a:srcRect/>
          <a:stretch/>
        </p:blipFill>
        <p:spPr>
          <a:xfrm>
            <a:off x="7724978" y="2324827"/>
            <a:ext cx="2578178" cy="1838009"/>
          </a:xfrm>
          <a:prstGeom prst="rect">
            <a:avLst/>
          </a:prstGeom>
          <a:noFill/>
          <a:ln>
            <a:noFill/>
          </a:ln>
          <a:effectLst>
            <a:outerShdw blurRad="50800" dist="50800" dir="2940000" sx="97000" sy="97000" algn="ctr" rotWithShape="0">
              <a:srgbClr val="9ECEEB"/>
            </a:outerShdw>
          </a:effectLst>
        </p:spPr>
      </p:pic>
      <p:pic>
        <p:nvPicPr>
          <p:cNvPr id="354" name="Google Shape;354;p55">
            <a:hlinkClick r:id="rId10"/>
          </p:cNvPr>
          <p:cNvPicPr preferRelativeResize="0"/>
          <p:nvPr/>
        </p:nvPicPr>
        <p:blipFill rotWithShape="1">
          <a:blip r:embed="rId11">
            <a:alphaModFix/>
          </a:blip>
          <a:srcRect/>
          <a:stretch/>
        </p:blipFill>
        <p:spPr>
          <a:xfrm>
            <a:off x="2331802" y="4316025"/>
            <a:ext cx="2578178" cy="1789799"/>
          </a:xfrm>
          <a:prstGeom prst="rect">
            <a:avLst/>
          </a:prstGeom>
          <a:noFill/>
          <a:ln>
            <a:noFill/>
          </a:ln>
          <a:effectLst>
            <a:outerShdw blurRad="50800" dist="50800" dir="2940000" sx="97000" sy="97000" algn="ctr" rotWithShape="0">
              <a:srgbClr val="9ECEEB"/>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6"/>
          <p:cNvSpPr/>
          <p:nvPr/>
        </p:nvSpPr>
        <p:spPr>
          <a:xfrm>
            <a:off x="16275"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6"/>
          <p:cNvSpPr txBox="1">
            <a:spLocks noGrp="1"/>
          </p:cNvSpPr>
          <p:nvPr>
            <p:ph type="body" idx="4294967295"/>
          </p:nvPr>
        </p:nvSpPr>
        <p:spPr>
          <a:xfrm>
            <a:off x="5317075" y="3768075"/>
            <a:ext cx="4636500" cy="2208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chemeClr val="dk1"/>
              </a:buClr>
              <a:buSzPct val="70967"/>
              <a:buFont typeface="Arial"/>
              <a:buNone/>
            </a:pPr>
            <a:r>
              <a:rPr lang="en-US" sz="1550">
                <a:solidFill>
                  <a:schemeClr val="dk1"/>
                </a:solidFill>
                <a:latin typeface="Lato"/>
                <a:ea typeface="Lato"/>
                <a:cs typeface="Lato"/>
                <a:sym typeface="Lato"/>
              </a:rPr>
              <a:t>“We needed to control loss at the till and wanted managers and other members to help in detecting suspicious activities</a:t>
            </a:r>
            <a:endParaRPr sz="1550">
              <a:solidFill>
                <a:schemeClr val="dk1"/>
              </a:solidFill>
              <a:latin typeface="Lato"/>
              <a:ea typeface="Lato"/>
              <a:cs typeface="Lato"/>
              <a:sym typeface="Lato"/>
            </a:endParaRPr>
          </a:p>
          <a:p>
            <a:pPr marL="0" lvl="0" indent="0" algn="l" rtl="0">
              <a:lnSpc>
                <a:spcPct val="90000"/>
              </a:lnSpc>
              <a:spcBef>
                <a:spcPts val="1000"/>
              </a:spcBef>
              <a:spcAft>
                <a:spcPts val="0"/>
              </a:spcAft>
              <a:buClr>
                <a:schemeClr val="dk1"/>
              </a:buClr>
              <a:buSzPct val="70967"/>
              <a:buFont typeface="Arial"/>
              <a:buNone/>
            </a:pPr>
            <a:r>
              <a:rPr lang="en-US" sz="1550">
                <a:solidFill>
                  <a:schemeClr val="dk1"/>
                </a:solidFill>
                <a:latin typeface="Lato"/>
                <a:ea typeface="Lato"/>
                <a:cs typeface="Lato"/>
                <a:sym typeface="Lato"/>
              </a:rPr>
              <a:t>I would definitely recommend the  i3 Exception based reporting to others. . When we have an issue, they are quick to respond, and we get all of our information in one easy to use portal.” </a:t>
            </a:r>
            <a:endParaRPr sz="1550">
              <a:solidFill>
                <a:schemeClr val="dk1"/>
              </a:solidFill>
              <a:latin typeface="Lato"/>
              <a:ea typeface="Lato"/>
              <a:cs typeface="Lato"/>
              <a:sym typeface="Lato"/>
            </a:endParaRPr>
          </a:p>
          <a:p>
            <a:pPr marL="0" marR="0" lvl="0" indent="0" algn="l" rtl="0">
              <a:lnSpc>
                <a:spcPct val="120000"/>
              </a:lnSpc>
              <a:spcBef>
                <a:spcPts val="0"/>
              </a:spcBef>
              <a:spcAft>
                <a:spcPts val="0"/>
              </a:spcAft>
              <a:buClr>
                <a:schemeClr val="dk1"/>
              </a:buClr>
              <a:buSzPct val="78571"/>
              <a:buFont typeface="Arial"/>
              <a:buNone/>
            </a:pPr>
            <a:endParaRPr sz="1400">
              <a:solidFill>
                <a:schemeClr val="dk1"/>
              </a:solidFill>
              <a:latin typeface="Lato"/>
              <a:ea typeface="Lato"/>
              <a:cs typeface="Lato"/>
              <a:sym typeface="Lato"/>
            </a:endParaRPr>
          </a:p>
          <a:p>
            <a:pPr marL="0" marR="0" lvl="0" indent="0" algn="l" rtl="0">
              <a:lnSpc>
                <a:spcPct val="120000"/>
              </a:lnSpc>
              <a:spcBef>
                <a:spcPts val="0"/>
              </a:spcBef>
              <a:spcAft>
                <a:spcPts val="0"/>
              </a:spcAft>
              <a:buClr>
                <a:schemeClr val="dk1"/>
              </a:buClr>
              <a:buSzPct val="78571"/>
              <a:buFont typeface="Arial"/>
              <a:buNone/>
            </a:pPr>
            <a:endParaRPr sz="1400">
              <a:solidFill>
                <a:schemeClr val="dk1"/>
              </a:solidFill>
              <a:latin typeface="Lato"/>
              <a:ea typeface="Lato"/>
              <a:cs typeface="Lato"/>
              <a:sym typeface="Lato"/>
            </a:endParaRPr>
          </a:p>
          <a:p>
            <a:pPr marL="0" marR="0" lvl="0" indent="0" algn="l" rtl="0">
              <a:lnSpc>
                <a:spcPct val="90000"/>
              </a:lnSpc>
              <a:spcBef>
                <a:spcPts val="1000"/>
              </a:spcBef>
              <a:spcAft>
                <a:spcPts val="1600"/>
              </a:spcAft>
              <a:buClr>
                <a:schemeClr val="dk1"/>
              </a:buClr>
              <a:buSzPct val="78571"/>
              <a:buFont typeface="Arial"/>
              <a:buNone/>
            </a:pPr>
            <a:r>
              <a:rPr lang="en-US" sz="1400" b="1">
                <a:solidFill>
                  <a:schemeClr val="dk1"/>
                </a:solidFill>
                <a:latin typeface="Lato"/>
                <a:ea typeface="Lato"/>
                <a:cs typeface="Lato"/>
                <a:sym typeface="Lato"/>
              </a:rPr>
              <a:t>– Todd Gulbranson, Director of Loss Prevention</a:t>
            </a:r>
            <a:endParaRPr sz="1400" b="1">
              <a:solidFill>
                <a:schemeClr val="dk1"/>
              </a:solidFill>
              <a:latin typeface="Lato"/>
              <a:ea typeface="Lato"/>
              <a:cs typeface="Lato"/>
              <a:sym typeface="Lato"/>
            </a:endParaRPr>
          </a:p>
        </p:txBody>
      </p:sp>
      <p:sp>
        <p:nvSpPr>
          <p:cNvPr id="361" name="Google Shape;361;p56"/>
          <p:cNvSpPr txBox="1"/>
          <p:nvPr/>
        </p:nvSpPr>
        <p:spPr>
          <a:xfrm>
            <a:off x="650078"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sp>
        <p:nvSpPr>
          <p:cNvPr id="362" name="Google Shape;362;p56"/>
          <p:cNvSpPr txBox="1"/>
          <p:nvPr/>
        </p:nvSpPr>
        <p:spPr>
          <a:xfrm>
            <a:off x="448769" y="1951345"/>
            <a:ext cx="3991200" cy="1148100"/>
          </a:xfrm>
          <a:prstGeom prst="rect">
            <a:avLst/>
          </a:prstGeom>
          <a:noFill/>
          <a:ln>
            <a:noFill/>
          </a:ln>
        </p:spPr>
        <p:txBody>
          <a:bodyPr spcFirstLastPara="1" wrap="square" lIns="162525" tIns="81225" rIns="162525" bIns="81225" anchor="t" anchorCtr="0">
            <a:noAutofit/>
          </a:bodyPr>
          <a:lstStyle/>
          <a:p>
            <a:pPr marL="0" lvl="0" indent="0" algn="l" rtl="0">
              <a:spcBef>
                <a:spcPts val="0"/>
              </a:spcBef>
              <a:spcAft>
                <a:spcPts val="0"/>
              </a:spcAft>
              <a:buNone/>
            </a:pPr>
            <a:endParaRPr sz="6400">
              <a:solidFill>
                <a:srgbClr val="FFFFFF"/>
              </a:solidFill>
            </a:endParaRPr>
          </a:p>
        </p:txBody>
      </p:sp>
      <p:cxnSp>
        <p:nvCxnSpPr>
          <p:cNvPr id="363" name="Google Shape;363;p56"/>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sp>
        <p:nvSpPr>
          <p:cNvPr id="364" name="Google Shape;364;p56"/>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65" name="Google Shape;365;p56"/>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66" name="Google Shape;366;p56"/>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solidFill>
                  <a:srgbClr val="000000"/>
                </a:solidFill>
                <a:latin typeface="Montserrat Medium"/>
                <a:ea typeface="Montserrat Medium"/>
                <a:cs typeface="Montserrat Medium"/>
                <a:sym typeface="Montserrat Medium"/>
              </a:rPr>
              <a:t>Fast growth, Small IT team </a:t>
            </a:r>
            <a:br>
              <a:rPr lang="en-US" sz="1200">
                <a:solidFill>
                  <a:srgbClr val="000000"/>
                </a:solidFill>
                <a:latin typeface="Montserrat Medium"/>
                <a:ea typeface="Montserrat Medium"/>
                <a:cs typeface="Montserrat Medium"/>
                <a:sym typeface="Montserrat Medium"/>
              </a:rPr>
            </a:br>
            <a:r>
              <a:rPr lang="en-US" sz="1200">
                <a:latin typeface="Montserrat Medium"/>
                <a:ea typeface="Montserrat Medium"/>
                <a:cs typeface="Montserrat Medium"/>
                <a:sym typeface="Montserrat Medium"/>
              </a:rPr>
              <a:t>with small LP team</a:t>
            </a:r>
            <a:endParaRPr sz="1200">
              <a:latin typeface="Montserrat Medium"/>
              <a:ea typeface="Montserrat Medium"/>
              <a:cs typeface="Montserrat Medium"/>
              <a:sym typeface="Montserrat Medium"/>
            </a:endParaRPr>
          </a:p>
        </p:txBody>
      </p:sp>
      <p:sp>
        <p:nvSpPr>
          <p:cNvPr id="367" name="Google Shape;367;p56"/>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68" name="Google Shape;368;p56"/>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POS data and AI</a:t>
            </a:r>
            <a:endParaRPr sz="1200">
              <a:latin typeface="Montserrat Medium"/>
              <a:ea typeface="Montserrat Medium"/>
              <a:cs typeface="Montserrat Medium"/>
              <a:sym typeface="Montserrat Medium"/>
            </a:endParaRPr>
          </a:p>
        </p:txBody>
      </p:sp>
      <p:sp>
        <p:nvSpPr>
          <p:cNvPr id="369" name="Google Shape;369;p56"/>
          <p:cNvSpPr txBox="1"/>
          <p:nvPr/>
        </p:nvSpPr>
        <p:spPr>
          <a:xfrm>
            <a:off x="1418901" y="2748675"/>
            <a:ext cx="36735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NO Integration of POS with </a:t>
            </a:r>
            <a:br>
              <a:rPr lang="en-US" sz="1200">
                <a:latin typeface="Montserrat Medium"/>
                <a:ea typeface="Montserrat Medium"/>
                <a:cs typeface="Montserrat Medium"/>
                <a:sym typeface="Montserrat Medium"/>
              </a:rPr>
            </a:br>
            <a:r>
              <a:rPr lang="en-US" sz="1200">
                <a:latin typeface="Montserrat Medium"/>
                <a:ea typeface="Montserrat Medium"/>
                <a:cs typeface="Montserrat Medium"/>
                <a:sym typeface="Montserrat Medium"/>
              </a:rPr>
              <a:t>video systems </a:t>
            </a:r>
            <a:endParaRPr sz="1200">
              <a:latin typeface="Montserrat Medium"/>
              <a:ea typeface="Montserrat Medium"/>
              <a:cs typeface="Montserrat Medium"/>
              <a:sym typeface="Montserrat Medium"/>
            </a:endParaRPr>
          </a:p>
        </p:txBody>
      </p:sp>
      <p:sp>
        <p:nvSpPr>
          <p:cNvPr id="370" name="Google Shape;370;p56"/>
          <p:cNvSpPr txBox="1"/>
          <p:nvPr/>
        </p:nvSpPr>
        <p:spPr>
          <a:xfrm>
            <a:off x="78322" y="957243"/>
            <a:ext cx="49518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sz="1600">
                <a:latin typeface="Lato"/>
                <a:ea typeface="Lato"/>
                <a:cs typeface="Lato"/>
                <a:sym typeface="Lato"/>
              </a:rPr>
              <a:t>120+  locations currently serviced in 20 states.</a:t>
            </a:r>
            <a:endParaRPr sz="1600">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pic>
        <p:nvPicPr>
          <p:cNvPr id="371" name="Google Shape;371;p56"/>
          <p:cNvPicPr preferRelativeResize="0"/>
          <p:nvPr/>
        </p:nvPicPr>
        <p:blipFill rotWithShape="1">
          <a:blip r:embed="rId3">
            <a:alphaModFix/>
          </a:blip>
          <a:srcRect l="9185" t="36187" r="8135" b="36530"/>
          <a:stretch/>
        </p:blipFill>
        <p:spPr>
          <a:xfrm>
            <a:off x="10048550" y="122850"/>
            <a:ext cx="1771925" cy="584700"/>
          </a:xfrm>
          <a:prstGeom prst="rect">
            <a:avLst/>
          </a:prstGeom>
          <a:noFill/>
          <a:ln>
            <a:noFill/>
          </a:ln>
        </p:spPr>
      </p:pic>
      <p:sp>
        <p:nvSpPr>
          <p:cNvPr id="372" name="Google Shape;372;p56"/>
          <p:cNvSpPr txBox="1"/>
          <p:nvPr/>
        </p:nvSpPr>
        <p:spPr>
          <a:xfrm>
            <a:off x="5164875" y="1595600"/>
            <a:ext cx="6594600" cy="1260600"/>
          </a:xfrm>
          <a:prstGeom prst="rect">
            <a:avLst/>
          </a:prstGeom>
          <a:noFill/>
          <a:ln>
            <a:noFill/>
          </a:ln>
        </p:spPr>
        <p:txBody>
          <a:bodyPr spcFirstLastPara="1" wrap="square" lIns="121900" tIns="121900" rIns="121900" bIns="121900" anchor="t" anchorCtr="0">
            <a:noAutofit/>
          </a:bodyPr>
          <a:lstStyle/>
          <a:p>
            <a:pPr marL="457200" lvl="0" indent="-317500" algn="l" rtl="0">
              <a:lnSpc>
                <a:spcPct val="150000"/>
              </a:lnSpc>
              <a:spcBef>
                <a:spcPts val="0"/>
              </a:spcBef>
              <a:spcAft>
                <a:spcPts val="0"/>
              </a:spcAft>
              <a:buSzPts val="1400"/>
              <a:buFont typeface="Lato"/>
              <a:buChar char="●"/>
            </a:pPr>
            <a:r>
              <a:rPr lang="en-US">
                <a:latin typeface="Lato"/>
                <a:ea typeface="Lato"/>
                <a:cs typeface="Lato"/>
                <a:sym typeface="Lato"/>
              </a:rPr>
              <a:t>16-24 cameras per location</a:t>
            </a: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en-US">
                <a:latin typeface="Lato"/>
                <a:ea typeface="Lato"/>
                <a:cs typeface="Lato"/>
                <a:sym typeface="Lato"/>
              </a:rPr>
              <a:t>POS exception reporting with integrated video</a:t>
            </a:r>
            <a:endParaRPr>
              <a:latin typeface="Lato"/>
              <a:ea typeface="Lato"/>
              <a:cs typeface="Lato"/>
              <a:sym typeface="Lato"/>
            </a:endParaRPr>
          </a:p>
        </p:txBody>
      </p:sp>
      <p:sp>
        <p:nvSpPr>
          <p:cNvPr id="373" name="Google Shape;373;p56"/>
          <p:cNvSpPr/>
          <p:nvPr/>
        </p:nvSpPr>
        <p:spPr>
          <a:xfrm>
            <a:off x="5317067" y="1024867"/>
            <a:ext cx="54228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74" name="Google Shape;374;p56"/>
          <p:cNvSpPr txBox="1"/>
          <p:nvPr/>
        </p:nvSpPr>
        <p:spPr>
          <a:xfrm>
            <a:off x="5473375" y="955850"/>
            <a:ext cx="52665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 </a:t>
            </a:r>
            <a:endParaRPr sz="2300">
              <a:solidFill>
                <a:srgbClr val="FDFDFD"/>
              </a:solidFill>
            </a:endParaRPr>
          </a:p>
        </p:txBody>
      </p:sp>
      <p:sp>
        <p:nvSpPr>
          <p:cNvPr id="375" name="Google Shape;375;p56"/>
          <p:cNvSpPr/>
          <p:nvPr/>
        </p:nvSpPr>
        <p:spPr>
          <a:xfrm>
            <a:off x="5304367" y="31433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76" name="Google Shape;376;p56"/>
          <p:cNvSpPr txBox="1"/>
          <p:nvPr/>
        </p:nvSpPr>
        <p:spPr>
          <a:xfrm>
            <a:off x="5460667" y="3023557"/>
            <a:ext cx="4492800" cy="628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377" name="Google Shape;377;p56"/>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78" name="Google Shape;378;p56"/>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379" name="Google Shape;379;p56"/>
          <p:cNvPicPr preferRelativeResize="0"/>
          <p:nvPr/>
        </p:nvPicPr>
        <p:blipFill>
          <a:blip r:embed="rId4">
            <a:alphaModFix/>
          </a:blip>
          <a:stretch>
            <a:fillRect/>
          </a:stretch>
        </p:blipFill>
        <p:spPr>
          <a:xfrm>
            <a:off x="585525" y="2738004"/>
            <a:ext cx="552173" cy="547378"/>
          </a:xfrm>
          <a:prstGeom prst="rect">
            <a:avLst/>
          </a:prstGeom>
          <a:noFill/>
          <a:ln>
            <a:noFill/>
          </a:ln>
        </p:spPr>
      </p:pic>
      <p:pic>
        <p:nvPicPr>
          <p:cNvPr id="380" name="Google Shape;380;p56"/>
          <p:cNvPicPr preferRelativeResize="0"/>
          <p:nvPr/>
        </p:nvPicPr>
        <p:blipFill rotWithShape="1">
          <a:blip r:embed="rId5">
            <a:alphaModFix/>
          </a:blip>
          <a:srcRect/>
          <a:stretch/>
        </p:blipFill>
        <p:spPr>
          <a:xfrm>
            <a:off x="585759" y="3668369"/>
            <a:ext cx="552173" cy="552168"/>
          </a:xfrm>
          <a:prstGeom prst="rect">
            <a:avLst/>
          </a:prstGeom>
          <a:noFill/>
          <a:ln>
            <a:noFill/>
          </a:ln>
        </p:spPr>
      </p:pic>
      <p:grpSp>
        <p:nvGrpSpPr>
          <p:cNvPr id="381" name="Google Shape;381;p56"/>
          <p:cNvGrpSpPr/>
          <p:nvPr/>
        </p:nvGrpSpPr>
        <p:grpSpPr>
          <a:xfrm>
            <a:off x="585742" y="4582227"/>
            <a:ext cx="568495" cy="580304"/>
            <a:chOff x="-1241271" y="5638120"/>
            <a:chExt cx="707700" cy="722400"/>
          </a:xfrm>
        </p:grpSpPr>
        <p:sp>
          <p:nvSpPr>
            <p:cNvPr id="382" name="Google Shape;382;p56"/>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83" name="Google Shape;383;p56"/>
            <p:cNvPicPr preferRelativeResize="0"/>
            <p:nvPr/>
          </p:nvPicPr>
          <p:blipFill>
            <a:blip r:embed="rId6">
              <a:alphaModFix/>
            </a:blip>
            <a:stretch>
              <a:fillRect/>
            </a:stretch>
          </p:blipFill>
          <p:spPr>
            <a:xfrm>
              <a:off x="-1164835" y="5732448"/>
              <a:ext cx="560112" cy="521999"/>
            </a:xfrm>
            <a:prstGeom prst="rect">
              <a:avLst/>
            </a:prstGeom>
            <a:noFill/>
            <a:ln>
              <a:noFill/>
            </a:ln>
          </p:spPr>
        </p:pic>
      </p:grpSp>
      <p:sp>
        <p:nvSpPr>
          <p:cNvPr id="384" name="Google Shape;384;p56"/>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85" name="Google Shape;385;p56"/>
          <p:cNvSpPr txBox="1"/>
          <p:nvPr/>
        </p:nvSpPr>
        <p:spPr>
          <a:xfrm>
            <a:off x="1379325" y="5512530"/>
            <a:ext cx="28689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Needed single pane login and view for all cameras </a:t>
            </a:r>
            <a:endParaRPr sz="1200">
              <a:latin typeface="Montserrat Medium"/>
              <a:ea typeface="Montserrat Medium"/>
              <a:cs typeface="Montserrat Medium"/>
              <a:sym typeface="Montserrat Medium"/>
            </a:endParaRPr>
          </a:p>
        </p:txBody>
      </p:sp>
      <p:grpSp>
        <p:nvGrpSpPr>
          <p:cNvPr id="386" name="Google Shape;386;p56"/>
          <p:cNvGrpSpPr/>
          <p:nvPr/>
        </p:nvGrpSpPr>
        <p:grpSpPr>
          <a:xfrm>
            <a:off x="577355" y="5550977"/>
            <a:ext cx="568500" cy="580200"/>
            <a:chOff x="577355" y="5779577"/>
            <a:chExt cx="568500" cy="580200"/>
          </a:xfrm>
        </p:grpSpPr>
        <p:sp>
          <p:nvSpPr>
            <p:cNvPr id="387" name="Google Shape;387;p56"/>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88" name="Google Shape;388;p56"/>
            <p:cNvPicPr preferRelativeResize="0"/>
            <p:nvPr/>
          </p:nvPicPr>
          <p:blipFill>
            <a:blip r:embed="rId7">
              <a:alphaModFix/>
            </a:blip>
            <a:stretch>
              <a:fillRect/>
            </a:stretch>
          </p:blipFill>
          <p:spPr>
            <a:xfrm>
              <a:off x="648917" y="5905812"/>
              <a:ext cx="431800" cy="343701"/>
            </a:xfrm>
            <a:prstGeom prst="rect">
              <a:avLst/>
            </a:prstGeom>
            <a:noFill/>
            <a:ln>
              <a:noFill/>
            </a:ln>
          </p:spPr>
        </p:pic>
      </p:grpSp>
      <p:pic>
        <p:nvPicPr>
          <p:cNvPr id="389" name="Google Shape;389;p56"/>
          <p:cNvPicPr preferRelativeResize="0"/>
          <p:nvPr/>
        </p:nvPicPr>
        <p:blipFill>
          <a:blip r:embed="rId8">
            <a:alphaModFix/>
          </a:blip>
          <a:stretch>
            <a:fillRect/>
          </a:stretch>
        </p:blipFill>
        <p:spPr>
          <a:xfrm>
            <a:off x="10048549" y="3816550"/>
            <a:ext cx="1484400" cy="148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aphicFrame>
        <p:nvGraphicFramePr>
          <p:cNvPr id="395" name="Google Shape;395;p57"/>
          <p:cNvGraphicFramePr/>
          <p:nvPr/>
        </p:nvGraphicFramePr>
        <p:xfrm>
          <a:off x="762000" y="884200"/>
          <a:ext cx="3000000" cy="3000000"/>
        </p:xfrm>
        <a:graphic>
          <a:graphicData uri="http://schemas.openxmlformats.org/drawingml/2006/table">
            <a:tbl>
              <a:tblPr>
                <a:noFill/>
                <a:tableStyleId>{8C37C4E7-89B3-44B4-9B87-B178F91E4F1D}</a:tableStyleId>
              </a:tblPr>
              <a:tblGrid>
                <a:gridCol w="2392575">
                  <a:extLst>
                    <a:ext uri="{9D8B030D-6E8A-4147-A177-3AD203B41FA5}">
                      <a16:colId xmlns:a16="http://schemas.microsoft.com/office/drawing/2014/main" val="20000"/>
                    </a:ext>
                  </a:extLst>
                </a:gridCol>
                <a:gridCol w="6408525">
                  <a:extLst>
                    <a:ext uri="{9D8B030D-6E8A-4147-A177-3AD203B41FA5}">
                      <a16:colId xmlns:a16="http://schemas.microsoft.com/office/drawing/2014/main" val="20001"/>
                    </a:ext>
                  </a:extLst>
                </a:gridCol>
                <a:gridCol w="1861475">
                  <a:extLst>
                    <a:ext uri="{9D8B030D-6E8A-4147-A177-3AD203B41FA5}">
                      <a16:colId xmlns:a16="http://schemas.microsoft.com/office/drawing/2014/main" val="20002"/>
                    </a:ext>
                  </a:extLst>
                </a:gridCol>
              </a:tblGrid>
              <a:tr h="942675">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Customer</a:t>
                      </a:r>
                      <a:endParaRPr sz="1800" b="1">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Solution Highlights</a:t>
                      </a:r>
                      <a:endParaRPr sz="2200" b="1">
                        <a:solidFill>
                          <a:schemeClr val="lt1"/>
                        </a:solidFill>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Locations </a:t>
                      </a:r>
                      <a:endParaRPr sz="2200" b="1">
                        <a:solidFill>
                          <a:schemeClr val="lt1"/>
                        </a:solidFill>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579775">
                <a:tc>
                  <a:txBody>
                    <a:bodyPr/>
                    <a:lstStyle/>
                    <a:p>
                      <a:pPr marL="0" lvl="0" indent="0" algn="l" rtl="0">
                        <a:spcBef>
                          <a:spcPts val="0"/>
                        </a:spcBef>
                        <a:spcAft>
                          <a:spcPts val="0"/>
                        </a:spcAft>
                        <a:buNone/>
                      </a:pPr>
                      <a:r>
                        <a:rPr lang="en-US"/>
                        <a:t>Goodwill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POS integration with video to detect losses at the till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+200 locations across the USA</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79775">
                <a:tc>
                  <a:txBody>
                    <a:bodyPr/>
                    <a:lstStyle/>
                    <a:p>
                      <a:pPr marL="0" lvl="0" indent="0" algn="l" rtl="0">
                        <a:spcBef>
                          <a:spcPts val="0"/>
                        </a:spcBef>
                        <a:spcAft>
                          <a:spcPts val="0"/>
                        </a:spcAft>
                        <a:buNone/>
                      </a:pPr>
                      <a:r>
                        <a:rPr lang="en-US"/>
                        <a:t>Northern Tools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POS integration with video, often on existing infrastructure.  Combination of HD, IP and analog cameras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+140 including logistics centers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79775">
                <a:tc>
                  <a:txBody>
                    <a:bodyPr/>
                    <a:lstStyle/>
                    <a:p>
                      <a:pPr marL="0" lvl="0" indent="0" algn="l" rtl="0">
                        <a:spcBef>
                          <a:spcPts val="0"/>
                        </a:spcBef>
                        <a:spcAft>
                          <a:spcPts val="0"/>
                        </a:spcAft>
                        <a:buNone/>
                      </a:pPr>
                      <a:r>
                        <a:rPr lang="en-US"/>
                        <a:t>Tileys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Secure platform to replace aging Intellex unit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+100 and continuing growth for all locations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79775">
                <a:tc>
                  <a:txBody>
                    <a:bodyPr/>
                    <a:lstStyle/>
                    <a:p>
                      <a:pPr marL="0" lvl="0" indent="0" algn="l" rtl="0">
                        <a:spcBef>
                          <a:spcPts val="0"/>
                        </a:spcBef>
                        <a:spcAft>
                          <a:spcPts val="0"/>
                        </a:spcAft>
                        <a:buNone/>
                      </a:pPr>
                      <a:r>
                        <a:rPr lang="en-US"/>
                        <a:t>Dollar General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Developing specialty cameras to reduce install time -  will be testing cloud video in 2023</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+2000 locations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79775">
                <a:tc>
                  <a:txBody>
                    <a:bodyPr/>
                    <a:lstStyle/>
                    <a:p>
                      <a:pPr marL="0" lvl="0" indent="0" algn="l" rtl="0">
                        <a:spcBef>
                          <a:spcPts val="0"/>
                        </a:spcBef>
                        <a:spcAft>
                          <a:spcPts val="0"/>
                        </a:spcAft>
                        <a:buNone/>
                      </a:pPr>
                      <a:r>
                        <a:rPr lang="en-US"/>
                        <a:t>DTLR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Mix of analog, HD and IP cameras across different regions.  Video system needed to be integrated to POS and store analytics for counting and heat-mapping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250 locations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579775">
                <a:tc>
                  <a:txBody>
                    <a:bodyPr/>
                    <a:lstStyle/>
                    <a:p>
                      <a:pPr marL="0" lvl="0" indent="0" algn="l" rtl="0">
                        <a:spcBef>
                          <a:spcPts val="0"/>
                        </a:spcBef>
                        <a:spcAft>
                          <a:spcPts val="0"/>
                        </a:spcAft>
                        <a:buNone/>
                      </a:pPr>
                      <a:r>
                        <a:rPr lang="en-US"/>
                        <a:t>Gabes</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t>Local regional discount fashion retailer with large camera footprint.  Video needed to work seamlessly on a small bandwidth pipe.  Solution is being expanded in 2023 to include operations and marketing department.</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a:t>122 locations</a:t>
                      </a:r>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sp>
        <p:nvSpPr>
          <p:cNvPr id="396" name="Google Shape;396;p57"/>
          <p:cNvSpPr/>
          <p:nvPr/>
        </p:nvSpPr>
        <p:spPr>
          <a:xfrm>
            <a:off x="-19167" y="0"/>
            <a:ext cx="122400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rgbClr val="FFFFFF"/>
                </a:solidFill>
                <a:latin typeface="Lato"/>
                <a:ea typeface="Lato"/>
                <a:cs typeface="Lato"/>
                <a:sym typeface="Lato"/>
              </a:rPr>
              <a:t>Top Referenceable Retail Customers To Name Drop With Prospects</a:t>
            </a:r>
            <a:endParaRPr sz="2600" b="1">
              <a:solidFill>
                <a:srgbClr val="FFFFFF"/>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Google Shape;402;p58"/>
          <p:cNvGraphicFramePr/>
          <p:nvPr/>
        </p:nvGraphicFramePr>
        <p:xfrm>
          <a:off x="1396835" y="1378791"/>
          <a:ext cx="3000000" cy="3000000"/>
        </p:xfrm>
        <a:graphic>
          <a:graphicData uri="http://schemas.openxmlformats.org/drawingml/2006/table">
            <a:tbl>
              <a:tblPr>
                <a:noFill/>
                <a:tableStyleId>{DB5AF026-54A8-42A1-9C56-8660684CB3C2}</a:tableStyleId>
              </a:tblPr>
              <a:tblGrid>
                <a:gridCol w="3824750">
                  <a:extLst>
                    <a:ext uri="{9D8B030D-6E8A-4147-A177-3AD203B41FA5}">
                      <a16:colId xmlns:a16="http://schemas.microsoft.com/office/drawing/2014/main" val="20000"/>
                    </a:ext>
                  </a:extLst>
                </a:gridCol>
                <a:gridCol w="2587400">
                  <a:extLst>
                    <a:ext uri="{9D8B030D-6E8A-4147-A177-3AD203B41FA5}">
                      <a16:colId xmlns:a16="http://schemas.microsoft.com/office/drawing/2014/main" val="20001"/>
                    </a:ext>
                  </a:extLst>
                </a:gridCol>
                <a:gridCol w="4274275">
                  <a:extLst>
                    <a:ext uri="{9D8B030D-6E8A-4147-A177-3AD203B41FA5}">
                      <a16:colId xmlns:a16="http://schemas.microsoft.com/office/drawing/2014/main" val="20002"/>
                    </a:ext>
                  </a:extLst>
                </a:gridCol>
              </a:tblGrid>
              <a:tr h="343075">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Strengths</a:t>
                      </a:r>
                      <a:endParaRPr b="1">
                        <a:solidFill>
                          <a:srgbClr val="FFFFFF"/>
                        </a:solidFill>
                        <a:latin typeface="Lato"/>
                        <a:ea typeface="Lato"/>
                        <a:cs typeface="Lato"/>
                        <a:sym typeface="Lato"/>
                      </a:endParaRPr>
                    </a:p>
                  </a:txBody>
                  <a:tcPr marL="95250" marR="95250" marT="91425"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Weaknesses</a:t>
                      </a:r>
                      <a:endParaRPr b="1">
                        <a:solidFill>
                          <a:srgbClr val="FFFFFF"/>
                        </a:solidFill>
                        <a:latin typeface="Lato"/>
                        <a:ea typeface="Lato"/>
                        <a:cs typeface="Lato"/>
                        <a:sym typeface="Lato"/>
                      </a:endParaRPr>
                    </a:p>
                  </a:txBody>
                  <a:tcPr marL="95250" marR="95250" marT="95250"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Opportunities </a:t>
                      </a:r>
                      <a:endParaRPr b="1">
                        <a:solidFill>
                          <a:srgbClr val="FFFFFF"/>
                        </a:solidFill>
                        <a:latin typeface="Lato"/>
                        <a:ea typeface="Lato"/>
                        <a:cs typeface="Lato"/>
                        <a:sym typeface="Lato"/>
                      </a:endParaRPr>
                    </a:p>
                  </a:txBody>
                  <a:tcPr marL="95250" marR="95250" marT="95250"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extLst>
                  <a:ext uri="{0D108BD9-81ED-4DB2-BD59-A6C34878D82A}">
                    <a16:rowId xmlns:a16="http://schemas.microsoft.com/office/drawing/2014/main" val="10000"/>
                  </a:ext>
                </a:extLst>
              </a:tr>
              <a:tr h="1547775">
                <a:tc>
                  <a:txBody>
                    <a:bodyPr/>
                    <a:lstStyle/>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Established name brand within retail</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Large corporation with a specialty in health and retail</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Many operators use many parts of Appriss SW components to run their retail</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Has a large development and support team</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Strong predictive data engine</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Large legacy customer base</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tc>
                  <a:txBody>
                    <a:bodyPr/>
                    <a:lstStyle/>
                    <a:p>
                      <a:pPr marL="45720" lvl="0" indent="-12192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Expensive and price is increasing</a:t>
                      </a:r>
                      <a:endParaRPr sz="1200">
                        <a:solidFill>
                          <a:schemeClr val="dk1"/>
                        </a:solidFill>
                        <a:latin typeface="Lato"/>
                        <a:ea typeface="Lato"/>
                        <a:cs typeface="Lato"/>
                        <a:sym typeface="Lato"/>
                      </a:endParaRPr>
                    </a:p>
                    <a:p>
                      <a:pPr marL="45720" lvl="0" indent="-12192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Service is lacking due to merger and consolidation of Sys. Republic and Aspect LP</a:t>
                      </a:r>
                      <a:endParaRPr sz="1200">
                        <a:solidFill>
                          <a:schemeClr val="dk1"/>
                        </a:solidFill>
                        <a:latin typeface="Lato"/>
                        <a:ea typeface="Lato"/>
                        <a:cs typeface="Lato"/>
                        <a:sym typeface="Lato"/>
                      </a:endParaRPr>
                    </a:p>
                    <a:p>
                      <a:pPr marL="45720" lvl="0" indent="-12192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Over promise to keep the customer and often under deliver</a:t>
                      </a:r>
                      <a:endParaRPr sz="1200">
                        <a:solidFill>
                          <a:schemeClr val="dk1"/>
                        </a:solidFill>
                        <a:latin typeface="Lato"/>
                        <a:ea typeface="Lato"/>
                        <a:cs typeface="Lato"/>
                        <a:sym typeface="Lato"/>
                      </a:endParaRPr>
                    </a:p>
                    <a:p>
                      <a:pPr marL="45720" lvl="0" indent="-45720" algn="l" rtl="0">
                        <a:lnSpc>
                          <a:spcPct val="120000"/>
                        </a:lnSpc>
                        <a:spcBef>
                          <a:spcPts val="0"/>
                        </a:spcBef>
                        <a:spcAft>
                          <a:spcPts val="0"/>
                        </a:spcAft>
                        <a:buNone/>
                      </a:pP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tc>
                  <a:txBody>
                    <a:bodyPr/>
                    <a:lstStyle/>
                    <a:p>
                      <a:pPr marL="45720" lvl="0" indent="-121920" algn="l" rtl="0">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Appriss is expensive and has underperformed.  Many retailers are starting to look at other options to replace their old Aspect solution because they do not want to shift to the new Secure platform.  With multiple EBR companies being purchased by large firms including Aspect and Sys-Republic services,  pricing is starting to change.  </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252575">
                <a:tc>
                  <a:txBody>
                    <a:bodyPr/>
                    <a:lstStyle/>
                    <a:p>
                      <a:pPr marL="45720" lvl="0" indent="-12192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Known for their technology in supply chain</a:t>
                      </a:r>
                      <a:endParaRPr sz="1200">
                        <a:latin typeface="Lato"/>
                        <a:ea typeface="Lato"/>
                        <a:cs typeface="Lato"/>
                        <a:sym typeface="Lato"/>
                      </a:endParaRPr>
                    </a:p>
                    <a:p>
                      <a:pPr marL="45720" lvl="0" indent="-12192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Profitec by Zebra is known for its data analysis beyond AP/LP</a:t>
                      </a:r>
                      <a:endParaRPr sz="1200">
                        <a:latin typeface="Lato"/>
                        <a:ea typeface="Lato"/>
                        <a:cs typeface="Lato"/>
                        <a:sym typeface="Lato"/>
                      </a:endParaRPr>
                    </a:p>
                    <a:p>
                      <a:pPr marL="45720" lvl="0" indent="-12192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Can tie in inventory data and logistic data to help give a more complete store picture  in the retail business</a:t>
                      </a:r>
                      <a:endParaRPr sz="1200">
                        <a:latin typeface="Lato"/>
                        <a:ea typeface="Lato"/>
                        <a:cs typeface="Lato"/>
                        <a:sym typeface="Lato"/>
                      </a:endParaRPr>
                    </a:p>
                    <a:p>
                      <a:pPr marL="45720" lvl="0" indent="-45720" algn="l" rtl="0">
                        <a:lnSpc>
                          <a:spcPct val="120000"/>
                        </a:lnSpc>
                        <a:spcBef>
                          <a:spcPts val="0"/>
                        </a:spcBef>
                        <a:spcAft>
                          <a:spcPts val="0"/>
                        </a:spcAft>
                        <a:buNone/>
                      </a:pP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tc>
                  <a:txBody>
                    <a:bodyPr/>
                    <a:lstStyle/>
                    <a:p>
                      <a:pPr marL="45720" lvl="0" indent="-121920" algn="l" rtl="0">
                        <a:spcBef>
                          <a:spcPts val="0"/>
                        </a:spcBef>
                        <a:spcAft>
                          <a:spcPts val="0"/>
                        </a:spcAft>
                        <a:buSzPts val="1200"/>
                        <a:buFont typeface="Lato"/>
                        <a:buChar char="●"/>
                      </a:pPr>
                      <a:r>
                        <a:rPr lang="en-US" sz="1200">
                          <a:latin typeface="Lato"/>
                          <a:ea typeface="Lato"/>
                          <a:cs typeface="Lato"/>
                          <a:sym typeface="Lato"/>
                        </a:rPr>
                        <a:t>Recently purchased by Zebra and will have some internal competition against the other Zebra brands</a:t>
                      </a:r>
                      <a:endParaRPr sz="1200">
                        <a:latin typeface="Lato"/>
                        <a:ea typeface="Lato"/>
                        <a:cs typeface="Lato"/>
                        <a:sym typeface="Lato"/>
                      </a:endParaRPr>
                    </a:p>
                    <a:p>
                      <a:pPr marL="45720" lvl="0" indent="-121920" algn="l" rtl="0">
                        <a:spcBef>
                          <a:spcPts val="0"/>
                        </a:spcBef>
                        <a:spcAft>
                          <a:spcPts val="0"/>
                        </a:spcAft>
                        <a:buSzPts val="1200"/>
                        <a:buFont typeface="Lato"/>
                        <a:buChar char="●"/>
                      </a:pPr>
                      <a:r>
                        <a:rPr lang="en-US" sz="1200">
                          <a:latin typeface="Lato"/>
                          <a:ea typeface="Lato"/>
                          <a:cs typeface="Lato"/>
                          <a:sym typeface="Lato"/>
                        </a:rPr>
                        <a:t>Support is waning  since most of their core people have left</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tc>
                  <a:txBody>
                    <a:bodyPr/>
                    <a:lstStyle/>
                    <a:p>
                      <a:pPr marL="45720" lvl="0" indent="-121920" algn="l" rtl="0">
                        <a:spcBef>
                          <a:spcPts val="0"/>
                        </a:spcBef>
                        <a:spcAft>
                          <a:spcPts val="0"/>
                        </a:spcAft>
                        <a:buSzPts val="1200"/>
                        <a:buFont typeface="Lato"/>
                        <a:buChar char="●"/>
                      </a:pPr>
                      <a:r>
                        <a:rPr lang="en-US" sz="1200">
                          <a:latin typeface="Lato"/>
                          <a:ea typeface="Lato"/>
                          <a:cs typeface="Lato"/>
                          <a:sym typeface="Lato"/>
                        </a:rPr>
                        <a:t>The opportunity with Profitect is that they were a specialty company with a focus on data analytics for AP. Unfortunately with the purchase by Zebra a lot of their former customers are not getting the same service.  Enquire if  end-users are happy with their current platform.  Pitch to enhance their existing  functionality with video Ai and get a small piece of the business to start. Offer a POC.</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076475">
                <a:tc>
                  <a:txBody>
                    <a:bodyPr/>
                    <a:lstStyle/>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Great support and onboarding</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Easy to use and train on </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Strong in grocery and pharmacy</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Strong list of integration partners including i3</a:t>
                      </a:r>
                      <a:endParaRPr sz="1200">
                        <a:latin typeface="Lato"/>
                        <a:ea typeface="Lato"/>
                        <a:cs typeface="Lato"/>
                        <a:sym typeface="Lato"/>
                      </a:endParaRPr>
                    </a:p>
                    <a:p>
                      <a:pPr marL="45720" lvl="0" indent="-121920" algn="l" rtl="0">
                        <a:lnSpc>
                          <a:spcPct val="120000"/>
                        </a:lnSpc>
                        <a:spcBef>
                          <a:spcPts val="0"/>
                        </a:spcBef>
                        <a:spcAft>
                          <a:spcPts val="0"/>
                        </a:spcAft>
                        <a:buSzPts val="1200"/>
                        <a:buFont typeface="Lato"/>
                        <a:buChar char="●"/>
                      </a:pPr>
                      <a:r>
                        <a:rPr lang="en-US" sz="1200">
                          <a:latin typeface="Lato"/>
                          <a:ea typeface="Lato"/>
                          <a:cs typeface="Lato"/>
                          <a:sym typeface="Lato"/>
                        </a:rPr>
                        <a:t>Cloud Based Analytics</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tc>
                  <a:txBody>
                    <a:bodyPr/>
                    <a:lstStyle/>
                    <a:p>
                      <a:pPr marL="45720" lvl="0" indent="-121920" algn="l" rtl="0">
                        <a:spcBef>
                          <a:spcPts val="0"/>
                        </a:spcBef>
                        <a:spcAft>
                          <a:spcPts val="0"/>
                        </a:spcAft>
                        <a:buSzPts val="1200"/>
                        <a:buFont typeface="Lato"/>
                        <a:buChar char="●"/>
                      </a:pPr>
                      <a:r>
                        <a:rPr lang="en-US" sz="1200">
                          <a:latin typeface="Lato"/>
                          <a:ea typeface="Lato"/>
                          <a:cs typeface="Lato"/>
                          <a:sym typeface="Lato"/>
                        </a:rPr>
                        <a:t>High upfront cost to parse the POS data</a:t>
                      </a:r>
                      <a:endParaRPr sz="1200">
                        <a:latin typeface="Lato"/>
                        <a:ea typeface="Lato"/>
                        <a:cs typeface="Lato"/>
                        <a:sym typeface="Lato"/>
                      </a:endParaRPr>
                    </a:p>
                    <a:p>
                      <a:pPr marL="45720" lvl="0" indent="-121920" algn="l" rtl="0">
                        <a:spcBef>
                          <a:spcPts val="0"/>
                        </a:spcBef>
                        <a:spcAft>
                          <a:spcPts val="0"/>
                        </a:spcAft>
                        <a:buSzPts val="1200"/>
                        <a:buFont typeface="Lato"/>
                        <a:buChar char="●"/>
                      </a:pPr>
                      <a:r>
                        <a:rPr lang="en-US" sz="1200">
                          <a:latin typeface="Lato"/>
                          <a:ea typeface="Lato"/>
                          <a:cs typeface="Lato"/>
                          <a:sym typeface="Lato"/>
                        </a:rPr>
                        <a:t>Video application playback is weak </a:t>
                      </a:r>
                      <a:endParaRPr sz="1200">
                        <a:latin typeface="Lato"/>
                        <a:ea typeface="Lato"/>
                        <a:cs typeface="Lato"/>
                        <a:sym typeface="Lato"/>
                      </a:endParaRPr>
                    </a:p>
                    <a:p>
                      <a:pPr marL="45720" lvl="0" indent="-121920" algn="l" rtl="0">
                        <a:spcBef>
                          <a:spcPts val="0"/>
                        </a:spcBef>
                        <a:spcAft>
                          <a:spcPts val="0"/>
                        </a:spcAft>
                        <a:buSzPts val="1200"/>
                        <a:buFont typeface="Lato"/>
                        <a:buChar char="●"/>
                      </a:pPr>
                      <a:r>
                        <a:rPr lang="en-US" sz="1200">
                          <a:latin typeface="Lato"/>
                          <a:ea typeface="Lato"/>
                          <a:cs typeface="Lato"/>
                          <a:sym typeface="Lato"/>
                        </a:rPr>
                        <a:t>No Video AI engine to improve EBR reports</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tc>
                  <a:txBody>
                    <a:bodyPr/>
                    <a:lstStyle/>
                    <a:p>
                      <a:pPr marL="45720" lvl="0" indent="-121920" algn="l" rtl="0">
                        <a:spcBef>
                          <a:spcPts val="0"/>
                        </a:spcBef>
                        <a:spcAft>
                          <a:spcPts val="0"/>
                        </a:spcAft>
                        <a:buSzPts val="1200"/>
                        <a:buFont typeface="Lato"/>
                        <a:buChar char="●"/>
                      </a:pPr>
                      <a:r>
                        <a:rPr lang="en-US" sz="1200">
                          <a:latin typeface="Lato"/>
                          <a:ea typeface="Lato"/>
                          <a:cs typeface="Lato"/>
                          <a:sym typeface="Lato"/>
                        </a:rPr>
                        <a:t>Many operators are dissatisfied with their current platform.  Pitch them a POC to enhance the EBR functionality with Video AI and start with  a small part of their business. </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03" name="Google Shape;403;p58"/>
          <p:cNvPicPr preferRelativeResize="0"/>
          <p:nvPr/>
        </p:nvPicPr>
        <p:blipFill>
          <a:blip r:embed="rId3">
            <a:alphaModFix/>
          </a:blip>
          <a:stretch>
            <a:fillRect/>
          </a:stretch>
        </p:blipFill>
        <p:spPr>
          <a:xfrm>
            <a:off x="41550" y="5385802"/>
            <a:ext cx="1223102" cy="339723"/>
          </a:xfrm>
          <a:prstGeom prst="rect">
            <a:avLst/>
          </a:prstGeom>
          <a:noFill/>
          <a:ln>
            <a:noFill/>
          </a:ln>
        </p:spPr>
      </p:pic>
      <p:pic>
        <p:nvPicPr>
          <p:cNvPr id="404" name="Google Shape;404;p58"/>
          <p:cNvPicPr preferRelativeResize="0"/>
          <p:nvPr/>
        </p:nvPicPr>
        <p:blipFill>
          <a:blip r:embed="rId4">
            <a:alphaModFix/>
          </a:blip>
          <a:stretch>
            <a:fillRect/>
          </a:stretch>
        </p:blipFill>
        <p:spPr>
          <a:xfrm>
            <a:off x="208300" y="1854150"/>
            <a:ext cx="1056361" cy="1181521"/>
          </a:xfrm>
          <a:prstGeom prst="rect">
            <a:avLst/>
          </a:prstGeom>
          <a:noFill/>
          <a:ln>
            <a:noFill/>
          </a:ln>
        </p:spPr>
      </p:pic>
      <p:pic>
        <p:nvPicPr>
          <p:cNvPr id="405" name="Google Shape;405;p58"/>
          <p:cNvPicPr preferRelativeResize="0"/>
          <p:nvPr/>
        </p:nvPicPr>
        <p:blipFill>
          <a:blip r:embed="rId5">
            <a:alphaModFix/>
          </a:blip>
          <a:stretch>
            <a:fillRect/>
          </a:stretch>
        </p:blipFill>
        <p:spPr>
          <a:xfrm>
            <a:off x="76100" y="3905775"/>
            <a:ext cx="1223100" cy="443307"/>
          </a:xfrm>
          <a:prstGeom prst="rect">
            <a:avLst/>
          </a:prstGeom>
          <a:noFill/>
          <a:ln>
            <a:noFill/>
          </a:ln>
        </p:spPr>
      </p:pic>
      <p:sp>
        <p:nvSpPr>
          <p:cNvPr id="406" name="Google Shape;406;p58"/>
          <p:cNvSpPr/>
          <p:nvPr/>
        </p:nvSpPr>
        <p:spPr>
          <a:xfrm>
            <a:off x="16275" y="0"/>
            <a:ext cx="12192000" cy="12510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8"/>
          <p:cNvSpPr txBox="1"/>
          <p:nvPr/>
        </p:nvSpPr>
        <p:spPr>
          <a:xfrm>
            <a:off x="650083" y="473953"/>
            <a:ext cx="111132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Competitive Landscape for Retail POS Exception Reporting </a:t>
            </a:r>
            <a:endParaRPr>
              <a:solidFill>
                <a:schemeClr val="lt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9"/>
          <p:cNvPicPr preferRelativeResize="0"/>
          <p:nvPr/>
        </p:nvPicPr>
        <p:blipFill rotWithShape="1">
          <a:blip r:embed="rId3">
            <a:alphaModFix/>
          </a:blip>
          <a:srcRect l="9041" r="28687"/>
          <a:stretch/>
        </p:blipFill>
        <p:spPr>
          <a:xfrm>
            <a:off x="120326" y="478475"/>
            <a:ext cx="2619761" cy="2367070"/>
          </a:xfrm>
          <a:custGeom>
            <a:avLst/>
            <a:gdLst/>
            <a:ahLst/>
            <a:cxnLst/>
            <a:rect l="l" t="t" r="r" b="b"/>
            <a:pathLst>
              <a:path w="3347937" h="3025010" extrusionOk="0">
                <a:moveTo>
                  <a:pt x="1071374" y="0"/>
                </a:moveTo>
                <a:lnTo>
                  <a:pt x="2276564" y="0"/>
                </a:lnTo>
                <a:cubicBezTo>
                  <a:pt x="2444042" y="0"/>
                  <a:pt x="2598800" y="89348"/>
                  <a:pt x="2682539" y="234391"/>
                </a:cubicBezTo>
                <a:lnTo>
                  <a:pt x="3285134" y="1278114"/>
                </a:lnTo>
                <a:cubicBezTo>
                  <a:pt x="3368872" y="1423157"/>
                  <a:pt x="3368872" y="1601853"/>
                  <a:pt x="3285134" y="1746896"/>
                </a:cubicBezTo>
                <a:lnTo>
                  <a:pt x="2682539" y="2790619"/>
                </a:lnTo>
                <a:cubicBezTo>
                  <a:pt x="2598800" y="2935662"/>
                  <a:pt x="2444042" y="3025010"/>
                  <a:pt x="2276564" y="3025010"/>
                </a:cubicBezTo>
                <a:lnTo>
                  <a:pt x="1071374" y="3025010"/>
                </a:lnTo>
                <a:cubicBezTo>
                  <a:pt x="903897" y="3025010"/>
                  <a:pt x="749138" y="2935662"/>
                  <a:pt x="665399" y="2790619"/>
                </a:cubicBezTo>
                <a:lnTo>
                  <a:pt x="62804" y="1746896"/>
                </a:lnTo>
                <a:cubicBezTo>
                  <a:pt x="-20934" y="1601853"/>
                  <a:pt x="-20934" y="1423157"/>
                  <a:pt x="62804" y="1278114"/>
                </a:cubicBezTo>
                <a:lnTo>
                  <a:pt x="665399" y="234391"/>
                </a:lnTo>
                <a:cubicBezTo>
                  <a:pt x="749138" y="89348"/>
                  <a:pt x="903897" y="0"/>
                  <a:pt x="1071374" y="0"/>
                </a:cubicBezTo>
                <a:close/>
              </a:path>
            </a:pathLst>
          </a:custGeom>
          <a:noFill/>
          <a:ln>
            <a:noFill/>
          </a:ln>
        </p:spPr>
      </p:pic>
      <p:sp>
        <p:nvSpPr>
          <p:cNvPr id="413" name="Google Shape;413;p59"/>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59"/>
          <p:cNvSpPr/>
          <p:nvPr/>
        </p:nvSpPr>
        <p:spPr>
          <a:xfrm>
            <a:off x="1457175" y="1954575"/>
            <a:ext cx="3714000" cy="198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spcBef>
                <a:spcPts val="0"/>
              </a:spcBef>
              <a:spcAft>
                <a:spcPts val="0"/>
              </a:spcAft>
              <a:buNone/>
            </a:pPr>
            <a:r>
              <a:rPr lang="en-US" sz="1600" b="1">
                <a:latin typeface="Lato"/>
                <a:ea typeface="Lato"/>
                <a:cs typeface="Lato"/>
                <a:sym typeface="Lato"/>
              </a:rPr>
              <a:t>Typical Decision Makers</a:t>
            </a:r>
            <a:endParaRPr sz="1600" b="1">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Heads of AP/LP, Finance, IT, Risk Management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Owner</a:t>
            </a:r>
            <a:endParaRPr>
              <a:latin typeface="Lato"/>
              <a:ea typeface="Lato"/>
              <a:cs typeface="Lato"/>
              <a:sym typeface="Lato"/>
            </a:endParaRPr>
          </a:p>
          <a:p>
            <a:pPr marL="457200" lvl="0" indent="0" algn="l" rtl="0">
              <a:spcBef>
                <a:spcPts val="0"/>
              </a:spcBef>
              <a:spcAft>
                <a:spcPts val="0"/>
              </a:spcAft>
              <a:buNone/>
            </a:pPr>
            <a:endParaRPr/>
          </a:p>
        </p:txBody>
      </p:sp>
      <p:sp>
        <p:nvSpPr>
          <p:cNvPr id="415" name="Google Shape;415;p59"/>
          <p:cNvSpPr/>
          <p:nvPr/>
        </p:nvSpPr>
        <p:spPr>
          <a:xfrm>
            <a:off x="120325" y="4109950"/>
            <a:ext cx="5050800" cy="167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lnSpc>
                <a:spcPct val="115000"/>
              </a:lnSpc>
              <a:spcBef>
                <a:spcPts val="0"/>
              </a:spcBef>
              <a:spcAft>
                <a:spcPts val="0"/>
              </a:spcAft>
              <a:buNone/>
            </a:pPr>
            <a:r>
              <a:rPr lang="en-US" sz="1600" b="1">
                <a:solidFill>
                  <a:schemeClr val="dk1"/>
                </a:solidFill>
                <a:latin typeface="Lato"/>
                <a:ea typeface="Lato"/>
                <a:cs typeface="Lato"/>
                <a:sym typeface="Lato"/>
              </a:rPr>
              <a:t>Typical Influencers </a:t>
            </a:r>
            <a:endParaRPr sz="1600" b="1">
              <a:solidFill>
                <a:schemeClr val="dk1"/>
              </a:solidFill>
              <a:latin typeface="Lato"/>
              <a:ea typeface="Lato"/>
              <a:cs typeface="Lato"/>
              <a:sym typeface="Lato"/>
            </a:endParaRPr>
          </a:p>
          <a:p>
            <a:pPr marL="457200" lvl="0" indent="-317500" algn="l" rtl="0">
              <a:spcBef>
                <a:spcPts val="1200"/>
              </a:spcBef>
              <a:spcAft>
                <a:spcPts val="0"/>
              </a:spcAft>
              <a:buClr>
                <a:schemeClr val="dk1"/>
              </a:buClr>
              <a:buSzPts val="1400"/>
              <a:buFont typeface="Lato"/>
              <a:buChar char="●"/>
            </a:pPr>
            <a:r>
              <a:rPr lang="en-US">
                <a:solidFill>
                  <a:schemeClr val="dk1"/>
                </a:solidFill>
                <a:latin typeface="Lato"/>
                <a:ea typeface="Lato"/>
                <a:cs typeface="Lato"/>
                <a:sym typeface="Lato"/>
              </a:rPr>
              <a:t>District Manager or General manager</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Ops/facility manager</a:t>
            </a:r>
            <a:endParaRPr>
              <a:solidFill>
                <a:schemeClr val="dk1"/>
              </a:solidFill>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Franchise Board, Investor Groups or Advisory Groups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Consultants and Secondary Vendors (POS companies)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Industry groups/sites: NRF, LPM, RILA</a:t>
            </a:r>
            <a:endParaRPr>
              <a:latin typeface="Lato"/>
              <a:ea typeface="Lato"/>
              <a:cs typeface="Lato"/>
              <a:sym typeface="Lato"/>
            </a:endParaRPr>
          </a:p>
        </p:txBody>
      </p:sp>
      <p:sp>
        <p:nvSpPr>
          <p:cNvPr id="416" name="Google Shape;416;p59"/>
          <p:cNvSpPr txBox="1"/>
          <p:nvPr/>
        </p:nvSpPr>
        <p:spPr>
          <a:xfrm>
            <a:off x="5058800" y="655450"/>
            <a:ext cx="6614100" cy="303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Lato"/>
                <a:ea typeface="Lato"/>
                <a:cs typeface="Lato"/>
                <a:sym typeface="Lato"/>
              </a:rPr>
              <a:t>Initial Pitch</a:t>
            </a:r>
            <a:endParaRPr sz="1800" b="1">
              <a:solidFill>
                <a:schemeClr val="dk1"/>
              </a:solidFill>
              <a:latin typeface="Lato"/>
              <a:ea typeface="Lato"/>
              <a:cs typeface="Lato"/>
              <a:sym typeface="Lato"/>
            </a:endParaRPr>
          </a:p>
          <a:p>
            <a:pPr marL="457200" lvl="0" indent="0" algn="l" rtl="0">
              <a:lnSpc>
                <a:spcPct val="115000"/>
              </a:lnSpc>
              <a:spcBef>
                <a:spcPts val="1200"/>
              </a:spcBef>
              <a:spcAft>
                <a:spcPts val="0"/>
              </a:spcAft>
              <a:buClr>
                <a:schemeClr val="dk1"/>
              </a:buClr>
              <a:buSzPts val="1100"/>
              <a:buFont typeface="Arial"/>
              <a:buNone/>
            </a:pPr>
            <a:r>
              <a:rPr lang="en-US" sz="1600">
                <a:solidFill>
                  <a:schemeClr val="dk1"/>
                </a:solidFill>
                <a:latin typeface="Lato"/>
                <a:ea typeface="Lato"/>
                <a:cs typeface="Lato"/>
                <a:sym typeface="Lato"/>
              </a:rPr>
              <a:t>“Hi (first name of potential customer) ….My name is XYZ and our company has been working with many  retailers like “retail-name drop” DG, Five Below, DTLR, Columbia to help extend their current video technology  platform to support AI, integrate with POS and enhance cloud storage capabilities.  Would you have some time to set up a meeting with a subject matter expert to share our use cases and benefits to retailers like you?”</a:t>
            </a:r>
            <a:endParaRPr sz="1600">
              <a:solidFill>
                <a:schemeClr val="dk1"/>
              </a:solidFill>
              <a:latin typeface="Lato"/>
              <a:ea typeface="Lato"/>
              <a:cs typeface="Lato"/>
              <a:sym typeface="Lato"/>
            </a:endParaRPr>
          </a:p>
          <a:p>
            <a:pPr marL="457200" lvl="0" indent="0" algn="l" rtl="0">
              <a:lnSpc>
                <a:spcPct val="115000"/>
              </a:lnSpc>
              <a:spcBef>
                <a:spcPts val="1200"/>
              </a:spcBef>
              <a:spcAft>
                <a:spcPts val="1200"/>
              </a:spcAft>
              <a:buClr>
                <a:schemeClr val="dk1"/>
              </a:buClr>
              <a:buSzPts val="1100"/>
              <a:buFont typeface="Arial"/>
              <a:buNone/>
            </a:pPr>
            <a:endParaRPr sz="1600">
              <a:solidFill>
                <a:schemeClr val="dk1"/>
              </a:solidFill>
              <a:latin typeface="Lato"/>
              <a:ea typeface="Lato"/>
              <a:cs typeface="Lato"/>
              <a:sym typeface="Lato"/>
            </a:endParaRPr>
          </a:p>
        </p:txBody>
      </p:sp>
      <p:sp>
        <p:nvSpPr>
          <p:cNvPr id="417" name="Google Shape;417;p59"/>
          <p:cNvSpPr/>
          <p:nvPr/>
        </p:nvSpPr>
        <p:spPr>
          <a:xfrm>
            <a:off x="5444900" y="3290550"/>
            <a:ext cx="6228000" cy="2495700"/>
          </a:xfrm>
          <a:prstGeom prst="roundRect">
            <a:avLst>
              <a:gd name="adj" fmla="val 16667"/>
            </a:avLst>
          </a:prstGeom>
          <a:solidFill>
            <a:srgbClr val="0B499C"/>
          </a:solidFill>
          <a:ln>
            <a:noFill/>
          </a:ln>
        </p:spPr>
        <p:txBody>
          <a:bodyPr spcFirstLastPara="1" wrap="square" lIns="91425" tIns="91425" rIns="91425" bIns="91425" anchor="ctr" anchorCtr="0">
            <a:noAutofit/>
          </a:bodyPr>
          <a:lstStyle/>
          <a:p>
            <a:pPr marL="594360" marR="91440" lvl="0" indent="-320040" algn="l" rtl="0">
              <a:lnSpc>
                <a:spcPct val="115000"/>
              </a:lnSpc>
              <a:spcBef>
                <a:spcPts val="1200"/>
              </a:spcBef>
              <a:spcAft>
                <a:spcPts val="0"/>
              </a:spcAft>
              <a:buNone/>
            </a:pPr>
            <a:r>
              <a:rPr lang="en-US" sz="1600" b="1">
                <a:solidFill>
                  <a:schemeClr val="lt1"/>
                </a:solidFill>
                <a:latin typeface="Lato"/>
                <a:ea typeface="Lato"/>
                <a:cs typeface="Lato"/>
                <a:sym typeface="Lato"/>
              </a:rPr>
              <a:t>Sales Tips</a:t>
            </a:r>
            <a:endParaRPr sz="1600" b="1">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Get the decision maker involved early</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Ask pointed Discovery questions besides BANT:</a:t>
            </a:r>
            <a:endParaRPr>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Do you have an EBR platform that you are working with?</a:t>
            </a:r>
            <a:endParaRPr>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Does your existing EBR system integrate with video?</a:t>
            </a:r>
            <a:endParaRPr>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Does you current EBR system integrate with video analytics to enhance fraud detection? </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Tailor proposal with their needs with minimal options</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Understand their costs and provide ROI</a:t>
            </a:r>
            <a:endParaRPr>
              <a:solidFill>
                <a:schemeClr val="lt1"/>
              </a:solidFill>
              <a:latin typeface="Lato"/>
              <a:ea typeface="Lato"/>
              <a:cs typeface="Lato"/>
              <a:sym typeface="Lato"/>
            </a:endParaRPr>
          </a:p>
        </p:txBody>
      </p:sp>
      <p:pic>
        <p:nvPicPr>
          <p:cNvPr id="418" name="Google Shape;418;p59"/>
          <p:cNvPicPr preferRelativeResize="0"/>
          <p:nvPr/>
        </p:nvPicPr>
        <p:blipFill rotWithShape="1">
          <a:blip r:embed="rId4">
            <a:alphaModFix/>
          </a:blip>
          <a:srcRect/>
          <a:stretch/>
        </p:blipFill>
        <p:spPr>
          <a:xfrm>
            <a:off x="351412" y="3490946"/>
            <a:ext cx="323109" cy="3231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0"/>
          <p:cNvSpPr txBox="1">
            <a:spLocks noGrp="1"/>
          </p:cNvSpPr>
          <p:nvPr>
            <p:ph type="body" idx="1"/>
          </p:nvPr>
        </p:nvSpPr>
        <p:spPr>
          <a:xfrm>
            <a:off x="609600" y="1219200"/>
            <a:ext cx="10972800" cy="47739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600"/>
              </a:spcBef>
              <a:spcAft>
                <a:spcPts val="0"/>
              </a:spcAft>
              <a:buSzPts val="2400"/>
              <a:buChar char="•"/>
            </a:pPr>
            <a:r>
              <a:rPr lang="en-US" sz="2400" b="1"/>
              <a:t>What are the key business drivers for Retail POS Exception Reporting?</a:t>
            </a:r>
            <a:endParaRPr sz="2400" b="1"/>
          </a:p>
          <a:p>
            <a:pPr marL="457200" lvl="0" indent="-381000" algn="l" rtl="0">
              <a:lnSpc>
                <a:spcPct val="115000"/>
              </a:lnSpc>
              <a:spcBef>
                <a:spcPts val="1600"/>
              </a:spcBef>
              <a:spcAft>
                <a:spcPts val="0"/>
              </a:spcAft>
              <a:buSzPts val="2400"/>
              <a:buChar char="•"/>
            </a:pPr>
            <a:r>
              <a:rPr lang="en-US" sz="2400" b="1"/>
              <a:t>What types of cameras are supported ?</a:t>
            </a:r>
            <a:endParaRPr sz="2400" b="1"/>
          </a:p>
          <a:p>
            <a:pPr marL="457200" lvl="0" indent="-381000" algn="l" rtl="0">
              <a:lnSpc>
                <a:spcPct val="115000"/>
              </a:lnSpc>
              <a:spcBef>
                <a:spcPts val="1600"/>
              </a:spcBef>
              <a:spcAft>
                <a:spcPts val="0"/>
              </a:spcAft>
              <a:buSzPts val="2400"/>
              <a:buChar char="•"/>
            </a:pPr>
            <a:r>
              <a:rPr lang="en-US" sz="2400" b="1"/>
              <a:t>What are the key stages in a POS implementation project?</a:t>
            </a:r>
            <a:endParaRPr sz="2400" b="1"/>
          </a:p>
          <a:p>
            <a:pPr marL="457200" lvl="0" indent="-381000" algn="l" rtl="0">
              <a:lnSpc>
                <a:spcPct val="115000"/>
              </a:lnSpc>
              <a:spcBef>
                <a:spcPts val="1600"/>
              </a:spcBef>
              <a:spcAft>
                <a:spcPts val="0"/>
              </a:spcAft>
              <a:buSzPts val="2400"/>
              <a:buChar char="•"/>
            </a:pPr>
            <a:r>
              <a:rPr lang="en-US" sz="2400" b="1"/>
              <a:t>What is the duration of a typical project ?</a:t>
            </a:r>
            <a:endParaRPr sz="2400" b="1"/>
          </a:p>
          <a:p>
            <a:pPr marL="457200" lvl="0" indent="-381000" algn="l" rtl="0">
              <a:lnSpc>
                <a:spcPct val="115000"/>
              </a:lnSpc>
              <a:spcBef>
                <a:spcPts val="1600"/>
              </a:spcBef>
              <a:spcAft>
                <a:spcPts val="0"/>
              </a:spcAft>
              <a:buSzPts val="2400"/>
              <a:buChar char="•"/>
            </a:pPr>
            <a:r>
              <a:rPr lang="en-US" sz="2400" b="1"/>
              <a:t>Will we support a POC? Maximum length?</a:t>
            </a:r>
            <a:endParaRPr sz="2400" b="1"/>
          </a:p>
          <a:p>
            <a:pPr marL="457200" lvl="0" indent="-381000" algn="l" rtl="0">
              <a:lnSpc>
                <a:spcPct val="115000"/>
              </a:lnSpc>
              <a:spcBef>
                <a:spcPts val="1600"/>
              </a:spcBef>
              <a:spcAft>
                <a:spcPts val="0"/>
              </a:spcAft>
              <a:buSzPts val="2400"/>
              <a:buChar char="•"/>
            </a:pPr>
            <a:r>
              <a:rPr lang="en-US" sz="2400" b="1"/>
              <a:t>What key integrations with other retail apps and key POS systems are important to understand?</a:t>
            </a:r>
            <a:endParaRPr sz="2400" b="1"/>
          </a:p>
          <a:p>
            <a:pPr marL="457200" lvl="0" indent="-381000" algn="l" rtl="0">
              <a:lnSpc>
                <a:spcPct val="115000"/>
              </a:lnSpc>
              <a:spcBef>
                <a:spcPts val="1600"/>
              </a:spcBef>
              <a:spcAft>
                <a:spcPts val="0"/>
              </a:spcAft>
              <a:buSzPts val="2400"/>
              <a:buChar char="•"/>
            </a:pPr>
            <a:r>
              <a:rPr lang="en-US" sz="2400" b="1"/>
              <a:t>How do I pitch against someone who has Solink as their POS exception reporting tool?</a:t>
            </a:r>
            <a:endParaRPr sz="2400" b="1"/>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Clr>
                <a:schemeClr val="dk1"/>
              </a:buClr>
              <a:buSzPts val="1100"/>
              <a:buFont typeface="Arial"/>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1200"/>
              </a:spcAft>
              <a:buNone/>
            </a:pPr>
            <a:endParaRPr sz="2400"/>
          </a:p>
        </p:txBody>
      </p:sp>
      <p:sp>
        <p:nvSpPr>
          <p:cNvPr id="425" name="Google Shape;425;p60"/>
          <p:cNvSpPr/>
          <p:nvPr/>
        </p:nvSpPr>
        <p:spPr>
          <a:xfrm>
            <a:off x="-13395" y="13415"/>
            <a:ext cx="122025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chemeClr val="lt1"/>
                </a:solidFill>
                <a:latin typeface="Lato"/>
                <a:ea typeface="Lato"/>
                <a:cs typeface="Lato"/>
                <a:sym typeface="Lato"/>
              </a:rPr>
              <a:t>POS Exception Reporting - FAQs</a:t>
            </a:r>
            <a:endParaRPr sz="2600" b="1">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7"/>
          <p:cNvPicPr preferRelativeResize="0"/>
          <p:nvPr/>
        </p:nvPicPr>
        <p:blipFill rotWithShape="1">
          <a:blip r:embed="rId3">
            <a:alphaModFix/>
          </a:blip>
          <a:srcRect l="6021" t="21070" r="476" b="15"/>
          <a:stretch/>
        </p:blipFill>
        <p:spPr>
          <a:xfrm flipH="1">
            <a:off x="0" y="0"/>
            <a:ext cx="12192000" cy="6857999"/>
          </a:xfrm>
          <a:prstGeom prst="rect">
            <a:avLst/>
          </a:prstGeom>
          <a:noFill/>
          <a:ln>
            <a:noFill/>
          </a:ln>
        </p:spPr>
      </p:pic>
      <p:pic>
        <p:nvPicPr>
          <p:cNvPr id="227" name="Google Shape;227;p47"/>
          <p:cNvPicPr preferRelativeResize="0"/>
          <p:nvPr/>
        </p:nvPicPr>
        <p:blipFill rotWithShape="1">
          <a:blip r:embed="rId4">
            <a:alphaModFix/>
          </a:blip>
          <a:srcRect t="21073" r="6489"/>
          <a:stretch/>
        </p:blipFill>
        <p:spPr>
          <a:xfrm>
            <a:off x="0" y="0"/>
            <a:ext cx="12192000" cy="6857999"/>
          </a:xfrm>
          <a:prstGeom prst="rect">
            <a:avLst/>
          </a:prstGeom>
          <a:noFill/>
          <a:ln>
            <a:noFill/>
          </a:ln>
        </p:spPr>
      </p:pic>
      <p:sp>
        <p:nvSpPr>
          <p:cNvPr id="228" name="Google Shape;228;p47"/>
          <p:cNvSpPr/>
          <p:nvPr/>
        </p:nvSpPr>
        <p:spPr>
          <a:xfrm>
            <a:off x="386125" y="2783450"/>
            <a:ext cx="8188466" cy="3824571"/>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alpha val="85800"/>
            </a:srgbClr>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pic>
        <p:nvPicPr>
          <p:cNvPr id="229" name="Google Shape;229;p47"/>
          <p:cNvPicPr preferRelativeResize="0"/>
          <p:nvPr/>
        </p:nvPicPr>
        <p:blipFill rotWithShape="1">
          <a:blip r:embed="rId5">
            <a:alphaModFix/>
          </a:blip>
          <a:srcRect t="29" b="19"/>
          <a:stretch/>
        </p:blipFill>
        <p:spPr>
          <a:xfrm>
            <a:off x="1021295" y="3238261"/>
            <a:ext cx="2071534" cy="741660"/>
          </a:xfrm>
          <a:prstGeom prst="rect">
            <a:avLst/>
          </a:prstGeom>
          <a:noFill/>
          <a:ln>
            <a:noFill/>
          </a:ln>
        </p:spPr>
      </p:pic>
      <p:sp>
        <p:nvSpPr>
          <p:cNvPr id="230" name="Google Shape;230;p47"/>
          <p:cNvSpPr txBox="1"/>
          <p:nvPr/>
        </p:nvSpPr>
        <p:spPr>
          <a:xfrm>
            <a:off x="3782300" y="3009425"/>
            <a:ext cx="4483500" cy="2647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300" b="1">
                <a:solidFill>
                  <a:srgbClr val="FFFFFF"/>
                </a:solidFill>
                <a:latin typeface="Montserrat"/>
                <a:ea typeface="Montserrat"/>
                <a:cs typeface="Montserrat"/>
                <a:sym typeface="Montserrat"/>
              </a:rPr>
              <a:t>Smart POS Exception Reporting </a:t>
            </a:r>
            <a:r>
              <a:rPr lang="en-US" sz="4300" b="1" i="0" u="none" strike="noStrike" cap="none">
                <a:solidFill>
                  <a:srgbClr val="FFFFFF"/>
                </a:solidFill>
                <a:latin typeface="Montserrat"/>
                <a:ea typeface="Montserrat"/>
                <a:cs typeface="Montserrat"/>
                <a:sym typeface="Montserrat"/>
              </a:rPr>
              <a:t>for</a:t>
            </a:r>
            <a:r>
              <a:rPr lang="en-US" sz="4300" b="1">
                <a:solidFill>
                  <a:srgbClr val="FFFFFF"/>
                </a:solidFill>
                <a:latin typeface="Montserrat"/>
                <a:ea typeface="Montserrat"/>
                <a:cs typeface="Montserrat"/>
                <a:sym typeface="Montserrat"/>
              </a:rPr>
              <a:t> Retail</a:t>
            </a:r>
            <a:endParaRPr sz="500"/>
          </a:p>
        </p:txBody>
      </p:sp>
      <p:sp>
        <p:nvSpPr>
          <p:cNvPr id="231" name="Google Shape;231;p47"/>
          <p:cNvSpPr txBox="1"/>
          <p:nvPr/>
        </p:nvSpPr>
        <p:spPr>
          <a:xfrm>
            <a:off x="3780001" y="5971600"/>
            <a:ext cx="48717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Montserrat"/>
                <a:ea typeface="Montserrat"/>
                <a:cs typeface="Montserrat"/>
                <a:sym typeface="Montserrat"/>
              </a:rPr>
              <a:t>Driving Profitability </a:t>
            </a:r>
            <a:endParaRPr sz="900"/>
          </a:p>
        </p:txBody>
      </p:sp>
      <p:cxnSp>
        <p:nvCxnSpPr>
          <p:cNvPr id="232" name="Google Shape;232;p47"/>
          <p:cNvCxnSpPr/>
          <p:nvPr/>
        </p:nvCxnSpPr>
        <p:spPr>
          <a:xfrm>
            <a:off x="3820945" y="5865059"/>
            <a:ext cx="4436400" cy="16800"/>
          </a:xfrm>
          <a:prstGeom prst="straightConnector1">
            <a:avLst/>
          </a:prstGeom>
          <a:noFill/>
          <a:ln w="38100" cap="flat" cmpd="sng">
            <a:solidFill>
              <a:srgbClr val="FFFFFF"/>
            </a:solidFill>
            <a:prstDash val="solid"/>
            <a:round/>
            <a:headEnd type="none" w="sm" len="sm"/>
            <a:tailEnd type="none" w="sm" len="sm"/>
          </a:ln>
        </p:spPr>
      </p:cxnSp>
      <p:pic>
        <p:nvPicPr>
          <p:cNvPr id="233" name="Google Shape;233;p47"/>
          <p:cNvPicPr preferRelativeResize="0"/>
          <p:nvPr/>
        </p:nvPicPr>
        <p:blipFill>
          <a:blip r:embed="rId6">
            <a:alphaModFix/>
          </a:blip>
          <a:stretch>
            <a:fillRect/>
          </a:stretch>
        </p:blipFill>
        <p:spPr>
          <a:xfrm>
            <a:off x="1363797" y="4549997"/>
            <a:ext cx="1386535" cy="602901"/>
          </a:xfrm>
          <a:prstGeom prst="rect">
            <a:avLst/>
          </a:prstGeom>
          <a:noFill/>
          <a:ln>
            <a:noFill/>
          </a:ln>
        </p:spPr>
      </p:pic>
      <p:sp>
        <p:nvSpPr>
          <p:cNvPr id="234" name="Google Shape;234;p47"/>
          <p:cNvSpPr txBox="1"/>
          <p:nvPr/>
        </p:nvSpPr>
        <p:spPr>
          <a:xfrm>
            <a:off x="1832213" y="412155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a:solidFill>
                  <a:srgbClr val="FFFFFF"/>
                </a:solidFill>
                <a:latin typeface="Montserrat"/>
                <a:ea typeface="Montserrat"/>
                <a:cs typeface="Montserrat"/>
                <a:sym typeface="Montserrat"/>
              </a:rPr>
              <a:t>+</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8"/>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41" name="Google Shape;241;p48"/>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Agenda</a:t>
            </a:r>
            <a:endParaRPr sz="700"/>
          </a:p>
        </p:txBody>
      </p:sp>
      <p:sp>
        <p:nvSpPr>
          <p:cNvPr id="242" name="Google Shape;242;p48"/>
          <p:cNvSpPr txBox="1"/>
          <p:nvPr/>
        </p:nvSpPr>
        <p:spPr>
          <a:xfrm>
            <a:off x="5048250" y="1040475"/>
            <a:ext cx="6618000" cy="45870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Business Drivers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High Level Solutions,  Architecture &amp; Use Cases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Exception Based Reporting Demo</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Case Studies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Competition</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Sales Summary:  Buyers &amp; Pitch</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FAQs</a:t>
            </a:r>
            <a:endParaRPr sz="2200" b="1">
              <a:solidFill>
                <a:schemeClr val="dk1"/>
              </a:solidFill>
              <a:latin typeface="Lato"/>
              <a:ea typeface="Lato"/>
              <a:cs typeface="Lato"/>
              <a:sym typeface="Lato"/>
            </a:endParaRPr>
          </a:p>
        </p:txBody>
      </p:sp>
      <p:cxnSp>
        <p:nvCxnSpPr>
          <p:cNvPr id="243" name="Google Shape;243;p48"/>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sp>
        <p:nvSpPr>
          <p:cNvPr id="244" name="Google Shape;244;p48"/>
          <p:cNvSpPr/>
          <p:nvPr/>
        </p:nvSpPr>
        <p:spPr>
          <a:xfrm>
            <a:off x="4634798" y="11570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5" name="Google Shape;245;p48"/>
          <p:cNvSpPr/>
          <p:nvPr/>
        </p:nvSpPr>
        <p:spPr>
          <a:xfrm>
            <a:off x="4634798" y="18012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6" name="Google Shape;246;p48"/>
          <p:cNvSpPr/>
          <p:nvPr/>
        </p:nvSpPr>
        <p:spPr>
          <a:xfrm>
            <a:off x="4634798" y="250800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7" name="Google Shape;247;p48"/>
          <p:cNvSpPr/>
          <p:nvPr/>
        </p:nvSpPr>
        <p:spPr>
          <a:xfrm>
            <a:off x="4634798" y="321475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8" name="Google Shape;248;p48"/>
          <p:cNvSpPr/>
          <p:nvPr/>
        </p:nvSpPr>
        <p:spPr>
          <a:xfrm>
            <a:off x="4634798" y="39078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9" name="Google Shape;249;p48"/>
          <p:cNvSpPr/>
          <p:nvPr/>
        </p:nvSpPr>
        <p:spPr>
          <a:xfrm>
            <a:off x="4634798" y="45862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50" name="Google Shape;250;p48"/>
          <p:cNvSpPr/>
          <p:nvPr/>
        </p:nvSpPr>
        <p:spPr>
          <a:xfrm>
            <a:off x="4634798" y="52227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pic>
        <p:nvPicPr>
          <p:cNvPr id="251" name="Google Shape;251;p48"/>
          <p:cNvPicPr preferRelativeResize="0"/>
          <p:nvPr/>
        </p:nvPicPr>
        <p:blipFill>
          <a:blip r:embed="rId3">
            <a:alphaModFix/>
          </a:blip>
          <a:stretch>
            <a:fillRect/>
          </a:stretch>
        </p:blipFill>
        <p:spPr>
          <a:xfrm>
            <a:off x="1370497" y="1884347"/>
            <a:ext cx="1386535" cy="602901"/>
          </a:xfrm>
          <a:prstGeom prst="rect">
            <a:avLst/>
          </a:prstGeom>
          <a:noFill/>
          <a:ln>
            <a:noFill/>
          </a:ln>
        </p:spPr>
      </p:pic>
      <p:sp>
        <p:nvSpPr>
          <p:cNvPr id="252" name="Google Shape;252;p48"/>
          <p:cNvSpPr txBox="1"/>
          <p:nvPr/>
        </p:nvSpPr>
        <p:spPr>
          <a:xfrm>
            <a:off x="1838913" y="145590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a:solidFill>
                  <a:srgbClr val="FFFFFF"/>
                </a:solidFill>
                <a:latin typeface="Montserrat"/>
                <a:ea typeface="Montserrat"/>
                <a:cs typeface="Montserrat"/>
                <a:sym typeface="Montserrat"/>
              </a:rPr>
              <a:t>+</a:t>
            </a:r>
            <a:endParaRPr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9"/>
          <p:cNvSpPr/>
          <p:nvPr/>
        </p:nvSpPr>
        <p:spPr>
          <a:xfrm>
            <a:off x="7535638" y="1248553"/>
            <a:ext cx="2396700" cy="2066100"/>
          </a:xfrm>
          <a:prstGeom prst="hexagon">
            <a:avLst>
              <a:gd name="adj" fmla="val 25000"/>
              <a:gd name="vf" fmla="val 115470"/>
            </a:avLst>
          </a:prstGeom>
          <a:solidFill>
            <a:schemeClr val="lt1">
              <a:alpha val="392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58" name="Google Shape;258;p49"/>
          <p:cNvSpPr txBox="1"/>
          <p:nvPr/>
        </p:nvSpPr>
        <p:spPr>
          <a:xfrm>
            <a:off x="405150" y="1426550"/>
            <a:ext cx="6665400" cy="3886500"/>
          </a:xfrm>
          <a:prstGeom prst="rect">
            <a:avLst/>
          </a:prstGeom>
          <a:noFill/>
          <a:ln>
            <a:noFill/>
          </a:ln>
        </p:spPr>
        <p:txBody>
          <a:bodyPr spcFirstLastPara="1" wrap="square" lIns="91425" tIns="45700" rIns="91425" bIns="45700" anchor="t" anchorCtr="0">
            <a:spAutoFit/>
          </a:bodyPr>
          <a:lstStyle/>
          <a:p>
            <a:pPr marL="457200" lvl="0" indent="-336550" algn="l" rtl="0">
              <a:lnSpc>
                <a:spcPct val="150000"/>
              </a:lnSpc>
              <a:spcBef>
                <a:spcPts val="1200"/>
              </a:spcBef>
              <a:spcAft>
                <a:spcPts val="0"/>
              </a:spcAft>
              <a:buClr>
                <a:schemeClr val="dk1"/>
              </a:buClr>
              <a:buSzPts val="1700"/>
              <a:buFont typeface="Lato"/>
              <a:buChar char="●"/>
            </a:pPr>
            <a:r>
              <a:rPr lang="en-US" sz="1700">
                <a:solidFill>
                  <a:schemeClr val="dk1"/>
                </a:solidFill>
                <a:latin typeface="Lato"/>
                <a:ea typeface="Lato"/>
                <a:cs typeface="Lato"/>
                <a:sym typeface="Lato"/>
              </a:rPr>
              <a:t>Consolidation and mergers in the EBR space -  increased solution cost and reduced personalized service</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Need to control loss and eliminate internal theft </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Shortage in labor - need to reduce managers’ time for  investigations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Tougher PCI/PII Compliance needs are forcing some operators to change platforms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Adding new locations or expanding or remodeling stores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Contract expiration on current vendor- cost cutting opportunity</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Fiscal year end - tax benefits and budget overflow for tech spend</a:t>
            </a:r>
            <a:endParaRPr sz="2800">
              <a:solidFill>
                <a:schemeClr val="dk1"/>
              </a:solidFill>
              <a:latin typeface="Lato"/>
              <a:ea typeface="Lato"/>
              <a:cs typeface="Lato"/>
              <a:sym typeface="Lato"/>
            </a:endParaRPr>
          </a:p>
        </p:txBody>
      </p:sp>
      <p:sp>
        <p:nvSpPr>
          <p:cNvPr id="259" name="Google Shape;259;p49"/>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49"/>
          <p:cNvSpPr txBox="1"/>
          <p:nvPr/>
        </p:nvSpPr>
        <p:spPr>
          <a:xfrm>
            <a:off x="650073" y="245350"/>
            <a:ext cx="99981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Sales Drivers for Retail POS Exception Reporting</a:t>
            </a:r>
            <a:endParaRPr>
              <a:solidFill>
                <a:schemeClr val="lt1"/>
              </a:solidFill>
              <a:latin typeface="Lato"/>
              <a:ea typeface="Lato"/>
              <a:cs typeface="Lato"/>
              <a:sym typeface="Lato"/>
            </a:endParaRPr>
          </a:p>
        </p:txBody>
      </p:sp>
      <p:pic>
        <p:nvPicPr>
          <p:cNvPr id="261" name="Google Shape;261;p49"/>
          <p:cNvPicPr preferRelativeResize="0"/>
          <p:nvPr/>
        </p:nvPicPr>
        <p:blipFill rotWithShape="1">
          <a:blip r:embed="rId3">
            <a:alphaModFix/>
          </a:blip>
          <a:srcRect l="13588" r="13588"/>
          <a:stretch/>
        </p:blipFill>
        <p:spPr>
          <a:xfrm>
            <a:off x="7070550" y="3110857"/>
            <a:ext cx="1825800" cy="1680300"/>
          </a:xfrm>
          <a:prstGeom prst="hexagon">
            <a:avLst>
              <a:gd name="adj" fmla="val 25000"/>
              <a:gd name="vf" fmla="val 115470"/>
            </a:avLst>
          </a:prstGeom>
          <a:blipFill rotWithShape="1">
            <a:blip r:embed="rId4">
              <a:alphaModFix/>
            </a:blip>
            <a:stretch>
              <a:fillRect/>
            </a:stretch>
          </a:blipFill>
          <a:ln w="50800" cap="flat" cmpd="sng">
            <a:solidFill>
              <a:srgbClr val="163E56"/>
            </a:solidFill>
            <a:prstDash val="solid"/>
            <a:round/>
            <a:headEnd type="none" w="sm" len="sm"/>
            <a:tailEnd type="none" w="sm" len="sm"/>
          </a:ln>
        </p:spPr>
      </p:pic>
      <p:pic>
        <p:nvPicPr>
          <p:cNvPr id="262" name="Google Shape;262;p49"/>
          <p:cNvPicPr preferRelativeResize="0"/>
          <p:nvPr/>
        </p:nvPicPr>
        <p:blipFill rotWithShape="1">
          <a:blip r:embed="rId5">
            <a:alphaModFix/>
          </a:blip>
          <a:srcRect l="17357" r="17364"/>
          <a:stretch/>
        </p:blipFill>
        <p:spPr>
          <a:xfrm>
            <a:off x="8551565" y="4424696"/>
            <a:ext cx="1825800" cy="1680300"/>
          </a:xfrm>
          <a:prstGeom prst="hexagon">
            <a:avLst>
              <a:gd name="adj" fmla="val 25000"/>
              <a:gd name="vf" fmla="val 115470"/>
            </a:avLst>
          </a:prstGeom>
          <a:blipFill rotWithShape="1">
            <a:blip r:embed="rId4">
              <a:alphaModFix/>
            </a:blip>
            <a:stretch>
              <a:fillRect/>
            </a:stretch>
          </a:blipFill>
          <a:ln w="50800" cap="flat" cmpd="sng">
            <a:solidFill>
              <a:srgbClr val="163E56"/>
            </a:solidFill>
            <a:prstDash val="solid"/>
            <a:round/>
            <a:headEnd type="none" w="sm" len="sm"/>
            <a:tailEnd type="none" w="sm" len="sm"/>
          </a:ln>
        </p:spPr>
      </p:pic>
      <p:pic>
        <p:nvPicPr>
          <p:cNvPr id="263" name="Google Shape;263;p49"/>
          <p:cNvPicPr preferRelativeResize="0"/>
          <p:nvPr/>
        </p:nvPicPr>
        <p:blipFill rotWithShape="1">
          <a:blip r:embed="rId6">
            <a:alphaModFix/>
          </a:blip>
          <a:srcRect l="9651" r="9651"/>
          <a:stretch/>
        </p:blipFill>
        <p:spPr>
          <a:xfrm>
            <a:off x="10118235" y="3110857"/>
            <a:ext cx="1825800" cy="1680300"/>
          </a:xfrm>
          <a:prstGeom prst="hexagon">
            <a:avLst>
              <a:gd name="adj" fmla="val 25000"/>
              <a:gd name="vf" fmla="val 115470"/>
            </a:avLst>
          </a:prstGeom>
          <a:blipFill rotWithShape="1">
            <a:blip r:embed="rId4">
              <a:alphaModFix/>
            </a:blip>
            <a:stretch>
              <a:fillRect/>
            </a:stretch>
          </a:blipFill>
          <a:ln w="50800" cap="flat" cmpd="sng">
            <a:solidFill>
              <a:srgbClr val="163E56"/>
            </a:solidFill>
            <a:prstDash val="solid"/>
            <a:round/>
            <a:headEnd type="none" w="sm" len="sm"/>
            <a:tailEnd type="none" w="sm" len="sm"/>
          </a:ln>
        </p:spPr>
      </p:pic>
      <p:pic>
        <p:nvPicPr>
          <p:cNvPr id="264" name="Google Shape;264;p49"/>
          <p:cNvPicPr preferRelativeResize="0"/>
          <p:nvPr/>
        </p:nvPicPr>
        <p:blipFill rotWithShape="1">
          <a:blip r:embed="rId7">
            <a:alphaModFix/>
          </a:blip>
          <a:srcRect/>
          <a:stretch/>
        </p:blipFill>
        <p:spPr>
          <a:xfrm>
            <a:off x="8346946" y="1248550"/>
            <a:ext cx="2235044" cy="21536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0"/>
          <p:cNvSpPr/>
          <p:nvPr/>
        </p:nvSpPr>
        <p:spPr>
          <a:xfrm>
            <a:off x="7535638" y="1324753"/>
            <a:ext cx="2396700" cy="2066100"/>
          </a:xfrm>
          <a:prstGeom prst="hexagon">
            <a:avLst>
              <a:gd name="adj" fmla="val 25000"/>
              <a:gd name="vf" fmla="val 115470"/>
            </a:avLst>
          </a:prstGeom>
          <a:solidFill>
            <a:schemeClr val="lt1">
              <a:alpha val="392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70" name="Google Shape;270;p50"/>
          <p:cNvSpPr txBox="1"/>
          <p:nvPr/>
        </p:nvSpPr>
        <p:spPr>
          <a:xfrm>
            <a:off x="586175" y="2395800"/>
            <a:ext cx="4557300" cy="2066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1000"/>
              </a:spcAft>
              <a:buNone/>
            </a:pPr>
            <a:r>
              <a:rPr lang="en-US" sz="1900">
                <a:solidFill>
                  <a:schemeClr val="dk1"/>
                </a:solidFill>
                <a:latin typeface="Lato"/>
                <a:ea typeface="Lato"/>
                <a:cs typeface="Lato"/>
                <a:sym typeface="Lato"/>
              </a:rPr>
              <a:t>Retail LP teams need to find a cost effective, versatile AI-based video solution that can be implemented quickly to reduce shrink and prevent loss. This solution must achieve a positive ROI for the organization in six months or less.</a:t>
            </a:r>
            <a:endParaRPr sz="1900">
              <a:solidFill>
                <a:schemeClr val="dk1"/>
              </a:solidFill>
              <a:latin typeface="Lato"/>
              <a:ea typeface="Lato"/>
              <a:cs typeface="Lato"/>
              <a:sym typeface="Lato"/>
            </a:endParaRPr>
          </a:p>
        </p:txBody>
      </p:sp>
      <p:sp>
        <p:nvSpPr>
          <p:cNvPr id="271" name="Google Shape;271;p50"/>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50"/>
          <p:cNvSpPr txBox="1"/>
          <p:nvPr/>
        </p:nvSpPr>
        <p:spPr>
          <a:xfrm>
            <a:off x="650073" y="245350"/>
            <a:ext cx="99981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Challenges for Retail Loss Prevention Teams</a:t>
            </a:r>
            <a:endParaRPr>
              <a:solidFill>
                <a:schemeClr val="lt1"/>
              </a:solidFill>
              <a:latin typeface="Lato"/>
              <a:ea typeface="Lato"/>
              <a:cs typeface="Lato"/>
              <a:sym typeface="Lato"/>
            </a:endParaRPr>
          </a:p>
        </p:txBody>
      </p:sp>
      <p:pic>
        <p:nvPicPr>
          <p:cNvPr id="273" name="Google Shape;273;p50"/>
          <p:cNvPicPr preferRelativeResize="0"/>
          <p:nvPr/>
        </p:nvPicPr>
        <p:blipFill rotWithShape="1">
          <a:blip r:embed="rId3">
            <a:alphaModFix/>
          </a:blip>
          <a:srcRect l="13588" r="13588"/>
          <a:stretch/>
        </p:blipFill>
        <p:spPr>
          <a:xfrm>
            <a:off x="5856443" y="3496301"/>
            <a:ext cx="2184900" cy="1852200"/>
          </a:xfrm>
          <a:prstGeom prst="hexagon">
            <a:avLst>
              <a:gd name="adj" fmla="val 25000"/>
              <a:gd name="vf" fmla="val 115470"/>
            </a:avLst>
          </a:prstGeom>
          <a:blipFill rotWithShape="1">
            <a:blip r:embed="rId4">
              <a:alphaModFix/>
            </a:blip>
            <a:stretch>
              <a:fillRect/>
            </a:stretch>
          </a:blipFill>
          <a:ln w="50800" cap="flat" cmpd="sng">
            <a:solidFill>
              <a:srgbClr val="163E56"/>
            </a:solidFill>
            <a:prstDash val="solid"/>
            <a:round/>
            <a:headEnd type="none" w="sm" len="sm"/>
            <a:tailEnd type="none" w="sm" len="sm"/>
          </a:ln>
        </p:spPr>
      </p:pic>
      <p:pic>
        <p:nvPicPr>
          <p:cNvPr id="274" name="Google Shape;274;p50"/>
          <p:cNvPicPr preferRelativeResize="0"/>
          <p:nvPr/>
        </p:nvPicPr>
        <p:blipFill rotWithShape="1">
          <a:blip r:embed="rId5">
            <a:alphaModFix/>
          </a:blip>
          <a:srcRect l="17357" r="17364"/>
          <a:stretch/>
        </p:blipFill>
        <p:spPr>
          <a:xfrm>
            <a:off x="7776785" y="4543785"/>
            <a:ext cx="2184900" cy="1852200"/>
          </a:xfrm>
          <a:prstGeom prst="hexagon">
            <a:avLst>
              <a:gd name="adj" fmla="val 25000"/>
              <a:gd name="vf" fmla="val 115470"/>
            </a:avLst>
          </a:prstGeom>
          <a:blipFill rotWithShape="1">
            <a:blip r:embed="rId4">
              <a:alphaModFix/>
            </a:blip>
            <a:stretch>
              <a:fillRect/>
            </a:stretch>
          </a:blipFill>
          <a:ln w="50800" cap="flat" cmpd="sng">
            <a:solidFill>
              <a:srgbClr val="163E56"/>
            </a:solidFill>
            <a:prstDash val="solid"/>
            <a:round/>
            <a:headEnd type="none" w="sm" len="sm"/>
            <a:tailEnd type="none" w="sm" len="sm"/>
          </a:ln>
        </p:spPr>
      </p:pic>
      <p:pic>
        <p:nvPicPr>
          <p:cNvPr id="275" name="Google Shape;275;p50"/>
          <p:cNvPicPr preferRelativeResize="0"/>
          <p:nvPr/>
        </p:nvPicPr>
        <p:blipFill rotWithShape="1">
          <a:blip r:embed="rId6">
            <a:alphaModFix/>
          </a:blip>
          <a:srcRect l="9651" r="9651"/>
          <a:stretch/>
        </p:blipFill>
        <p:spPr>
          <a:xfrm>
            <a:off x="9696684" y="3496301"/>
            <a:ext cx="2184900" cy="1852200"/>
          </a:xfrm>
          <a:prstGeom prst="hexagon">
            <a:avLst>
              <a:gd name="adj" fmla="val 25000"/>
              <a:gd name="vf" fmla="val 115470"/>
            </a:avLst>
          </a:prstGeom>
          <a:blipFill rotWithShape="1">
            <a:blip r:embed="rId4">
              <a:alphaModFix/>
            </a:blip>
            <a:stretch>
              <a:fillRect/>
            </a:stretch>
          </a:blipFill>
          <a:ln w="50800" cap="flat" cmpd="sng">
            <a:solidFill>
              <a:srgbClr val="163E56"/>
            </a:solidFill>
            <a:prstDash val="solid"/>
            <a:round/>
            <a:headEnd type="none" w="sm" len="sm"/>
            <a:tailEnd type="none" w="sm" len="sm"/>
          </a:ln>
        </p:spPr>
      </p:pic>
      <p:pic>
        <p:nvPicPr>
          <p:cNvPr id="276" name="Google Shape;276;p50"/>
          <p:cNvPicPr preferRelativeResize="0"/>
          <p:nvPr/>
        </p:nvPicPr>
        <p:blipFill rotWithShape="1">
          <a:blip r:embed="rId7">
            <a:alphaModFix/>
          </a:blip>
          <a:srcRect/>
          <a:stretch/>
        </p:blipFill>
        <p:spPr>
          <a:xfrm>
            <a:off x="7592954" y="1086764"/>
            <a:ext cx="2674606" cy="23737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1"/>
          <p:cNvSpPr/>
          <p:nvPr/>
        </p:nvSpPr>
        <p:spPr>
          <a:xfrm>
            <a:off x="7875" y="0"/>
            <a:ext cx="12192000" cy="10509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51"/>
          <p:cNvSpPr txBox="1"/>
          <p:nvPr/>
        </p:nvSpPr>
        <p:spPr>
          <a:xfrm>
            <a:off x="1103625" y="157050"/>
            <a:ext cx="10000500" cy="51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Traditional security video has been used as a reactive tool for liability and theft review</a:t>
            </a: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3000"/>
              <a:buFont typeface="Helvetica Neue"/>
              <a:buNone/>
            </a:pPr>
            <a:endParaRPr sz="3000" b="1">
              <a:solidFill>
                <a:schemeClr val="lt1"/>
              </a:solidFill>
              <a:latin typeface="Lato"/>
              <a:ea typeface="Lato"/>
              <a:cs typeface="Lato"/>
              <a:sym typeface="Lato"/>
            </a:endParaRPr>
          </a:p>
        </p:txBody>
      </p:sp>
      <p:pic>
        <p:nvPicPr>
          <p:cNvPr id="283" name="Google Shape;283;p51"/>
          <p:cNvPicPr preferRelativeResize="0"/>
          <p:nvPr/>
        </p:nvPicPr>
        <p:blipFill rotWithShape="1">
          <a:blip r:embed="rId3">
            <a:alphaModFix/>
          </a:blip>
          <a:srcRect t="1707" b="1251"/>
          <a:stretch/>
        </p:blipFill>
        <p:spPr>
          <a:xfrm>
            <a:off x="2357550" y="1136488"/>
            <a:ext cx="7876344" cy="4299137"/>
          </a:xfrm>
          <a:prstGeom prst="rect">
            <a:avLst/>
          </a:prstGeom>
          <a:noFill/>
          <a:ln>
            <a:noFill/>
          </a:ln>
        </p:spPr>
      </p:pic>
      <p:grpSp>
        <p:nvGrpSpPr>
          <p:cNvPr id="284" name="Google Shape;284;p51"/>
          <p:cNvGrpSpPr/>
          <p:nvPr/>
        </p:nvGrpSpPr>
        <p:grpSpPr>
          <a:xfrm>
            <a:off x="4881075" y="5521224"/>
            <a:ext cx="2530800" cy="816300"/>
            <a:chOff x="6994500" y="2355774"/>
            <a:chExt cx="2530800" cy="816300"/>
          </a:xfrm>
        </p:grpSpPr>
        <p:sp>
          <p:nvSpPr>
            <p:cNvPr id="285" name="Google Shape;285;p51"/>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1"/>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1"/>
            <p:cNvSpPr txBox="1"/>
            <p:nvPr/>
          </p:nvSpPr>
          <p:spPr>
            <a:xfrm>
              <a:off x="7810800" y="2486675"/>
              <a:ext cx="171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solidFill>
                    <a:schemeClr val="hlink"/>
                  </a:solidFill>
                  <a:latin typeface="Lato"/>
                  <a:ea typeface="Lato"/>
                  <a:cs typeface="Lato"/>
                  <a:sym typeface="Lato"/>
                  <a:hlinkClick r:id="rId4"/>
                </a:rPr>
                <a:t>Play Video</a:t>
              </a:r>
              <a:endParaRPr sz="2400" b="1">
                <a:solidFill>
                  <a:srgbClr val="2649A8"/>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2"/>
          <p:cNvSpPr txBox="1"/>
          <p:nvPr/>
        </p:nvSpPr>
        <p:spPr>
          <a:xfrm>
            <a:off x="490525" y="1008527"/>
            <a:ext cx="3614700" cy="162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800" b="1">
                <a:solidFill>
                  <a:schemeClr val="dk1"/>
                </a:solidFill>
                <a:latin typeface="Lato"/>
                <a:ea typeface="Lato"/>
                <a:cs typeface="Lato"/>
                <a:sym typeface="Lato"/>
              </a:rPr>
              <a:t>How AI &amp; machine learning can benefit the retail operator</a:t>
            </a:r>
            <a:endParaRPr sz="2800" b="1">
              <a:solidFill>
                <a:schemeClr val="dk1"/>
              </a:solidFill>
              <a:latin typeface="Lato"/>
              <a:ea typeface="Lato"/>
              <a:cs typeface="Lato"/>
              <a:sym typeface="Lato"/>
            </a:endParaRPr>
          </a:p>
        </p:txBody>
      </p:sp>
      <p:sp>
        <p:nvSpPr>
          <p:cNvPr id="294" name="Google Shape;294;p52"/>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5" name="Google Shape;295;p52"/>
          <p:cNvGrpSpPr/>
          <p:nvPr/>
        </p:nvGrpSpPr>
        <p:grpSpPr>
          <a:xfrm>
            <a:off x="490525" y="2727836"/>
            <a:ext cx="2530800" cy="816300"/>
            <a:chOff x="6994500" y="2355774"/>
            <a:chExt cx="2530800" cy="816300"/>
          </a:xfrm>
        </p:grpSpPr>
        <p:sp>
          <p:nvSpPr>
            <p:cNvPr id="296" name="Google Shape;296;p52"/>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2"/>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2"/>
            <p:cNvSpPr txBox="1"/>
            <p:nvPr/>
          </p:nvSpPr>
          <p:spPr>
            <a:xfrm>
              <a:off x="7810800" y="2486675"/>
              <a:ext cx="171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solidFill>
                    <a:schemeClr val="hlink"/>
                  </a:solidFill>
                  <a:latin typeface="Lato"/>
                  <a:ea typeface="Lato"/>
                  <a:cs typeface="Lato"/>
                  <a:sym typeface="Lato"/>
                  <a:hlinkClick r:id="rId3"/>
                </a:rPr>
                <a:t>Play Video</a:t>
              </a:r>
              <a:endParaRPr sz="2400" b="1">
                <a:solidFill>
                  <a:srgbClr val="2649A8"/>
                </a:solidFill>
                <a:latin typeface="Lato"/>
                <a:ea typeface="Lato"/>
                <a:cs typeface="Lato"/>
                <a:sym typeface="Lato"/>
              </a:endParaRPr>
            </a:p>
          </p:txBody>
        </p:sp>
      </p:grpSp>
      <p:pic>
        <p:nvPicPr>
          <p:cNvPr id="299" name="Google Shape;299;p52"/>
          <p:cNvPicPr preferRelativeResize="0"/>
          <p:nvPr/>
        </p:nvPicPr>
        <p:blipFill rotWithShape="1">
          <a:blip r:embed="rId4">
            <a:alphaModFix/>
          </a:blip>
          <a:srcRect/>
          <a:stretch/>
        </p:blipFill>
        <p:spPr>
          <a:xfrm>
            <a:off x="4202149" y="943476"/>
            <a:ext cx="7795574" cy="43850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3"/>
          <p:cNvPicPr preferRelativeResize="0"/>
          <p:nvPr/>
        </p:nvPicPr>
        <p:blipFill rotWithShape="1">
          <a:blip r:embed="rId3">
            <a:alphaModFix/>
          </a:blip>
          <a:srcRect/>
          <a:stretch/>
        </p:blipFill>
        <p:spPr>
          <a:xfrm>
            <a:off x="4293358" y="949985"/>
            <a:ext cx="7569391" cy="4372003"/>
          </a:xfrm>
          <a:prstGeom prst="rect">
            <a:avLst/>
          </a:prstGeom>
          <a:noFill/>
          <a:ln>
            <a:noFill/>
          </a:ln>
        </p:spPr>
      </p:pic>
      <p:sp>
        <p:nvSpPr>
          <p:cNvPr id="306" name="Google Shape;306;p53"/>
          <p:cNvSpPr txBox="1"/>
          <p:nvPr/>
        </p:nvSpPr>
        <p:spPr>
          <a:xfrm>
            <a:off x="490537" y="2843035"/>
            <a:ext cx="3715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r>
              <a:rPr lang="en-US" sz="1600">
                <a:solidFill>
                  <a:schemeClr val="dk1"/>
                </a:solidFill>
                <a:latin typeface="Lato"/>
                <a:ea typeface="Lato"/>
                <a:cs typeface="Lato"/>
                <a:sym typeface="Lato"/>
              </a:rPr>
              <a:t>By integrating video with the POS data, operators can detect potential theft due to till manipulation.</a:t>
            </a:r>
            <a:endParaRPr sz="1600">
              <a:solidFill>
                <a:schemeClr val="dk1"/>
              </a:solidFill>
              <a:latin typeface="Lato"/>
              <a:ea typeface="Lato"/>
              <a:cs typeface="Lato"/>
              <a:sym typeface="Lato"/>
            </a:endParaRPr>
          </a:p>
        </p:txBody>
      </p:sp>
      <p:sp>
        <p:nvSpPr>
          <p:cNvPr id="307" name="Google Shape;307;p53"/>
          <p:cNvSpPr txBox="1"/>
          <p:nvPr/>
        </p:nvSpPr>
        <p:spPr>
          <a:xfrm>
            <a:off x="490525" y="1008527"/>
            <a:ext cx="3614700" cy="162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800" b="1">
                <a:solidFill>
                  <a:schemeClr val="dk1"/>
                </a:solidFill>
                <a:latin typeface="Lato"/>
                <a:ea typeface="Lato"/>
                <a:cs typeface="Lato"/>
                <a:sym typeface="Lato"/>
              </a:rPr>
              <a:t>Employee theft can be stopped at the till by using i3’s data analytics engine</a:t>
            </a:r>
            <a:endParaRPr sz="2800" b="1">
              <a:solidFill>
                <a:schemeClr val="dk1"/>
              </a:solidFill>
              <a:latin typeface="Lato"/>
              <a:ea typeface="Lato"/>
              <a:cs typeface="Lato"/>
              <a:sym typeface="Lato"/>
            </a:endParaRPr>
          </a:p>
        </p:txBody>
      </p:sp>
      <p:sp>
        <p:nvSpPr>
          <p:cNvPr id="308" name="Google Shape;308;p53"/>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9" name="Google Shape;309;p53"/>
          <p:cNvPicPr preferRelativeResize="0"/>
          <p:nvPr/>
        </p:nvPicPr>
        <p:blipFill rotWithShape="1">
          <a:blip r:embed="rId4">
            <a:alphaModFix/>
          </a:blip>
          <a:srcRect t="10145" b="3877"/>
          <a:stretch/>
        </p:blipFill>
        <p:spPr>
          <a:xfrm>
            <a:off x="5185268" y="1150282"/>
            <a:ext cx="5821963" cy="3783667"/>
          </a:xfrm>
          <a:prstGeom prst="rect">
            <a:avLst/>
          </a:prstGeom>
          <a:noFill/>
          <a:ln>
            <a:noFill/>
          </a:ln>
        </p:spPr>
      </p:pic>
      <p:grpSp>
        <p:nvGrpSpPr>
          <p:cNvPr id="310" name="Google Shape;310;p53"/>
          <p:cNvGrpSpPr/>
          <p:nvPr/>
        </p:nvGrpSpPr>
        <p:grpSpPr>
          <a:xfrm>
            <a:off x="490525" y="4099436"/>
            <a:ext cx="2530800" cy="816300"/>
            <a:chOff x="6994500" y="2355774"/>
            <a:chExt cx="2530800" cy="816300"/>
          </a:xfrm>
        </p:grpSpPr>
        <p:sp>
          <p:nvSpPr>
            <p:cNvPr id="311" name="Google Shape;311;p53"/>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3"/>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3"/>
            <p:cNvSpPr txBox="1"/>
            <p:nvPr/>
          </p:nvSpPr>
          <p:spPr>
            <a:xfrm>
              <a:off x="7810800" y="2486675"/>
              <a:ext cx="171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solidFill>
                    <a:schemeClr val="hlink"/>
                  </a:solidFill>
                  <a:latin typeface="Lato"/>
                  <a:ea typeface="Lato"/>
                  <a:cs typeface="Lato"/>
                  <a:sym typeface="Lato"/>
                  <a:hlinkClick r:id="rId5"/>
                </a:rPr>
                <a:t>Play Video</a:t>
              </a:r>
              <a:endParaRPr sz="2400" b="1">
                <a:solidFill>
                  <a:srgbClr val="2649A8"/>
                </a:solidFill>
                <a:latin typeface="Lato"/>
                <a:ea typeface="Lato"/>
                <a:cs typeface="Lato"/>
                <a:sym typeface="Lato"/>
              </a:endParaRPr>
            </a:p>
          </p:txBody>
        </p:sp>
      </p:grpSp>
      <p:grpSp>
        <p:nvGrpSpPr>
          <p:cNvPr id="314" name="Google Shape;314;p53"/>
          <p:cNvGrpSpPr/>
          <p:nvPr/>
        </p:nvGrpSpPr>
        <p:grpSpPr>
          <a:xfrm>
            <a:off x="1384382" y="5692096"/>
            <a:ext cx="9423232" cy="680480"/>
            <a:chOff x="601630" y="5917158"/>
            <a:chExt cx="9749852" cy="709942"/>
          </a:xfrm>
        </p:grpSpPr>
        <p:pic>
          <p:nvPicPr>
            <p:cNvPr id="315" name="Google Shape;315;p53"/>
            <p:cNvPicPr preferRelativeResize="0"/>
            <p:nvPr/>
          </p:nvPicPr>
          <p:blipFill rotWithShape="1">
            <a:blip r:embed="rId6">
              <a:alphaModFix/>
            </a:blip>
            <a:srcRect/>
            <a:stretch/>
          </p:blipFill>
          <p:spPr>
            <a:xfrm>
              <a:off x="3768358" y="5995299"/>
              <a:ext cx="506849" cy="631801"/>
            </a:xfrm>
            <a:prstGeom prst="rect">
              <a:avLst/>
            </a:prstGeom>
            <a:noFill/>
            <a:ln>
              <a:noFill/>
            </a:ln>
          </p:spPr>
        </p:pic>
        <p:pic>
          <p:nvPicPr>
            <p:cNvPr id="316" name="Google Shape;316;p53"/>
            <p:cNvPicPr preferRelativeResize="0"/>
            <p:nvPr/>
          </p:nvPicPr>
          <p:blipFill rotWithShape="1">
            <a:blip r:embed="rId7">
              <a:alphaModFix/>
            </a:blip>
            <a:srcRect/>
            <a:stretch/>
          </p:blipFill>
          <p:spPr>
            <a:xfrm>
              <a:off x="2161117" y="6153673"/>
              <a:ext cx="1157693" cy="387111"/>
            </a:xfrm>
            <a:prstGeom prst="rect">
              <a:avLst/>
            </a:prstGeom>
            <a:noFill/>
            <a:ln>
              <a:noFill/>
            </a:ln>
          </p:spPr>
        </p:pic>
        <p:pic>
          <p:nvPicPr>
            <p:cNvPr id="317" name="Google Shape;317;p53"/>
            <p:cNvPicPr preferRelativeResize="0"/>
            <p:nvPr/>
          </p:nvPicPr>
          <p:blipFill rotWithShape="1">
            <a:blip r:embed="rId8">
              <a:alphaModFix/>
            </a:blip>
            <a:srcRect/>
            <a:stretch/>
          </p:blipFill>
          <p:spPr>
            <a:xfrm>
              <a:off x="4576043" y="6126685"/>
              <a:ext cx="1501906" cy="387111"/>
            </a:xfrm>
            <a:prstGeom prst="rect">
              <a:avLst/>
            </a:prstGeom>
            <a:noFill/>
            <a:ln>
              <a:noFill/>
            </a:ln>
          </p:spPr>
        </p:pic>
        <p:pic>
          <p:nvPicPr>
            <p:cNvPr id="318" name="Google Shape;318;p53"/>
            <p:cNvPicPr preferRelativeResize="0"/>
            <p:nvPr/>
          </p:nvPicPr>
          <p:blipFill rotWithShape="1">
            <a:blip r:embed="rId9">
              <a:alphaModFix/>
            </a:blip>
            <a:srcRect/>
            <a:stretch/>
          </p:blipFill>
          <p:spPr>
            <a:xfrm>
              <a:off x="9498997" y="6117419"/>
              <a:ext cx="852485" cy="396378"/>
            </a:xfrm>
            <a:prstGeom prst="rect">
              <a:avLst/>
            </a:prstGeom>
            <a:noFill/>
            <a:ln>
              <a:noFill/>
            </a:ln>
          </p:spPr>
        </p:pic>
        <p:pic>
          <p:nvPicPr>
            <p:cNvPr id="319" name="Google Shape;319;p53"/>
            <p:cNvPicPr preferRelativeResize="0"/>
            <p:nvPr/>
          </p:nvPicPr>
          <p:blipFill rotWithShape="1">
            <a:blip r:embed="rId10">
              <a:alphaModFix/>
            </a:blip>
            <a:srcRect/>
            <a:stretch/>
          </p:blipFill>
          <p:spPr>
            <a:xfrm>
              <a:off x="7863757" y="5917158"/>
              <a:ext cx="1249079" cy="631802"/>
            </a:xfrm>
            <a:prstGeom prst="rect">
              <a:avLst/>
            </a:prstGeom>
            <a:noFill/>
            <a:ln>
              <a:noFill/>
            </a:ln>
          </p:spPr>
        </p:pic>
        <p:pic>
          <p:nvPicPr>
            <p:cNvPr id="320" name="Google Shape;320;p53"/>
            <p:cNvPicPr preferRelativeResize="0"/>
            <p:nvPr/>
          </p:nvPicPr>
          <p:blipFill rotWithShape="1">
            <a:blip r:embed="rId11">
              <a:alphaModFix/>
            </a:blip>
            <a:srcRect/>
            <a:stretch/>
          </p:blipFill>
          <p:spPr>
            <a:xfrm>
              <a:off x="601630" y="6142844"/>
              <a:ext cx="1157693" cy="385898"/>
            </a:xfrm>
            <a:prstGeom prst="rect">
              <a:avLst/>
            </a:prstGeom>
            <a:noFill/>
            <a:ln>
              <a:noFill/>
            </a:ln>
          </p:spPr>
        </p:pic>
      </p:grpSp>
      <p:pic>
        <p:nvPicPr>
          <p:cNvPr id="321" name="Google Shape;321;p53" descr="Dollar General Corporation Reports First Quarter 2020 Results | Business  Wire"/>
          <p:cNvPicPr preferRelativeResize="0"/>
          <p:nvPr/>
        </p:nvPicPr>
        <p:blipFill rotWithShape="1">
          <a:blip r:embed="rId12">
            <a:alphaModFix/>
          </a:blip>
          <a:srcRect/>
          <a:stretch/>
        </p:blipFill>
        <p:spPr>
          <a:xfrm>
            <a:off x="7050411" y="5735457"/>
            <a:ext cx="1111014" cy="6499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4"/>
          <p:cNvPicPr preferRelativeResize="0"/>
          <p:nvPr/>
        </p:nvPicPr>
        <p:blipFill rotWithShape="1">
          <a:blip r:embed="rId3">
            <a:alphaModFix/>
          </a:blip>
          <a:srcRect/>
          <a:stretch/>
        </p:blipFill>
        <p:spPr>
          <a:xfrm>
            <a:off x="4293358" y="949985"/>
            <a:ext cx="7569391" cy="4372003"/>
          </a:xfrm>
          <a:prstGeom prst="rect">
            <a:avLst/>
          </a:prstGeom>
          <a:noFill/>
          <a:ln>
            <a:noFill/>
          </a:ln>
        </p:spPr>
      </p:pic>
      <p:sp>
        <p:nvSpPr>
          <p:cNvPr id="328" name="Google Shape;328;p54"/>
          <p:cNvSpPr txBox="1"/>
          <p:nvPr/>
        </p:nvSpPr>
        <p:spPr>
          <a:xfrm>
            <a:off x="490537" y="2385835"/>
            <a:ext cx="37158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r>
              <a:rPr lang="en-US" sz="1600">
                <a:solidFill>
                  <a:schemeClr val="dk1"/>
                </a:solidFill>
                <a:latin typeface="Lato"/>
                <a:ea typeface="Lato"/>
                <a:cs typeface="Lato"/>
                <a:sym typeface="Lato"/>
              </a:rPr>
              <a:t>i3’s patented video analytics engine with integrated POS data helps detect suspended transactions and refunds without customers.</a:t>
            </a:r>
            <a:endParaRPr sz="1600">
              <a:solidFill>
                <a:schemeClr val="dk1"/>
              </a:solidFill>
              <a:latin typeface="Lato"/>
              <a:ea typeface="Lato"/>
              <a:cs typeface="Lato"/>
              <a:sym typeface="Lato"/>
            </a:endParaRPr>
          </a:p>
          <a:p>
            <a:pPr marL="0" marR="0" lvl="0" indent="0" algn="l" rtl="0">
              <a:spcBef>
                <a:spcPts val="0"/>
              </a:spcBef>
              <a:spcAft>
                <a:spcPts val="0"/>
              </a:spcAft>
              <a:buSzPts val="1100"/>
              <a:buNone/>
            </a:pPr>
            <a:endParaRPr sz="1600">
              <a:solidFill>
                <a:schemeClr val="dk1"/>
              </a:solidFill>
              <a:latin typeface="Lato"/>
              <a:ea typeface="Lato"/>
              <a:cs typeface="Lato"/>
              <a:sym typeface="Lato"/>
            </a:endParaRPr>
          </a:p>
          <a:p>
            <a:pPr marL="0" marR="0" lvl="0" indent="0" algn="l" rtl="0">
              <a:spcBef>
                <a:spcPts val="0"/>
              </a:spcBef>
              <a:spcAft>
                <a:spcPts val="0"/>
              </a:spcAft>
              <a:buNone/>
            </a:pPr>
            <a:endParaRPr sz="1600">
              <a:solidFill>
                <a:schemeClr val="dk1"/>
              </a:solidFill>
              <a:latin typeface="Lato"/>
              <a:ea typeface="Lato"/>
              <a:cs typeface="Lato"/>
              <a:sym typeface="Lato"/>
            </a:endParaRPr>
          </a:p>
        </p:txBody>
      </p:sp>
      <p:sp>
        <p:nvSpPr>
          <p:cNvPr id="329" name="Google Shape;329;p54"/>
          <p:cNvSpPr txBox="1"/>
          <p:nvPr/>
        </p:nvSpPr>
        <p:spPr>
          <a:xfrm>
            <a:off x="490525" y="1008527"/>
            <a:ext cx="3614700" cy="162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800" b="1">
                <a:solidFill>
                  <a:schemeClr val="dk1"/>
                </a:solidFill>
                <a:latin typeface="Lato"/>
                <a:ea typeface="Lato"/>
                <a:cs typeface="Lato"/>
                <a:sym typeface="Lato"/>
              </a:rPr>
              <a:t>EBR can be enhanced with AI and machine learning</a:t>
            </a:r>
            <a:endParaRPr sz="2800" b="1">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2800" b="1">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lt1"/>
              </a:buClr>
              <a:buSzPts val="2800"/>
              <a:buFont typeface="Helvetica Neue"/>
              <a:buNone/>
            </a:pPr>
            <a:endParaRPr sz="2800" b="1">
              <a:solidFill>
                <a:schemeClr val="dk1"/>
              </a:solidFill>
              <a:latin typeface="Lato"/>
              <a:ea typeface="Lato"/>
              <a:cs typeface="Lato"/>
              <a:sym typeface="Lato"/>
            </a:endParaRPr>
          </a:p>
        </p:txBody>
      </p:sp>
      <p:sp>
        <p:nvSpPr>
          <p:cNvPr id="330" name="Google Shape;330;p54"/>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1" name="Google Shape;331;p54"/>
          <p:cNvGrpSpPr/>
          <p:nvPr/>
        </p:nvGrpSpPr>
        <p:grpSpPr>
          <a:xfrm>
            <a:off x="490525" y="4099436"/>
            <a:ext cx="2530800" cy="816300"/>
            <a:chOff x="6994500" y="2355774"/>
            <a:chExt cx="2530800" cy="816300"/>
          </a:xfrm>
        </p:grpSpPr>
        <p:sp>
          <p:nvSpPr>
            <p:cNvPr id="332" name="Google Shape;332;p54"/>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4"/>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4"/>
            <p:cNvSpPr txBox="1"/>
            <p:nvPr/>
          </p:nvSpPr>
          <p:spPr>
            <a:xfrm>
              <a:off x="7810800" y="2486675"/>
              <a:ext cx="171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solidFill>
                    <a:schemeClr val="hlink"/>
                  </a:solidFill>
                  <a:latin typeface="Lato"/>
                  <a:ea typeface="Lato"/>
                  <a:cs typeface="Lato"/>
                  <a:sym typeface="Lato"/>
                  <a:hlinkClick r:id="rId4"/>
                </a:rPr>
                <a:t>Play Video</a:t>
              </a:r>
              <a:endParaRPr sz="2400" b="1">
                <a:solidFill>
                  <a:srgbClr val="2649A8"/>
                </a:solidFill>
                <a:latin typeface="Lato"/>
                <a:ea typeface="Lato"/>
                <a:cs typeface="Lato"/>
                <a:sym typeface="Lato"/>
              </a:endParaRPr>
            </a:p>
          </p:txBody>
        </p:sp>
      </p:grpSp>
      <p:grpSp>
        <p:nvGrpSpPr>
          <p:cNvPr id="335" name="Google Shape;335;p54"/>
          <p:cNvGrpSpPr/>
          <p:nvPr/>
        </p:nvGrpSpPr>
        <p:grpSpPr>
          <a:xfrm>
            <a:off x="1384382" y="5692096"/>
            <a:ext cx="9423232" cy="680480"/>
            <a:chOff x="601630" y="5917158"/>
            <a:chExt cx="9749852" cy="709942"/>
          </a:xfrm>
        </p:grpSpPr>
        <p:pic>
          <p:nvPicPr>
            <p:cNvPr id="336" name="Google Shape;336;p54"/>
            <p:cNvPicPr preferRelativeResize="0"/>
            <p:nvPr/>
          </p:nvPicPr>
          <p:blipFill rotWithShape="1">
            <a:blip r:embed="rId5">
              <a:alphaModFix/>
            </a:blip>
            <a:srcRect/>
            <a:stretch/>
          </p:blipFill>
          <p:spPr>
            <a:xfrm>
              <a:off x="3768358" y="5995299"/>
              <a:ext cx="506849" cy="631801"/>
            </a:xfrm>
            <a:prstGeom prst="rect">
              <a:avLst/>
            </a:prstGeom>
            <a:noFill/>
            <a:ln>
              <a:noFill/>
            </a:ln>
          </p:spPr>
        </p:pic>
        <p:pic>
          <p:nvPicPr>
            <p:cNvPr id="337" name="Google Shape;337;p54"/>
            <p:cNvPicPr preferRelativeResize="0"/>
            <p:nvPr/>
          </p:nvPicPr>
          <p:blipFill rotWithShape="1">
            <a:blip r:embed="rId6">
              <a:alphaModFix/>
            </a:blip>
            <a:srcRect/>
            <a:stretch/>
          </p:blipFill>
          <p:spPr>
            <a:xfrm>
              <a:off x="2161117" y="6153673"/>
              <a:ext cx="1157693" cy="387111"/>
            </a:xfrm>
            <a:prstGeom prst="rect">
              <a:avLst/>
            </a:prstGeom>
            <a:noFill/>
            <a:ln>
              <a:noFill/>
            </a:ln>
          </p:spPr>
        </p:pic>
        <p:pic>
          <p:nvPicPr>
            <p:cNvPr id="338" name="Google Shape;338;p54"/>
            <p:cNvPicPr preferRelativeResize="0"/>
            <p:nvPr/>
          </p:nvPicPr>
          <p:blipFill rotWithShape="1">
            <a:blip r:embed="rId7">
              <a:alphaModFix/>
            </a:blip>
            <a:srcRect/>
            <a:stretch/>
          </p:blipFill>
          <p:spPr>
            <a:xfrm>
              <a:off x="4576043" y="6126685"/>
              <a:ext cx="1501906" cy="387111"/>
            </a:xfrm>
            <a:prstGeom prst="rect">
              <a:avLst/>
            </a:prstGeom>
            <a:noFill/>
            <a:ln>
              <a:noFill/>
            </a:ln>
          </p:spPr>
        </p:pic>
        <p:pic>
          <p:nvPicPr>
            <p:cNvPr id="339" name="Google Shape;339;p54"/>
            <p:cNvPicPr preferRelativeResize="0"/>
            <p:nvPr/>
          </p:nvPicPr>
          <p:blipFill rotWithShape="1">
            <a:blip r:embed="rId8">
              <a:alphaModFix/>
            </a:blip>
            <a:srcRect/>
            <a:stretch/>
          </p:blipFill>
          <p:spPr>
            <a:xfrm>
              <a:off x="9498997" y="6117419"/>
              <a:ext cx="852485" cy="396378"/>
            </a:xfrm>
            <a:prstGeom prst="rect">
              <a:avLst/>
            </a:prstGeom>
            <a:noFill/>
            <a:ln>
              <a:noFill/>
            </a:ln>
          </p:spPr>
        </p:pic>
        <p:pic>
          <p:nvPicPr>
            <p:cNvPr id="340" name="Google Shape;340;p54"/>
            <p:cNvPicPr preferRelativeResize="0"/>
            <p:nvPr/>
          </p:nvPicPr>
          <p:blipFill rotWithShape="1">
            <a:blip r:embed="rId9">
              <a:alphaModFix/>
            </a:blip>
            <a:srcRect/>
            <a:stretch/>
          </p:blipFill>
          <p:spPr>
            <a:xfrm>
              <a:off x="7863757" y="5917158"/>
              <a:ext cx="1249079" cy="631802"/>
            </a:xfrm>
            <a:prstGeom prst="rect">
              <a:avLst/>
            </a:prstGeom>
            <a:noFill/>
            <a:ln>
              <a:noFill/>
            </a:ln>
          </p:spPr>
        </p:pic>
        <p:pic>
          <p:nvPicPr>
            <p:cNvPr id="341" name="Google Shape;341;p54"/>
            <p:cNvPicPr preferRelativeResize="0"/>
            <p:nvPr/>
          </p:nvPicPr>
          <p:blipFill rotWithShape="1">
            <a:blip r:embed="rId10">
              <a:alphaModFix/>
            </a:blip>
            <a:srcRect/>
            <a:stretch/>
          </p:blipFill>
          <p:spPr>
            <a:xfrm>
              <a:off x="601630" y="6142844"/>
              <a:ext cx="1157693" cy="385898"/>
            </a:xfrm>
            <a:prstGeom prst="rect">
              <a:avLst/>
            </a:prstGeom>
            <a:noFill/>
            <a:ln>
              <a:noFill/>
            </a:ln>
          </p:spPr>
        </p:pic>
      </p:grpSp>
      <p:pic>
        <p:nvPicPr>
          <p:cNvPr id="342" name="Google Shape;342;p54" descr="Dollar General Corporation Reports First Quarter 2020 Results | Business  Wire"/>
          <p:cNvPicPr preferRelativeResize="0"/>
          <p:nvPr/>
        </p:nvPicPr>
        <p:blipFill rotWithShape="1">
          <a:blip r:embed="rId11">
            <a:alphaModFix/>
          </a:blip>
          <a:srcRect/>
          <a:stretch/>
        </p:blipFill>
        <p:spPr>
          <a:xfrm>
            <a:off x="7050411" y="5735457"/>
            <a:ext cx="1111014" cy="649993"/>
          </a:xfrm>
          <a:prstGeom prst="rect">
            <a:avLst/>
          </a:prstGeom>
          <a:noFill/>
          <a:ln>
            <a:noFill/>
          </a:ln>
        </p:spPr>
      </p:pic>
      <p:pic>
        <p:nvPicPr>
          <p:cNvPr id="343" name="Google Shape;343;p54"/>
          <p:cNvPicPr preferRelativeResize="0"/>
          <p:nvPr/>
        </p:nvPicPr>
        <p:blipFill rotWithShape="1">
          <a:blip r:embed="rId12">
            <a:alphaModFix/>
          </a:blip>
          <a:srcRect/>
          <a:stretch/>
        </p:blipFill>
        <p:spPr>
          <a:xfrm>
            <a:off x="5184906" y="1117894"/>
            <a:ext cx="5786305" cy="3866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ject Status Report_v2_optimized">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1294</Words>
  <Application>Microsoft Office PowerPoint</Application>
  <PresentationFormat>Widescreen</PresentationFormat>
  <Paragraphs>168</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Courier New</vt:lpstr>
      <vt:lpstr>Arial</vt:lpstr>
      <vt:lpstr>Montserrat</vt:lpstr>
      <vt:lpstr>Lato</vt:lpstr>
      <vt:lpstr>Calibri</vt:lpstr>
      <vt:lpstr>Montserrat SemiBold</vt:lpstr>
      <vt:lpstr>Lato Black</vt:lpstr>
      <vt:lpstr>Montserrat Medium</vt:lpstr>
      <vt:lpstr>Helvetica Neue</vt:lpstr>
      <vt:lpstr>Simple Light</vt:lpstr>
      <vt:lpstr>Office Theme</vt:lpstr>
      <vt:lpstr>Project Status Report_v2_optimized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 Hoang</dc:creator>
  <cp:lastModifiedBy>Vy Hoang</cp:lastModifiedBy>
  <cp:revision>1</cp:revision>
  <dcterms:modified xsi:type="dcterms:W3CDTF">2022-10-28T00:52:44Z</dcterms:modified>
</cp:coreProperties>
</file>